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 id="2147483708" r:id="rId5"/>
    <p:sldMasterId id="2147483726" r:id="rId6"/>
  </p:sldMasterIdLst>
  <p:notesMasterIdLst>
    <p:notesMasterId r:id="rId94"/>
  </p:notesMasterIdLst>
  <p:handoutMasterIdLst>
    <p:handoutMasterId r:id="rId95"/>
  </p:handoutMasterIdLst>
  <p:sldIdLst>
    <p:sldId id="256" r:id="rId7"/>
    <p:sldId id="267" r:id="rId8"/>
    <p:sldId id="290" r:id="rId9"/>
    <p:sldId id="271" r:id="rId10"/>
    <p:sldId id="268" r:id="rId11"/>
    <p:sldId id="314" r:id="rId12"/>
    <p:sldId id="312" r:id="rId13"/>
    <p:sldId id="295" r:id="rId14"/>
    <p:sldId id="313" r:id="rId15"/>
    <p:sldId id="305" r:id="rId16"/>
    <p:sldId id="307" r:id="rId17"/>
    <p:sldId id="299" r:id="rId18"/>
    <p:sldId id="300" r:id="rId19"/>
    <p:sldId id="315" r:id="rId20"/>
    <p:sldId id="855" r:id="rId21"/>
    <p:sldId id="856" r:id="rId22"/>
    <p:sldId id="857" r:id="rId23"/>
    <p:sldId id="858" r:id="rId24"/>
    <p:sldId id="859" r:id="rId25"/>
    <p:sldId id="860" r:id="rId26"/>
    <p:sldId id="861" r:id="rId27"/>
    <p:sldId id="862" r:id="rId28"/>
    <p:sldId id="863" r:id="rId29"/>
    <p:sldId id="864" r:id="rId30"/>
    <p:sldId id="865" r:id="rId31"/>
    <p:sldId id="866" r:id="rId32"/>
    <p:sldId id="867" r:id="rId33"/>
    <p:sldId id="868" r:id="rId34"/>
    <p:sldId id="869" r:id="rId35"/>
    <p:sldId id="870" r:id="rId36"/>
    <p:sldId id="871" r:id="rId37"/>
    <p:sldId id="872" r:id="rId38"/>
    <p:sldId id="873" r:id="rId39"/>
    <p:sldId id="874" r:id="rId40"/>
    <p:sldId id="875" r:id="rId41"/>
    <p:sldId id="876" r:id="rId42"/>
    <p:sldId id="877" r:id="rId43"/>
    <p:sldId id="878" r:id="rId44"/>
    <p:sldId id="321" r:id="rId45"/>
    <p:sldId id="322" r:id="rId46"/>
    <p:sldId id="879" r:id="rId47"/>
    <p:sldId id="323" r:id="rId48"/>
    <p:sldId id="324" r:id="rId49"/>
    <p:sldId id="325" r:id="rId50"/>
    <p:sldId id="326" r:id="rId51"/>
    <p:sldId id="327" r:id="rId52"/>
    <p:sldId id="880" r:id="rId53"/>
    <p:sldId id="328" r:id="rId54"/>
    <p:sldId id="329" r:id="rId55"/>
    <p:sldId id="330" r:id="rId56"/>
    <p:sldId id="331" r:id="rId57"/>
    <p:sldId id="332" r:id="rId58"/>
    <p:sldId id="881" r:id="rId59"/>
    <p:sldId id="882" r:id="rId60"/>
    <p:sldId id="333" r:id="rId61"/>
    <p:sldId id="334" r:id="rId62"/>
    <p:sldId id="335" r:id="rId63"/>
    <p:sldId id="336" r:id="rId64"/>
    <p:sldId id="337" r:id="rId65"/>
    <p:sldId id="338" r:id="rId66"/>
    <p:sldId id="339" r:id="rId67"/>
    <p:sldId id="883" r:id="rId68"/>
    <p:sldId id="340" r:id="rId69"/>
    <p:sldId id="341" r:id="rId70"/>
    <p:sldId id="342" r:id="rId71"/>
    <p:sldId id="343" r:id="rId72"/>
    <p:sldId id="344" r:id="rId73"/>
    <p:sldId id="884" r:id="rId74"/>
    <p:sldId id="257" r:id="rId75"/>
    <p:sldId id="582" r:id="rId76"/>
    <p:sldId id="585" r:id="rId77"/>
    <p:sldId id="576" r:id="rId78"/>
    <p:sldId id="564" r:id="rId79"/>
    <p:sldId id="583" r:id="rId80"/>
    <p:sldId id="587" r:id="rId81"/>
    <p:sldId id="573" r:id="rId82"/>
    <p:sldId id="589" r:id="rId83"/>
    <p:sldId id="591" r:id="rId84"/>
    <p:sldId id="854" r:id="rId85"/>
    <p:sldId id="316" r:id="rId86"/>
    <p:sldId id="317" r:id="rId87"/>
    <p:sldId id="318" r:id="rId88"/>
    <p:sldId id="319" r:id="rId89"/>
    <p:sldId id="320" r:id="rId90"/>
    <p:sldId id="304" r:id="rId91"/>
    <p:sldId id="278" r:id="rId92"/>
    <p:sldId id="347" r:id="rId93"/>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25DEBC4-A45F-4462-B322-B9628C256C95}">
          <p14:sldIdLst>
            <p14:sldId id="256"/>
            <p14:sldId id="267"/>
            <p14:sldId id="290"/>
            <p14:sldId id="271"/>
            <p14:sldId id="268"/>
            <p14:sldId id="314"/>
            <p14:sldId id="312"/>
            <p14:sldId id="295"/>
            <p14:sldId id="313"/>
            <p14:sldId id="305"/>
            <p14:sldId id="307"/>
            <p14:sldId id="299"/>
            <p14:sldId id="300"/>
            <p14:sldId id="315"/>
            <p14:sldId id="855"/>
            <p14:sldId id="856"/>
            <p14:sldId id="857"/>
            <p14:sldId id="858"/>
            <p14:sldId id="859"/>
            <p14:sldId id="860"/>
            <p14:sldId id="861"/>
            <p14:sldId id="862"/>
            <p14:sldId id="863"/>
            <p14:sldId id="864"/>
            <p14:sldId id="865"/>
            <p14:sldId id="866"/>
            <p14:sldId id="867"/>
            <p14:sldId id="868"/>
            <p14:sldId id="869"/>
            <p14:sldId id="870"/>
            <p14:sldId id="871"/>
            <p14:sldId id="872"/>
            <p14:sldId id="873"/>
            <p14:sldId id="874"/>
            <p14:sldId id="875"/>
            <p14:sldId id="876"/>
            <p14:sldId id="877"/>
            <p14:sldId id="878"/>
            <p14:sldId id="321"/>
            <p14:sldId id="322"/>
            <p14:sldId id="879"/>
            <p14:sldId id="323"/>
            <p14:sldId id="324"/>
            <p14:sldId id="325"/>
            <p14:sldId id="326"/>
            <p14:sldId id="327"/>
            <p14:sldId id="880"/>
            <p14:sldId id="328"/>
            <p14:sldId id="329"/>
            <p14:sldId id="330"/>
            <p14:sldId id="331"/>
            <p14:sldId id="332"/>
            <p14:sldId id="881"/>
            <p14:sldId id="882"/>
            <p14:sldId id="333"/>
            <p14:sldId id="334"/>
            <p14:sldId id="335"/>
            <p14:sldId id="336"/>
            <p14:sldId id="337"/>
            <p14:sldId id="338"/>
            <p14:sldId id="339"/>
            <p14:sldId id="883"/>
            <p14:sldId id="340"/>
            <p14:sldId id="341"/>
            <p14:sldId id="342"/>
            <p14:sldId id="343"/>
            <p14:sldId id="344"/>
            <p14:sldId id="884"/>
          </p14:sldIdLst>
        </p14:section>
        <p14:section name="DCTA" id="{FF475D96-A97E-4191-B765-CCC2D318E092}">
          <p14:sldIdLst>
            <p14:sldId id="257"/>
            <p14:sldId id="582"/>
            <p14:sldId id="585"/>
            <p14:sldId id="576"/>
            <p14:sldId id="564"/>
            <p14:sldId id="583"/>
            <p14:sldId id="587"/>
          </p14:sldIdLst>
        </p14:section>
        <p14:section name="Next Steps" id="{EA99C10C-AD5C-4CE2-A028-545EB45B55C0}">
          <p14:sldIdLst>
            <p14:sldId id="573"/>
            <p14:sldId id="589"/>
            <p14:sldId id="591"/>
            <p14:sldId id="854"/>
            <p14:sldId id="316"/>
            <p14:sldId id="317"/>
            <p14:sldId id="318"/>
            <p14:sldId id="319"/>
            <p14:sldId id="320"/>
            <p14:sldId id="304"/>
            <p14:sldId id="278"/>
            <p14:sldId id="34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lizabeth Montaquila" initials="EM"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B5395"/>
    <a:srgbClr val="05B4D9"/>
    <a:srgbClr val="AD01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C869F1-AF0F-44D1-9F49-7BA2E29BF669}" v="37" dt="2024-04-18T05:43:25.1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17" autoAdjust="0"/>
    <p:restoredTop sz="93792" autoAdjust="0"/>
  </p:normalViewPr>
  <p:slideViewPr>
    <p:cSldViewPr>
      <p:cViewPr varScale="1">
        <p:scale>
          <a:sx n="62" d="100"/>
          <a:sy n="62" d="100"/>
        </p:scale>
        <p:origin x="944" y="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slide" Target="slides/slide78.xml"/><Relationship Id="rId89" Type="http://schemas.openxmlformats.org/officeDocument/2006/relationships/slide" Target="slides/slide83.xml"/><Relationship Id="rId97"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5" Type="http://schemas.openxmlformats.org/officeDocument/2006/relationships/slideMaster" Target="slideMasters/slideMaster2.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handoutMaster" Target="handoutMasters/handoutMaster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notesMaster" Target="notesMasters/notesMaster1.xml"/><Relationship Id="rId99" Type="http://schemas.openxmlformats.org/officeDocument/2006/relationships/theme" Target="theme/theme1.xml"/><Relationship Id="rId10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diagrams/_rels/data10.xml.rels><?xml version="1.0" encoding="UTF-8" standalone="yes"?>
<Relationships xmlns="http://schemas.openxmlformats.org/package/2006/relationships"><Relationship Id="rId1" Type="http://schemas.openxmlformats.org/officeDocument/2006/relationships/hyperlink" Target="https://www.hud.gov/program_offices/fair_housing_equal_opp/online-complaint" TargetMode="External"/></Relationships>
</file>

<file path=ppt/diagrams/_rels/data12.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ata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g"/><Relationship Id="rId1" Type="http://schemas.openxmlformats.org/officeDocument/2006/relationships/image" Target="../media/image46.jpeg"/></Relationships>
</file>

<file path=ppt/diagrams/_rels/data2.xml.rels><?xml version="1.0" encoding="UTF-8" standalone="yes"?>
<Relationships xmlns="http://schemas.openxmlformats.org/package/2006/relationships"><Relationship Id="rId1" Type="http://schemas.openxmlformats.org/officeDocument/2006/relationships/image" Target="../media/image9.png"/></Relationships>
</file>

<file path=ppt/diagrams/_rels/data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diagrams/_rels/data6.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diagrams/_rels/drawing10.xml.rels><?xml version="1.0" encoding="UTF-8" standalone="yes"?>
<Relationships xmlns="http://schemas.openxmlformats.org/package/2006/relationships"><Relationship Id="rId1" Type="http://schemas.openxmlformats.org/officeDocument/2006/relationships/hyperlink" Target="https://www.hud.gov/program_offices/fair_housing_equal_opp/online-complaint" TargetMode="External"/></Relationships>
</file>

<file path=ppt/diagrams/_rels/drawing12.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rawing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g"/><Relationship Id="rId1" Type="http://schemas.openxmlformats.org/officeDocument/2006/relationships/image" Target="../media/image46.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9.png"/></Relationships>
</file>

<file path=ppt/diagrams/_rels/drawing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diagrams/_rels/drawing6.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871933-1CB5-42F4-87F2-4650816AA131}"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B1F12C2A-107D-4CD4-AA52-FF84D23B5661}">
      <dgm:prSet/>
      <dgm:spPr/>
      <dgm:t>
        <a:bodyPr/>
        <a:lstStyle/>
        <a:p>
          <a:r>
            <a:rPr lang="en-US" dirty="0"/>
            <a:t>25 employees</a:t>
          </a:r>
        </a:p>
      </dgm:t>
    </dgm:pt>
    <dgm:pt modelId="{5CF03B6A-F6AD-41CD-A419-92B3E97E8369}" type="parTrans" cxnId="{9BC48EEC-079E-442F-B491-3DDFE20B9198}">
      <dgm:prSet/>
      <dgm:spPr/>
      <dgm:t>
        <a:bodyPr/>
        <a:lstStyle/>
        <a:p>
          <a:endParaRPr lang="en-US"/>
        </a:p>
      </dgm:t>
    </dgm:pt>
    <dgm:pt modelId="{CA901C1D-C07F-4F74-97FA-9C128DB48BE9}" type="sibTrans" cxnId="{9BC48EEC-079E-442F-B491-3DDFE20B9198}">
      <dgm:prSet/>
      <dgm:spPr/>
      <dgm:t>
        <a:bodyPr/>
        <a:lstStyle/>
        <a:p>
          <a:endParaRPr lang="en-US"/>
        </a:p>
      </dgm:t>
    </dgm:pt>
    <dgm:pt modelId="{49815635-F40D-4DE2-A7E9-745F5CA28FFC}">
      <dgm:prSet/>
      <dgm:spPr/>
      <dgm:t>
        <a:bodyPr/>
        <a:lstStyle/>
        <a:p>
          <a:r>
            <a:rPr lang="en-US" dirty="0"/>
            <a:t>Office of Field Policy and Management</a:t>
          </a:r>
        </a:p>
      </dgm:t>
    </dgm:pt>
    <dgm:pt modelId="{9A71B694-2A09-49B2-A9EF-EC955D9CF968}" type="parTrans" cxnId="{4D6880B2-D5E7-4BF1-8390-1D880509322E}">
      <dgm:prSet/>
      <dgm:spPr/>
      <dgm:t>
        <a:bodyPr/>
        <a:lstStyle/>
        <a:p>
          <a:endParaRPr lang="en-US"/>
        </a:p>
      </dgm:t>
    </dgm:pt>
    <dgm:pt modelId="{E108CB30-7DDA-4C19-B02D-E3ABDEA5A1D2}" type="sibTrans" cxnId="{4D6880B2-D5E7-4BF1-8390-1D880509322E}">
      <dgm:prSet/>
      <dgm:spPr/>
      <dgm:t>
        <a:bodyPr/>
        <a:lstStyle/>
        <a:p>
          <a:endParaRPr lang="en-US"/>
        </a:p>
      </dgm:t>
    </dgm:pt>
    <dgm:pt modelId="{65640084-3FBA-4B28-B4E9-DF0B3DC8D253}">
      <dgm:prSet/>
      <dgm:spPr/>
      <dgm:t>
        <a:bodyPr/>
        <a:lstStyle/>
        <a:p>
          <a:r>
            <a:rPr lang="en-US" dirty="0"/>
            <a:t>Office of Public Housing</a:t>
          </a:r>
        </a:p>
      </dgm:t>
    </dgm:pt>
    <dgm:pt modelId="{65EDC61A-B8E7-476D-9B62-F5FBFAC8BFCB}" type="parTrans" cxnId="{D75F6F81-63EE-4900-9704-20FDD46947C7}">
      <dgm:prSet/>
      <dgm:spPr/>
      <dgm:t>
        <a:bodyPr/>
        <a:lstStyle/>
        <a:p>
          <a:endParaRPr lang="en-US"/>
        </a:p>
      </dgm:t>
    </dgm:pt>
    <dgm:pt modelId="{994D8B8F-E97A-4E82-817E-AF7898AD6779}" type="sibTrans" cxnId="{D75F6F81-63EE-4900-9704-20FDD46947C7}">
      <dgm:prSet/>
      <dgm:spPr/>
      <dgm:t>
        <a:bodyPr/>
        <a:lstStyle/>
        <a:p>
          <a:endParaRPr lang="en-US"/>
        </a:p>
      </dgm:t>
    </dgm:pt>
    <dgm:pt modelId="{D72AE765-F00D-4D4F-B3A6-CF13701F240E}">
      <dgm:prSet/>
      <dgm:spPr/>
      <dgm:t>
        <a:bodyPr/>
        <a:lstStyle/>
        <a:p>
          <a:r>
            <a:rPr lang="en-US" dirty="0"/>
            <a:t>Office of Fair Housing and Equal Opportunity</a:t>
          </a:r>
        </a:p>
      </dgm:t>
    </dgm:pt>
    <dgm:pt modelId="{BB3F7C31-D157-490F-9F6B-B8E1C54E1807}" type="parTrans" cxnId="{3912F588-E6FD-4AFB-886F-A15699FF8C6C}">
      <dgm:prSet/>
      <dgm:spPr/>
      <dgm:t>
        <a:bodyPr/>
        <a:lstStyle/>
        <a:p>
          <a:endParaRPr lang="en-US"/>
        </a:p>
      </dgm:t>
    </dgm:pt>
    <dgm:pt modelId="{7590408E-763F-4B5F-9BBD-7600E7E6293F}" type="sibTrans" cxnId="{3912F588-E6FD-4AFB-886F-A15699FF8C6C}">
      <dgm:prSet/>
      <dgm:spPr/>
      <dgm:t>
        <a:bodyPr/>
        <a:lstStyle/>
        <a:p>
          <a:endParaRPr lang="en-US"/>
        </a:p>
      </dgm:t>
    </dgm:pt>
    <dgm:pt modelId="{707C67A4-07AC-4B62-9498-5DCEF3AE3895}">
      <dgm:prSet/>
      <dgm:spPr/>
      <dgm:t>
        <a:bodyPr/>
        <a:lstStyle/>
        <a:p>
          <a:r>
            <a:rPr lang="en-US" dirty="0"/>
            <a:t>Office of Community Planning and Development</a:t>
          </a:r>
        </a:p>
      </dgm:t>
    </dgm:pt>
    <dgm:pt modelId="{DB3F1AE4-4A83-4574-9DAE-68EC1FA8DFC9}" type="parTrans" cxnId="{B73A320E-8218-4889-8AFB-4B7360030DA7}">
      <dgm:prSet/>
      <dgm:spPr/>
      <dgm:t>
        <a:bodyPr/>
        <a:lstStyle/>
        <a:p>
          <a:endParaRPr lang="en-US"/>
        </a:p>
      </dgm:t>
    </dgm:pt>
    <dgm:pt modelId="{DC616FB9-D936-4670-B244-4814CB18CA9F}" type="sibTrans" cxnId="{B73A320E-8218-4889-8AFB-4B7360030DA7}">
      <dgm:prSet/>
      <dgm:spPr/>
      <dgm:t>
        <a:bodyPr/>
        <a:lstStyle/>
        <a:p>
          <a:endParaRPr lang="en-US"/>
        </a:p>
      </dgm:t>
    </dgm:pt>
    <dgm:pt modelId="{11C3FCDA-A5FD-47C9-98EF-7F1DFCA71406}">
      <dgm:prSet/>
      <dgm:spPr/>
      <dgm:t>
        <a:bodyPr/>
        <a:lstStyle/>
        <a:p>
          <a:r>
            <a:rPr lang="en-US"/>
            <a:t>Office of Housing</a:t>
          </a:r>
        </a:p>
      </dgm:t>
    </dgm:pt>
    <dgm:pt modelId="{9CBC6383-B1BC-42F6-A0C8-F83EFA123D8A}" type="parTrans" cxnId="{A12C8573-8A01-40CE-8E77-128809495014}">
      <dgm:prSet/>
      <dgm:spPr/>
      <dgm:t>
        <a:bodyPr/>
        <a:lstStyle/>
        <a:p>
          <a:endParaRPr lang="en-US"/>
        </a:p>
      </dgm:t>
    </dgm:pt>
    <dgm:pt modelId="{B16C4AC4-CC32-4F51-9E0A-CEDCB08D497D}" type="sibTrans" cxnId="{A12C8573-8A01-40CE-8E77-128809495014}">
      <dgm:prSet/>
      <dgm:spPr/>
      <dgm:t>
        <a:bodyPr/>
        <a:lstStyle/>
        <a:p>
          <a:endParaRPr lang="en-US"/>
        </a:p>
      </dgm:t>
    </dgm:pt>
    <dgm:pt modelId="{3AA8C1D6-D9E2-4E64-A8CC-9B194B943816}">
      <dgm:prSet/>
      <dgm:spPr/>
      <dgm:t>
        <a:bodyPr/>
        <a:lstStyle/>
        <a:p>
          <a:r>
            <a:rPr lang="en-US" dirty="0"/>
            <a:t>Multifamily Housing Asset Management</a:t>
          </a:r>
        </a:p>
      </dgm:t>
    </dgm:pt>
    <dgm:pt modelId="{5EB5CAF7-DEE5-439D-949D-BAD3C15023A7}" type="parTrans" cxnId="{A8DECCE8-7E47-4F43-97C6-F43907298F8A}">
      <dgm:prSet/>
      <dgm:spPr/>
      <dgm:t>
        <a:bodyPr/>
        <a:lstStyle/>
        <a:p>
          <a:endParaRPr lang="en-US"/>
        </a:p>
      </dgm:t>
    </dgm:pt>
    <dgm:pt modelId="{92C19E65-EE3C-4304-B3E1-8CE58DF9D950}" type="sibTrans" cxnId="{A8DECCE8-7E47-4F43-97C6-F43907298F8A}">
      <dgm:prSet/>
      <dgm:spPr/>
      <dgm:t>
        <a:bodyPr/>
        <a:lstStyle/>
        <a:p>
          <a:endParaRPr lang="en-US"/>
        </a:p>
      </dgm:t>
    </dgm:pt>
    <dgm:pt modelId="{2E51F388-6742-490D-94E8-4565DB74E39A}">
      <dgm:prSet/>
      <dgm:spPr/>
      <dgm:t>
        <a:bodyPr/>
        <a:lstStyle/>
        <a:p>
          <a:r>
            <a:rPr lang="en-US" dirty="0"/>
            <a:t>Office of Housing Counseling</a:t>
          </a:r>
        </a:p>
      </dgm:t>
    </dgm:pt>
    <dgm:pt modelId="{C1C6305A-AAAA-4BB6-8F9C-66AD33B33D5C}" type="parTrans" cxnId="{CCA8175A-93CD-4301-A214-E2F688B91BAB}">
      <dgm:prSet/>
      <dgm:spPr/>
      <dgm:t>
        <a:bodyPr/>
        <a:lstStyle/>
        <a:p>
          <a:endParaRPr lang="en-US"/>
        </a:p>
      </dgm:t>
    </dgm:pt>
    <dgm:pt modelId="{432FB96B-0EEC-4D5F-B5AD-25F795872EE3}" type="sibTrans" cxnId="{CCA8175A-93CD-4301-A214-E2F688B91BAB}">
      <dgm:prSet/>
      <dgm:spPr/>
      <dgm:t>
        <a:bodyPr/>
        <a:lstStyle/>
        <a:p>
          <a:endParaRPr lang="en-US"/>
        </a:p>
      </dgm:t>
    </dgm:pt>
    <dgm:pt modelId="{EA376C42-E183-44AF-B355-F9A6A4C83687}" type="pres">
      <dgm:prSet presAssocID="{6A871933-1CB5-42F4-87F2-4650816AA131}" presName="linear" presStyleCnt="0">
        <dgm:presLayoutVars>
          <dgm:dir/>
          <dgm:animLvl val="lvl"/>
          <dgm:resizeHandles val="exact"/>
        </dgm:presLayoutVars>
      </dgm:prSet>
      <dgm:spPr/>
    </dgm:pt>
    <dgm:pt modelId="{8F986CBB-DA86-4315-84A0-212F687735A0}" type="pres">
      <dgm:prSet presAssocID="{B1F12C2A-107D-4CD4-AA52-FF84D23B5661}" presName="parentLin" presStyleCnt="0"/>
      <dgm:spPr/>
    </dgm:pt>
    <dgm:pt modelId="{ECC457ED-3395-4B91-B543-6CE5DE11F670}" type="pres">
      <dgm:prSet presAssocID="{B1F12C2A-107D-4CD4-AA52-FF84D23B5661}" presName="parentLeftMargin" presStyleLbl="node1" presStyleIdx="0" presStyleCnt="6"/>
      <dgm:spPr/>
    </dgm:pt>
    <dgm:pt modelId="{45DF838B-B4E9-4C24-A8BF-A6654519E993}" type="pres">
      <dgm:prSet presAssocID="{B1F12C2A-107D-4CD4-AA52-FF84D23B5661}" presName="parentText" presStyleLbl="node1" presStyleIdx="0" presStyleCnt="6">
        <dgm:presLayoutVars>
          <dgm:chMax val="0"/>
          <dgm:bulletEnabled val="1"/>
        </dgm:presLayoutVars>
      </dgm:prSet>
      <dgm:spPr/>
    </dgm:pt>
    <dgm:pt modelId="{12D5F15E-4394-4D83-8AAB-30C0B9252AD3}" type="pres">
      <dgm:prSet presAssocID="{B1F12C2A-107D-4CD4-AA52-FF84D23B5661}" presName="negativeSpace" presStyleCnt="0"/>
      <dgm:spPr/>
    </dgm:pt>
    <dgm:pt modelId="{CE29DD31-1975-45AD-BCD3-0FB006D892A6}" type="pres">
      <dgm:prSet presAssocID="{B1F12C2A-107D-4CD4-AA52-FF84D23B5661}" presName="childText" presStyleLbl="conFgAcc1" presStyleIdx="0" presStyleCnt="6">
        <dgm:presLayoutVars>
          <dgm:bulletEnabled val="1"/>
        </dgm:presLayoutVars>
      </dgm:prSet>
      <dgm:spPr/>
    </dgm:pt>
    <dgm:pt modelId="{296C630A-A650-408E-95B5-3618D0F0A1AB}" type="pres">
      <dgm:prSet presAssocID="{CA901C1D-C07F-4F74-97FA-9C128DB48BE9}" presName="spaceBetweenRectangles" presStyleCnt="0"/>
      <dgm:spPr/>
    </dgm:pt>
    <dgm:pt modelId="{197CA408-6F0F-4182-A6C8-9D8F4D534FA9}" type="pres">
      <dgm:prSet presAssocID="{49815635-F40D-4DE2-A7E9-745F5CA28FFC}" presName="parentLin" presStyleCnt="0"/>
      <dgm:spPr/>
    </dgm:pt>
    <dgm:pt modelId="{2BD13EEC-1F6C-42C3-A3DE-FA76437A4BF5}" type="pres">
      <dgm:prSet presAssocID="{49815635-F40D-4DE2-A7E9-745F5CA28FFC}" presName="parentLeftMargin" presStyleLbl="node1" presStyleIdx="0" presStyleCnt="6"/>
      <dgm:spPr/>
    </dgm:pt>
    <dgm:pt modelId="{BFA2D1A0-DFD2-42DA-BE8D-BDCD10FF6F2D}" type="pres">
      <dgm:prSet presAssocID="{49815635-F40D-4DE2-A7E9-745F5CA28FFC}" presName="parentText" presStyleLbl="node1" presStyleIdx="1" presStyleCnt="6">
        <dgm:presLayoutVars>
          <dgm:chMax val="0"/>
          <dgm:bulletEnabled val="1"/>
        </dgm:presLayoutVars>
      </dgm:prSet>
      <dgm:spPr/>
    </dgm:pt>
    <dgm:pt modelId="{52EB588C-7BD5-4375-9CEA-CE0D89D104FE}" type="pres">
      <dgm:prSet presAssocID="{49815635-F40D-4DE2-A7E9-745F5CA28FFC}" presName="negativeSpace" presStyleCnt="0"/>
      <dgm:spPr/>
    </dgm:pt>
    <dgm:pt modelId="{EBE2C571-A997-4FAB-BA7B-F110CFBA047B}" type="pres">
      <dgm:prSet presAssocID="{49815635-F40D-4DE2-A7E9-745F5CA28FFC}" presName="childText" presStyleLbl="conFgAcc1" presStyleIdx="1" presStyleCnt="6">
        <dgm:presLayoutVars>
          <dgm:bulletEnabled val="1"/>
        </dgm:presLayoutVars>
      </dgm:prSet>
      <dgm:spPr/>
    </dgm:pt>
    <dgm:pt modelId="{EC3B08C4-06E2-4276-96F0-4D388D1963E2}" type="pres">
      <dgm:prSet presAssocID="{E108CB30-7DDA-4C19-B02D-E3ABDEA5A1D2}" presName="spaceBetweenRectangles" presStyleCnt="0"/>
      <dgm:spPr/>
    </dgm:pt>
    <dgm:pt modelId="{894D086B-5161-4C13-AD4A-00849839E44A}" type="pres">
      <dgm:prSet presAssocID="{65640084-3FBA-4B28-B4E9-DF0B3DC8D253}" presName="parentLin" presStyleCnt="0"/>
      <dgm:spPr/>
    </dgm:pt>
    <dgm:pt modelId="{4DAE47DE-5A39-43D6-825C-8E0C3C7A709D}" type="pres">
      <dgm:prSet presAssocID="{65640084-3FBA-4B28-B4E9-DF0B3DC8D253}" presName="parentLeftMargin" presStyleLbl="node1" presStyleIdx="1" presStyleCnt="6"/>
      <dgm:spPr/>
    </dgm:pt>
    <dgm:pt modelId="{6D2C323D-1BB3-412D-8907-DAE628A64D0E}" type="pres">
      <dgm:prSet presAssocID="{65640084-3FBA-4B28-B4E9-DF0B3DC8D253}" presName="parentText" presStyleLbl="node1" presStyleIdx="2" presStyleCnt="6">
        <dgm:presLayoutVars>
          <dgm:chMax val="0"/>
          <dgm:bulletEnabled val="1"/>
        </dgm:presLayoutVars>
      </dgm:prSet>
      <dgm:spPr/>
    </dgm:pt>
    <dgm:pt modelId="{E914CF47-B93D-4384-BAB0-C2CFBED0B64F}" type="pres">
      <dgm:prSet presAssocID="{65640084-3FBA-4B28-B4E9-DF0B3DC8D253}" presName="negativeSpace" presStyleCnt="0"/>
      <dgm:spPr/>
    </dgm:pt>
    <dgm:pt modelId="{523A5935-95A4-4F96-885D-5EB9A651573D}" type="pres">
      <dgm:prSet presAssocID="{65640084-3FBA-4B28-B4E9-DF0B3DC8D253}" presName="childText" presStyleLbl="conFgAcc1" presStyleIdx="2" presStyleCnt="6">
        <dgm:presLayoutVars>
          <dgm:bulletEnabled val="1"/>
        </dgm:presLayoutVars>
      </dgm:prSet>
      <dgm:spPr/>
    </dgm:pt>
    <dgm:pt modelId="{E9C2AABA-E3CD-4C99-9FE3-97AFA2DC3BA9}" type="pres">
      <dgm:prSet presAssocID="{994D8B8F-E97A-4E82-817E-AF7898AD6779}" presName="spaceBetweenRectangles" presStyleCnt="0"/>
      <dgm:spPr/>
    </dgm:pt>
    <dgm:pt modelId="{E7F837B4-BEB8-438B-9592-FC518C0D63E5}" type="pres">
      <dgm:prSet presAssocID="{D72AE765-F00D-4D4F-B3A6-CF13701F240E}" presName="parentLin" presStyleCnt="0"/>
      <dgm:spPr/>
    </dgm:pt>
    <dgm:pt modelId="{5E06EF60-F677-4F31-B8C4-529C81872506}" type="pres">
      <dgm:prSet presAssocID="{D72AE765-F00D-4D4F-B3A6-CF13701F240E}" presName="parentLeftMargin" presStyleLbl="node1" presStyleIdx="2" presStyleCnt="6"/>
      <dgm:spPr/>
    </dgm:pt>
    <dgm:pt modelId="{64F64220-C0B7-4D01-A60D-28D071A2FE7C}" type="pres">
      <dgm:prSet presAssocID="{D72AE765-F00D-4D4F-B3A6-CF13701F240E}" presName="parentText" presStyleLbl="node1" presStyleIdx="3" presStyleCnt="6">
        <dgm:presLayoutVars>
          <dgm:chMax val="0"/>
          <dgm:bulletEnabled val="1"/>
        </dgm:presLayoutVars>
      </dgm:prSet>
      <dgm:spPr/>
    </dgm:pt>
    <dgm:pt modelId="{2FAC0DED-77B5-4E24-B3FB-B769603025DD}" type="pres">
      <dgm:prSet presAssocID="{D72AE765-F00D-4D4F-B3A6-CF13701F240E}" presName="negativeSpace" presStyleCnt="0"/>
      <dgm:spPr/>
    </dgm:pt>
    <dgm:pt modelId="{CDC34C8A-46A0-479A-85DF-8FCCB3A3074B}" type="pres">
      <dgm:prSet presAssocID="{D72AE765-F00D-4D4F-B3A6-CF13701F240E}" presName="childText" presStyleLbl="conFgAcc1" presStyleIdx="3" presStyleCnt="6">
        <dgm:presLayoutVars>
          <dgm:bulletEnabled val="1"/>
        </dgm:presLayoutVars>
      </dgm:prSet>
      <dgm:spPr/>
    </dgm:pt>
    <dgm:pt modelId="{7805BE94-DBE4-4E56-A429-7A2010C645A7}" type="pres">
      <dgm:prSet presAssocID="{7590408E-763F-4B5F-9BBD-7600E7E6293F}" presName="spaceBetweenRectangles" presStyleCnt="0"/>
      <dgm:spPr/>
    </dgm:pt>
    <dgm:pt modelId="{CE89E09A-FE66-45F3-9691-636514D8C5D6}" type="pres">
      <dgm:prSet presAssocID="{707C67A4-07AC-4B62-9498-5DCEF3AE3895}" presName="parentLin" presStyleCnt="0"/>
      <dgm:spPr/>
    </dgm:pt>
    <dgm:pt modelId="{135F1509-AD14-4EBF-8BD6-63966CAB9F3C}" type="pres">
      <dgm:prSet presAssocID="{707C67A4-07AC-4B62-9498-5DCEF3AE3895}" presName="parentLeftMargin" presStyleLbl="node1" presStyleIdx="3" presStyleCnt="6"/>
      <dgm:spPr/>
    </dgm:pt>
    <dgm:pt modelId="{914B34C2-C242-4545-B439-4760C4E92779}" type="pres">
      <dgm:prSet presAssocID="{707C67A4-07AC-4B62-9498-5DCEF3AE3895}" presName="parentText" presStyleLbl="node1" presStyleIdx="4" presStyleCnt="6">
        <dgm:presLayoutVars>
          <dgm:chMax val="0"/>
          <dgm:bulletEnabled val="1"/>
        </dgm:presLayoutVars>
      </dgm:prSet>
      <dgm:spPr/>
    </dgm:pt>
    <dgm:pt modelId="{9E0C329C-1A8F-4034-BC02-EFD9506B6C31}" type="pres">
      <dgm:prSet presAssocID="{707C67A4-07AC-4B62-9498-5DCEF3AE3895}" presName="negativeSpace" presStyleCnt="0"/>
      <dgm:spPr/>
    </dgm:pt>
    <dgm:pt modelId="{34EBAE18-F3B4-4921-9B7D-AB1BF74F8271}" type="pres">
      <dgm:prSet presAssocID="{707C67A4-07AC-4B62-9498-5DCEF3AE3895}" presName="childText" presStyleLbl="conFgAcc1" presStyleIdx="4" presStyleCnt="6">
        <dgm:presLayoutVars>
          <dgm:bulletEnabled val="1"/>
        </dgm:presLayoutVars>
      </dgm:prSet>
      <dgm:spPr/>
    </dgm:pt>
    <dgm:pt modelId="{7025DCF2-71F2-4FB1-A9EB-F549A33B419F}" type="pres">
      <dgm:prSet presAssocID="{DC616FB9-D936-4670-B244-4814CB18CA9F}" presName="spaceBetweenRectangles" presStyleCnt="0"/>
      <dgm:spPr/>
    </dgm:pt>
    <dgm:pt modelId="{A31E0C93-3459-4B3D-B8AD-048F3D131187}" type="pres">
      <dgm:prSet presAssocID="{11C3FCDA-A5FD-47C9-98EF-7F1DFCA71406}" presName="parentLin" presStyleCnt="0"/>
      <dgm:spPr/>
    </dgm:pt>
    <dgm:pt modelId="{38B3CA62-B1A4-4A08-B694-FDDEBA0AEEEF}" type="pres">
      <dgm:prSet presAssocID="{11C3FCDA-A5FD-47C9-98EF-7F1DFCA71406}" presName="parentLeftMargin" presStyleLbl="node1" presStyleIdx="4" presStyleCnt="6"/>
      <dgm:spPr/>
    </dgm:pt>
    <dgm:pt modelId="{3DCD0D64-D38A-4B7F-A3CA-2E345819CBF7}" type="pres">
      <dgm:prSet presAssocID="{11C3FCDA-A5FD-47C9-98EF-7F1DFCA71406}" presName="parentText" presStyleLbl="node1" presStyleIdx="5" presStyleCnt="6">
        <dgm:presLayoutVars>
          <dgm:chMax val="0"/>
          <dgm:bulletEnabled val="1"/>
        </dgm:presLayoutVars>
      </dgm:prSet>
      <dgm:spPr/>
    </dgm:pt>
    <dgm:pt modelId="{78E3DADB-338B-4894-829D-0D0F9C375DA2}" type="pres">
      <dgm:prSet presAssocID="{11C3FCDA-A5FD-47C9-98EF-7F1DFCA71406}" presName="negativeSpace" presStyleCnt="0"/>
      <dgm:spPr/>
    </dgm:pt>
    <dgm:pt modelId="{0F4A6018-A37E-4525-B310-CDBABF13AE6C}" type="pres">
      <dgm:prSet presAssocID="{11C3FCDA-A5FD-47C9-98EF-7F1DFCA71406}" presName="childText" presStyleLbl="conFgAcc1" presStyleIdx="5" presStyleCnt="6">
        <dgm:presLayoutVars>
          <dgm:bulletEnabled val="1"/>
        </dgm:presLayoutVars>
      </dgm:prSet>
      <dgm:spPr/>
    </dgm:pt>
  </dgm:ptLst>
  <dgm:cxnLst>
    <dgm:cxn modelId="{537BF90B-5388-4A17-B43E-EA35DCD4510C}" type="presOf" srcId="{65640084-3FBA-4B28-B4E9-DF0B3DC8D253}" destId="{4DAE47DE-5A39-43D6-825C-8E0C3C7A709D}" srcOrd="0" destOrd="0" presId="urn:microsoft.com/office/officeart/2005/8/layout/list1"/>
    <dgm:cxn modelId="{B73A320E-8218-4889-8AFB-4B7360030DA7}" srcId="{6A871933-1CB5-42F4-87F2-4650816AA131}" destId="{707C67A4-07AC-4B62-9498-5DCEF3AE3895}" srcOrd="4" destOrd="0" parTransId="{DB3F1AE4-4A83-4574-9DAE-68EC1FA8DFC9}" sibTransId="{DC616FB9-D936-4670-B244-4814CB18CA9F}"/>
    <dgm:cxn modelId="{042A6437-6590-44CF-8D6D-63069318DC7E}" type="presOf" srcId="{49815635-F40D-4DE2-A7E9-745F5CA28FFC}" destId="{BFA2D1A0-DFD2-42DA-BE8D-BDCD10FF6F2D}" srcOrd="1" destOrd="0" presId="urn:microsoft.com/office/officeart/2005/8/layout/list1"/>
    <dgm:cxn modelId="{E598015B-DCF1-4C9A-9CA6-CBAAA4E8C951}" type="presOf" srcId="{65640084-3FBA-4B28-B4E9-DF0B3DC8D253}" destId="{6D2C323D-1BB3-412D-8907-DAE628A64D0E}" srcOrd="1" destOrd="0" presId="urn:microsoft.com/office/officeart/2005/8/layout/list1"/>
    <dgm:cxn modelId="{6E01684A-A512-4155-9155-047E6E0774EA}" type="presOf" srcId="{2E51F388-6742-490D-94E8-4565DB74E39A}" destId="{0F4A6018-A37E-4525-B310-CDBABF13AE6C}" srcOrd="0" destOrd="1" presId="urn:microsoft.com/office/officeart/2005/8/layout/list1"/>
    <dgm:cxn modelId="{53E1C06C-81AA-42CE-8A3D-FA6090CDA621}" type="presOf" srcId="{11C3FCDA-A5FD-47C9-98EF-7F1DFCA71406}" destId="{3DCD0D64-D38A-4B7F-A3CA-2E345819CBF7}" srcOrd="1" destOrd="0" presId="urn:microsoft.com/office/officeart/2005/8/layout/list1"/>
    <dgm:cxn modelId="{FBC1D04E-8426-4A92-BF65-23B44467C3F7}" type="presOf" srcId="{49815635-F40D-4DE2-A7E9-745F5CA28FFC}" destId="{2BD13EEC-1F6C-42C3-A3DE-FA76437A4BF5}" srcOrd="0" destOrd="0" presId="urn:microsoft.com/office/officeart/2005/8/layout/list1"/>
    <dgm:cxn modelId="{A12C8573-8A01-40CE-8E77-128809495014}" srcId="{6A871933-1CB5-42F4-87F2-4650816AA131}" destId="{11C3FCDA-A5FD-47C9-98EF-7F1DFCA71406}" srcOrd="5" destOrd="0" parTransId="{9CBC6383-B1BC-42F6-A0C8-F83EFA123D8A}" sibTransId="{B16C4AC4-CC32-4F51-9E0A-CEDCB08D497D}"/>
    <dgm:cxn modelId="{CCA8175A-93CD-4301-A214-E2F688B91BAB}" srcId="{11C3FCDA-A5FD-47C9-98EF-7F1DFCA71406}" destId="{2E51F388-6742-490D-94E8-4565DB74E39A}" srcOrd="1" destOrd="0" parTransId="{C1C6305A-AAAA-4BB6-8F9C-66AD33B33D5C}" sibTransId="{432FB96B-0EEC-4D5F-B5AD-25F795872EE3}"/>
    <dgm:cxn modelId="{D75F6F81-63EE-4900-9704-20FDD46947C7}" srcId="{6A871933-1CB5-42F4-87F2-4650816AA131}" destId="{65640084-3FBA-4B28-B4E9-DF0B3DC8D253}" srcOrd="2" destOrd="0" parTransId="{65EDC61A-B8E7-476D-9B62-F5FBFAC8BFCB}" sibTransId="{994D8B8F-E97A-4E82-817E-AF7898AD6779}"/>
    <dgm:cxn modelId="{B17C7182-F916-44C9-BA57-1D4D81BAE602}" type="presOf" srcId="{11C3FCDA-A5FD-47C9-98EF-7F1DFCA71406}" destId="{38B3CA62-B1A4-4A08-B694-FDDEBA0AEEEF}" srcOrd="0" destOrd="0" presId="urn:microsoft.com/office/officeart/2005/8/layout/list1"/>
    <dgm:cxn modelId="{3912F588-E6FD-4AFB-886F-A15699FF8C6C}" srcId="{6A871933-1CB5-42F4-87F2-4650816AA131}" destId="{D72AE765-F00D-4D4F-B3A6-CF13701F240E}" srcOrd="3" destOrd="0" parTransId="{BB3F7C31-D157-490F-9F6B-B8E1C54E1807}" sibTransId="{7590408E-763F-4B5F-9BBD-7600E7E6293F}"/>
    <dgm:cxn modelId="{258B8996-936C-406A-A267-D5D540F87C8F}" type="presOf" srcId="{707C67A4-07AC-4B62-9498-5DCEF3AE3895}" destId="{914B34C2-C242-4545-B439-4760C4E92779}" srcOrd="1" destOrd="0" presId="urn:microsoft.com/office/officeart/2005/8/layout/list1"/>
    <dgm:cxn modelId="{76BC63AF-D0E8-4D15-80AE-7B439A1C91AC}" type="presOf" srcId="{6A871933-1CB5-42F4-87F2-4650816AA131}" destId="{EA376C42-E183-44AF-B355-F9A6A4C83687}" srcOrd="0" destOrd="0" presId="urn:microsoft.com/office/officeart/2005/8/layout/list1"/>
    <dgm:cxn modelId="{4D6880B2-D5E7-4BF1-8390-1D880509322E}" srcId="{6A871933-1CB5-42F4-87F2-4650816AA131}" destId="{49815635-F40D-4DE2-A7E9-745F5CA28FFC}" srcOrd="1" destOrd="0" parTransId="{9A71B694-2A09-49B2-A9EF-EC955D9CF968}" sibTransId="{E108CB30-7DDA-4C19-B02D-E3ABDEA5A1D2}"/>
    <dgm:cxn modelId="{ABB50CCE-80D9-412C-9D5A-32A21DE72928}" type="presOf" srcId="{B1F12C2A-107D-4CD4-AA52-FF84D23B5661}" destId="{45DF838B-B4E9-4C24-A8BF-A6654519E993}" srcOrd="1" destOrd="0" presId="urn:microsoft.com/office/officeart/2005/8/layout/list1"/>
    <dgm:cxn modelId="{3DBA3DCE-A973-499E-8D7E-5FBC7401D007}" type="presOf" srcId="{D72AE765-F00D-4D4F-B3A6-CF13701F240E}" destId="{64F64220-C0B7-4D01-A60D-28D071A2FE7C}" srcOrd="1" destOrd="0" presId="urn:microsoft.com/office/officeart/2005/8/layout/list1"/>
    <dgm:cxn modelId="{E454FDD2-A9C1-4D2A-9271-A764B978280D}" type="presOf" srcId="{3AA8C1D6-D9E2-4E64-A8CC-9B194B943816}" destId="{0F4A6018-A37E-4525-B310-CDBABF13AE6C}" srcOrd="0" destOrd="0" presId="urn:microsoft.com/office/officeart/2005/8/layout/list1"/>
    <dgm:cxn modelId="{029A54E4-F9EB-4AA5-ABC5-4E67D1ABCE20}" type="presOf" srcId="{B1F12C2A-107D-4CD4-AA52-FF84D23B5661}" destId="{ECC457ED-3395-4B91-B543-6CE5DE11F670}" srcOrd="0" destOrd="0" presId="urn:microsoft.com/office/officeart/2005/8/layout/list1"/>
    <dgm:cxn modelId="{90A752E8-CBEE-46A4-8706-77831ED1497E}" type="presOf" srcId="{D72AE765-F00D-4D4F-B3A6-CF13701F240E}" destId="{5E06EF60-F677-4F31-B8C4-529C81872506}" srcOrd="0" destOrd="0" presId="urn:microsoft.com/office/officeart/2005/8/layout/list1"/>
    <dgm:cxn modelId="{A8DECCE8-7E47-4F43-97C6-F43907298F8A}" srcId="{11C3FCDA-A5FD-47C9-98EF-7F1DFCA71406}" destId="{3AA8C1D6-D9E2-4E64-A8CC-9B194B943816}" srcOrd="0" destOrd="0" parTransId="{5EB5CAF7-DEE5-439D-949D-BAD3C15023A7}" sibTransId="{92C19E65-EE3C-4304-B3E1-8CE58DF9D950}"/>
    <dgm:cxn modelId="{9BC48EEC-079E-442F-B491-3DDFE20B9198}" srcId="{6A871933-1CB5-42F4-87F2-4650816AA131}" destId="{B1F12C2A-107D-4CD4-AA52-FF84D23B5661}" srcOrd="0" destOrd="0" parTransId="{5CF03B6A-F6AD-41CD-A419-92B3E97E8369}" sibTransId="{CA901C1D-C07F-4F74-97FA-9C128DB48BE9}"/>
    <dgm:cxn modelId="{1693FBFE-5C16-49AC-A596-0173E95DE3F9}" type="presOf" srcId="{707C67A4-07AC-4B62-9498-5DCEF3AE3895}" destId="{135F1509-AD14-4EBF-8BD6-63966CAB9F3C}" srcOrd="0" destOrd="0" presId="urn:microsoft.com/office/officeart/2005/8/layout/list1"/>
    <dgm:cxn modelId="{BCB3BD33-8288-429E-86F3-B529C8B2FFD6}" type="presParOf" srcId="{EA376C42-E183-44AF-B355-F9A6A4C83687}" destId="{8F986CBB-DA86-4315-84A0-212F687735A0}" srcOrd="0" destOrd="0" presId="urn:microsoft.com/office/officeart/2005/8/layout/list1"/>
    <dgm:cxn modelId="{BA97A10E-0598-4961-8039-EA45C955AA57}" type="presParOf" srcId="{8F986CBB-DA86-4315-84A0-212F687735A0}" destId="{ECC457ED-3395-4B91-B543-6CE5DE11F670}" srcOrd="0" destOrd="0" presId="urn:microsoft.com/office/officeart/2005/8/layout/list1"/>
    <dgm:cxn modelId="{D97227DB-63E9-4B69-8D26-77CE29906519}" type="presParOf" srcId="{8F986CBB-DA86-4315-84A0-212F687735A0}" destId="{45DF838B-B4E9-4C24-A8BF-A6654519E993}" srcOrd="1" destOrd="0" presId="urn:microsoft.com/office/officeart/2005/8/layout/list1"/>
    <dgm:cxn modelId="{48119019-B4F7-4A01-B02F-5EE571C764CE}" type="presParOf" srcId="{EA376C42-E183-44AF-B355-F9A6A4C83687}" destId="{12D5F15E-4394-4D83-8AAB-30C0B9252AD3}" srcOrd="1" destOrd="0" presId="urn:microsoft.com/office/officeart/2005/8/layout/list1"/>
    <dgm:cxn modelId="{2046CF45-6942-4B21-8633-AFD6B44A0565}" type="presParOf" srcId="{EA376C42-E183-44AF-B355-F9A6A4C83687}" destId="{CE29DD31-1975-45AD-BCD3-0FB006D892A6}" srcOrd="2" destOrd="0" presId="urn:microsoft.com/office/officeart/2005/8/layout/list1"/>
    <dgm:cxn modelId="{7B60C1B0-6936-43F0-95A9-A099AB01FCB5}" type="presParOf" srcId="{EA376C42-E183-44AF-B355-F9A6A4C83687}" destId="{296C630A-A650-408E-95B5-3618D0F0A1AB}" srcOrd="3" destOrd="0" presId="urn:microsoft.com/office/officeart/2005/8/layout/list1"/>
    <dgm:cxn modelId="{CBB199DB-23BE-41FF-9594-81E13CAD7F47}" type="presParOf" srcId="{EA376C42-E183-44AF-B355-F9A6A4C83687}" destId="{197CA408-6F0F-4182-A6C8-9D8F4D534FA9}" srcOrd="4" destOrd="0" presId="urn:microsoft.com/office/officeart/2005/8/layout/list1"/>
    <dgm:cxn modelId="{8BB12CD9-4172-42AC-8386-C517123D3DE9}" type="presParOf" srcId="{197CA408-6F0F-4182-A6C8-9D8F4D534FA9}" destId="{2BD13EEC-1F6C-42C3-A3DE-FA76437A4BF5}" srcOrd="0" destOrd="0" presId="urn:microsoft.com/office/officeart/2005/8/layout/list1"/>
    <dgm:cxn modelId="{2633D3F8-EA74-40B0-9794-D77F5EF0DCF8}" type="presParOf" srcId="{197CA408-6F0F-4182-A6C8-9D8F4D534FA9}" destId="{BFA2D1A0-DFD2-42DA-BE8D-BDCD10FF6F2D}" srcOrd="1" destOrd="0" presId="urn:microsoft.com/office/officeart/2005/8/layout/list1"/>
    <dgm:cxn modelId="{4DB32B3E-C5B9-4DC3-87DB-B83BE0BE4499}" type="presParOf" srcId="{EA376C42-E183-44AF-B355-F9A6A4C83687}" destId="{52EB588C-7BD5-4375-9CEA-CE0D89D104FE}" srcOrd="5" destOrd="0" presId="urn:microsoft.com/office/officeart/2005/8/layout/list1"/>
    <dgm:cxn modelId="{A20E8203-CAC2-40D5-8FF9-6FF961731B6C}" type="presParOf" srcId="{EA376C42-E183-44AF-B355-F9A6A4C83687}" destId="{EBE2C571-A997-4FAB-BA7B-F110CFBA047B}" srcOrd="6" destOrd="0" presId="urn:microsoft.com/office/officeart/2005/8/layout/list1"/>
    <dgm:cxn modelId="{15E2B849-537D-4784-B410-BEEAC05C38A8}" type="presParOf" srcId="{EA376C42-E183-44AF-B355-F9A6A4C83687}" destId="{EC3B08C4-06E2-4276-96F0-4D388D1963E2}" srcOrd="7" destOrd="0" presId="urn:microsoft.com/office/officeart/2005/8/layout/list1"/>
    <dgm:cxn modelId="{44D78C92-92D6-4F9E-9985-75F5DD27D1A6}" type="presParOf" srcId="{EA376C42-E183-44AF-B355-F9A6A4C83687}" destId="{894D086B-5161-4C13-AD4A-00849839E44A}" srcOrd="8" destOrd="0" presId="urn:microsoft.com/office/officeart/2005/8/layout/list1"/>
    <dgm:cxn modelId="{AE06FD3A-42E8-453E-AA3C-6BB598A2123C}" type="presParOf" srcId="{894D086B-5161-4C13-AD4A-00849839E44A}" destId="{4DAE47DE-5A39-43D6-825C-8E0C3C7A709D}" srcOrd="0" destOrd="0" presId="urn:microsoft.com/office/officeart/2005/8/layout/list1"/>
    <dgm:cxn modelId="{C2A0C2D2-AF24-4EB7-9FF0-7853EB1F1E93}" type="presParOf" srcId="{894D086B-5161-4C13-AD4A-00849839E44A}" destId="{6D2C323D-1BB3-412D-8907-DAE628A64D0E}" srcOrd="1" destOrd="0" presId="urn:microsoft.com/office/officeart/2005/8/layout/list1"/>
    <dgm:cxn modelId="{FB3945DB-F391-4AF0-9055-0DC52F13BD2E}" type="presParOf" srcId="{EA376C42-E183-44AF-B355-F9A6A4C83687}" destId="{E914CF47-B93D-4384-BAB0-C2CFBED0B64F}" srcOrd="9" destOrd="0" presId="urn:microsoft.com/office/officeart/2005/8/layout/list1"/>
    <dgm:cxn modelId="{F05891F2-27FE-4C71-9262-0BAD1501F898}" type="presParOf" srcId="{EA376C42-E183-44AF-B355-F9A6A4C83687}" destId="{523A5935-95A4-4F96-885D-5EB9A651573D}" srcOrd="10" destOrd="0" presId="urn:microsoft.com/office/officeart/2005/8/layout/list1"/>
    <dgm:cxn modelId="{5FC07CCD-FC8A-41CF-9BE1-563ADA20AD12}" type="presParOf" srcId="{EA376C42-E183-44AF-B355-F9A6A4C83687}" destId="{E9C2AABA-E3CD-4C99-9FE3-97AFA2DC3BA9}" srcOrd="11" destOrd="0" presId="urn:microsoft.com/office/officeart/2005/8/layout/list1"/>
    <dgm:cxn modelId="{F062898C-1801-496A-8461-A38B387CE549}" type="presParOf" srcId="{EA376C42-E183-44AF-B355-F9A6A4C83687}" destId="{E7F837B4-BEB8-438B-9592-FC518C0D63E5}" srcOrd="12" destOrd="0" presId="urn:microsoft.com/office/officeart/2005/8/layout/list1"/>
    <dgm:cxn modelId="{F49F33A0-7909-4463-AB76-C5EADAA10B1C}" type="presParOf" srcId="{E7F837B4-BEB8-438B-9592-FC518C0D63E5}" destId="{5E06EF60-F677-4F31-B8C4-529C81872506}" srcOrd="0" destOrd="0" presId="urn:microsoft.com/office/officeart/2005/8/layout/list1"/>
    <dgm:cxn modelId="{74AD71EB-F121-4A12-A4CC-FF4A4657C5A0}" type="presParOf" srcId="{E7F837B4-BEB8-438B-9592-FC518C0D63E5}" destId="{64F64220-C0B7-4D01-A60D-28D071A2FE7C}" srcOrd="1" destOrd="0" presId="urn:microsoft.com/office/officeart/2005/8/layout/list1"/>
    <dgm:cxn modelId="{22E57A1E-45D8-4BB5-8289-DE1D1DEDBD52}" type="presParOf" srcId="{EA376C42-E183-44AF-B355-F9A6A4C83687}" destId="{2FAC0DED-77B5-4E24-B3FB-B769603025DD}" srcOrd="13" destOrd="0" presId="urn:microsoft.com/office/officeart/2005/8/layout/list1"/>
    <dgm:cxn modelId="{D8DF3718-EE2E-4278-AF99-9A730290F9C1}" type="presParOf" srcId="{EA376C42-E183-44AF-B355-F9A6A4C83687}" destId="{CDC34C8A-46A0-479A-85DF-8FCCB3A3074B}" srcOrd="14" destOrd="0" presId="urn:microsoft.com/office/officeart/2005/8/layout/list1"/>
    <dgm:cxn modelId="{C6FADCAC-8980-4F68-AAD8-AFCB930AA524}" type="presParOf" srcId="{EA376C42-E183-44AF-B355-F9A6A4C83687}" destId="{7805BE94-DBE4-4E56-A429-7A2010C645A7}" srcOrd="15" destOrd="0" presId="urn:microsoft.com/office/officeart/2005/8/layout/list1"/>
    <dgm:cxn modelId="{54C5C371-0E21-4DE0-ADAE-07F5B7186E7F}" type="presParOf" srcId="{EA376C42-E183-44AF-B355-F9A6A4C83687}" destId="{CE89E09A-FE66-45F3-9691-636514D8C5D6}" srcOrd="16" destOrd="0" presId="urn:microsoft.com/office/officeart/2005/8/layout/list1"/>
    <dgm:cxn modelId="{9B2CE31E-FDA1-4077-B4D8-0D90F0B02FCA}" type="presParOf" srcId="{CE89E09A-FE66-45F3-9691-636514D8C5D6}" destId="{135F1509-AD14-4EBF-8BD6-63966CAB9F3C}" srcOrd="0" destOrd="0" presId="urn:microsoft.com/office/officeart/2005/8/layout/list1"/>
    <dgm:cxn modelId="{AEFEB2D4-3988-4938-B944-605C766BB944}" type="presParOf" srcId="{CE89E09A-FE66-45F3-9691-636514D8C5D6}" destId="{914B34C2-C242-4545-B439-4760C4E92779}" srcOrd="1" destOrd="0" presId="urn:microsoft.com/office/officeart/2005/8/layout/list1"/>
    <dgm:cxn modelId="{594629D2-B753-4151-ADFE-900C15AFF91F}" type="presParOf" srcId="{EA376C42-E183-44AF-B355-F9A6A4C83687}" destId="{9E0C329C-1A8F-4034-BC02-EFD9506B6C31}" srcOrd="17" destOrd="0" presId="urn:microsoft.com/office/officeart/2005/8/layout/list1"/>
    <dgm:cxn modelId="{02E0202F-7F31-43CD-BE63-43D93DC1AD26}" type="presParOf" srcId="{EA376C42-E183-44AF-B355-F9A6A4C83687}" destId="{34EBAE18-F3B4-4921-9B7D-AB1BF74F8271}" srcOrd="18" destOrd="0" presId="urn:microsoft.com/office/officeart/2005/8/layout/list1"/>
    <dgm:cxn modelId="{86491527-41EC-4B46-B45C-FCBC0C412C4C}" type="presParOf" srcId="{EA376C42-E183-44AF-B355-F9A6A4C83687}" destId="{7025DCF2-71F2-4FB1-A9EB-F549A33B419F}" srcOrd="19" destOrd="0" presId="urn:microsoft.com/office/officeart/2005/8/layout/list1"/>
    <dgm:cxn modelId="{7D5E8343-0144-4D46-9623-40448AF59B0C}" type="presParOf" srcId="{EA376C42-E183-44AF-B355-F9A6A4C83687}" destId="{A31E0C93-3459-4B3D-B8AD-048F3D131187}" srcOrd="20" destOrd="0" presId="urn:microsoft.com/office/officeart/2005/8/layout/list1"/>
    <dgm:cxn modelId="{21C2E361-0A27-4D22-9065-3C714FFD4F9F}" type="presParOf" srcId="{A31E0C93-3459-4B3D-B8AD-048F3D131187}" destId="{38B3CA62-B1A4-4A08-B694-FDDEBA0AEEEF}" srcOrd="0" destOrd="0" presId="urn:microsoft.com/office/officeart/2005/8/layout/list1"/>
    <dgm:cxn modelId="{7C5B2E98-7B20-4E7A-B7FF-FA92DA2F9DAA}" type="presParOf" srcId="{A31E0C93-3459-4B3D-B8AD-048F3D131187}" destId="{3DCD0D64-D38A-4B7F-A3CA-2E345819CBF7}" srcOrd="1" destOrd="0" presId="urn:microsoft.com/office/officeart/2005/8/layout/list1"/>
    <dgm:cxn modelId="{577D1DD6-6BF1-43BF-B831-79A204CD34E7}" type="presParOf" srcId="{EA376C42-E183-44AF-B355-F9A6A4C83687}" destId="{78E3DADB-338B-4894-829D-0D0F9C375DA2}" srcOrd="21" destOrd="0" presId="urn:microsoft.com/office/officeart/2005/8/layout/list1"/>
    <dgm:cxn modelId="{E9CCAF91-B11A-47BE-9EA4-5895C60B152F}" type="presParOf" srcId="{EA376C42-E183-44AF-B355-F9A6A4C83687}" destId="{0F4A6018-A37E-4525-B310-CDBABF13AE6C}" srcOrd="2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3C54E8A-BC21-45B1-97B8-8A8C6A091EA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B2BD06B-4768-440F-A369-40F01DDEED55}">
      <dgm:prSet/>
      <dgm:spPr>
        <a:solidFill>
          <a:schemeClr val="accent2"/>
        </a:solidFill>
      </dgm:spPr>
      <dgm:t>
        <a:bodyPr/>
        <a:lstStyle/>
        <a:p>
          <a:r>
            <a:rPr lang="en-US"/>
            <a:t>The Fair Housing Act:</a:t>
          </a:r>
        </a:p>
      </dgm:t>
    </dgm:pt>
    <dgm:pt modelId="{574FAFD0-979D-4CBA-8340-5AD870E6982F}" type="parTrans" cxnId="{368875EE-96A4-4E8D-A2CB-98F7F540EC68}">
      <dgm:prSet/>
      <dgm:spPr/>
      <dgm:t>
        <a:bodyPr/>
        <a:lstStyle/>
        <a:p>
          <a:endParaRPr lang="en-US"/>
        </a:p>
      </dgm:t>
    </dgm:pt>
    <dgm:pt modelId="{808ACF94-C578-4756-B214-F8FA61F433C6}" type="sibTrans" cxnId="{368875EE-96A4-4E8D-A2CB-98F7F540EC68}">
      <dgm:prSet/>
      <dgm:spPr/>
      <dgm:t>
        <a:bodyPr/>
        <a:lstStyle/>
        <a:p>
          <a:endParaRPr lang="en-US"/>
        </a:p>
      </dgm:t>
    </dgm:pt>
    <dgm:pt modelId="{CDF90129-E62F-4165-B5F6-9F1CE24B17BA}">
      <dgm:prSet/>
      <dgm:spPr/>
      <dgm:t>
        <a:bodyPr/>
        <a:lstStyle/>
        <a:p>
          <a:pPr>
            <a:buFont typeface="Arial" panose="020B0604020202020204" pitchFamily="34" charset="0"/>
            <a:buChar char="•"/>
          </a:pPr>
          <a:r>
            <a:rPr lang="en-US" dirty="0"/>
            <a:t>Protects people from discrimination when they are renting or buying a home, getting a mortgage seeking housing assistance, or engaging in other housing-related activities. </a:t>
          </a:r>
        </a:p>
      </dgm:t>
    </dgm:pt>
    <dgm:pt modelId="{F8C4FB54-2283-4E83-95A9-D31A2BDF42F2}" type="parTrans" cxnId="{D00F6D6D-D854-4A20-9163-16B87A345C52}">
      <dgm:prSet/>
      <dgm:spPr/>
      <dgm:t>
        <a:bodyPr/>
        <a:lstStyle/>
        <a:p>
          <a:endParaRPr lang="en-US"/>
        </a:p>
      </dgm:t>
    </dgm:pt>
    <dgm:pt modelId="{91C010D3-DC27-48BE-A018-12EDCFA0C0ED}" type="sibTrans" cxnId="{D00F6D6D-D854-4A20-9163-16B87A345C52}">
      <dgm:prSet/>
      <dgm:spPr/>
      <dgm:t>
        <a:bodyPr/>
        <a:lstStyle/>
        <a:p>
          <a:endParaRPr lang="en-US"/>
        </a:p>
      </dgm:t>
    </dgm:pt>
    <dgm:pt modelId="{27C206E2-43C1-4FF2-A150-677BEA3A3666}">
      <dgm:prSet/>
      <dgm:spPr>
        <a:solidFill>
          <a:schemeClr val="accent3"/>
        </a:solidFill>
      </dgm:spPr>
      <dgm:t>
        <a:bodyPr/>
        <a:lstStyle/>
        <a:p>
          <a:r>
            <a:rPr lang="en-US"/>
            <a:t>To file a Fair Housing claim: </a:t>
          </a:r>
        </a:p>
      </dgm:t>
    </dgm:pt>
    <dgm:pt modelId="{70113E1A-1BCB-4AE3-8F19-779BDA36AF22}" type="parTrans" cxnId="{6FCA82B5-26C7-4063-AF67-7AAFA320A704}">
      <dgm:prSet/>
      <dgm:spPr/>
      <dgm:t>
        <a:bodyPr/>
        <a:lstStyle/>
        <a:p>
          <a:endParaRPr lang="en-US"/>
        </a:p>
      </dgm:t>
    </dgm:pt>
    <dgm:pt modelId="{F9761A01-335B-4C31-BBAB-275A669E878E}" type="sibTrans" cxnId="{6FCA82B5-26C7-4063-AF67-7AAFA320A704}">
      <dgm:prSet/>
      <dgm:spPr/>
      <dgm:t>
        <a:bodyPr/>
        <a:lstStyle/>
        <a:p>
          <a:endParaRPr lang="en-US"/>
        </a:p>
      </dgm:t>
    </dgm:pt>
    <dgm:pt modelId="{8F123089-8B6A-491A-AEC1-10A381CA8F4E}">
      <dgm:prSet/>
      <dgm:spPr/>
      <dgm:t>
        <a:bodyPr/>
        <a:lstStyle/>
        <a:p>
          <a:pPr>
            <a:buFont typeface="Arial" panose="020B0604020202020204" pitchFamily="34" charset="0"/>
            <a:buChar char="•"/>
          </a:pPr>
          <a:r>
            <a:rPr lang="en-US" dirty="0">
              <a:solidFill>
                <a:schemeClr val="accent1"/>
              </a:solidFill>
              <a:hlinkClick xmlns:r="http://schemas.openxmlformats.org/officeDocument/2006/relationships" r:id="rId1">
                <a:extLst>
                  <a:ext uri="{A12FA001-AC4F-418D-AE19-62706E023703}">
                    <ahyp:hlinkClr xmlns:ahyp="http://schemas.microsoft.com/office/drawing/2018/hyperlinkcolor" val="tx"/>
                  </a:ext>
                </a:extLst>
              </a:hlinkClick>
            </a:rPr>
            <a:t>https://www.hud.gov/program_offices/fair_housing_equal_opp/online-complaint</a:t>
          </a:r>
          <a:r>
            <a:rPr lang="en-US" dirty="0">
              <a:solidFill>
                <a:schemeClr val="accent1"/>
              </a:solidFill>
            </a:rPr>
            <a:t> </a:t>
          </a:r>
        </a:p>
      </dgm:t>
    </dgm:pt>
    <dgm:pt modelId="{F72EED9D-C5C3-45D0-82CF-153415B9DCB7}" type="parTrans" cxnId="{B70E85CA-76C3-4894-82B7-D5954CC50139}">
      <dgm:prSet/>
      <dgm:spPr/>
      <dgm:t>
        <a:bodyPr/>
        <a:lstStyle/>
        <a:p>
          <a:endParaRPr lang="en-US"/>
        </a:p>
      </dgm:t>
    </dgm:pt>
    <dgm:pt modelId="{46AC3782-02C1-48E2-9036-51057C775B91}" type="sibTrans" cxnId="{B70E85CA-76C3-4894-82B7-D5954CC50139}">
      <dgm:prSet/>
      <dgm:spPr/>
      <dgm:t>
        <a:bodyPr/>
        <a:lstStyle/>
        <a:p>
          <a:endParaRPr lang="en-US"/>
        </a:p>
      </dgm:t>
    </dgm:pt>
    <dgm:pt modelId="{91C345CC-8DFB-41C5-8E5E-A7307148D895}">
      <dgm:prSet/>
      <dgm:spPr/>
      <dgm:t>
        <a:bodyPr/>
        <a:lstStyle/>
        <a:p>
          <a:pPr>
            <a:buFont typeface="Arial" panose="020B0604020202020204" pitchFamily="34" charset="0"/>
            <a:buChar char="•"/>
          </a:pPr>
          <a:r>
            <a:rPr lang="en-US" dirty="0"/>
            <a:t>1-800-669-9777</a:t>
          </a:r>
        </a:p>
      </dgm:t>
    </dgm:pt>
    <dgm:pt modelId="{6D8A751E-9822-4F09-A054-C0329EB781A6}" type="parTrans" cxnId="{4CEB4175-695B-4768-A980-29CDF61D2B8C}">
      <dgm:prSet/>
      <dgm:spPr/>
      <dgm:t>
        <a:bodyPr/>
        <a:lstStyle/>
        <a:p>
          <a:endParaRPr lang="en-US"/>
        </a:p>
      </dgm:t>
    </dgm:pt>
    <dgm:pt modelId="{E403232E-38F1-434D-BF65-4E98CBB6A7A3}" type="sibTrans" cxnId="{4CEB4175-695B-4768-A980-29CDF61D2B8C}">
      <dgm:prSet/>
      <dgm:spPr/>
      <dgm:t>
        <a:bodyPr/>
        <a:lstStyle/>
        <a:p>
          <a:endParaRPr lang="en-US"/>
        </a:p>
      </dgm:t>
    </dgm:pt>
    <dgm:pt modelId="{30AC09EA-B928-4130-B18C-D37CE4506F6D}">
      <dgm:prSet/>
      <dgm:spPr/>
      <dgm:t>
        <a:bodyPr/>
        <a:lstStyle/>
        <a:p>
          <a:pPr>
            <a:buFont typeface="Arial" panose="020B0604020202020204" pitchFamily="34" charset="0"/>
            <a:buChar char="•"/>
          </a:pPr>
          <a:r>
            <a:rPr lang="en-US" dirty="0"/>
            <a:t>Prohibits discrimination in housing because race, color, national origin, religion, sex, familial status or disability</a:t>
          </a:r>
        </a:p>
      </dgm:t>
    </dgm:pt>
    <dgm:pt modelId="{6662DF18-6DD2-4CAC-A762-E83BCF085B1E}" type="parTrans" cxnId="{1F85F229-8055-4A15-8F43-61B81DFF8F9F}">
      <dgm:prSet/>
      <dgm:spPr/>
      <dgm:t>
        <a:bodyPr/>
        <a:lstStyle/>
        <a:p>
          <a:endParaRPr lang="en-US"/>
        </a:p>
      </dgm:t>
    </dgm:pt>
    <dgm:pt modelId="{22873F71-3FEB-4C63-BE7B-003DEF4C3C83}" type="sibTrans" cxnId="{1F85F229-8055-4A15-8F43-61B81DFF8F9F}">
      <dgm:prSet/>
      <dgm:spPr/>
      <dgm:t>
        <a:bodyPr/>
        <a:lstStyle/>
        <a:p>
          <a:endParaRPr lang="en-US"/>
        </a:p>
      </dgm:t>
    </dgm:pt>
    <dgm:pt modelId="{8431116B-3083-4ADD-A225-A05ECFD45263}" type="pres">
      <dgm:prSet presAssocID="{23C54E8A-BC21-45B1-97B8-8A8C6A091EA6}" presName="linear" presStyleCnt="0">
        <dgm:presLayoutVars>
          <dgm:dir/>
          <dgm:animLvl val="lvl"/>
          <dgm:resizeHandles val="exact"/>
        </dgm:presLayoutVars>
      </dgm:prSet>
      <dgm:spPr/>
    </dgm:pt>
    <dgm:pt modelId="{FD4F3E06-E434-4340-A822-5A623B642C3F}" type="pres">
      <dgm:prSet presAssocID="{AB2BD06B-4768-440F-A369-40F01DDEED55}" presName="parentLin" presStyleCnt="0"/>
      <dgm:spPr/>
    </dgm:pt>
    <dgm:pt modelId="{2090AAF8-5585-400A-ACA9-91F8176F10CB}" type="pres">
      <dgm:prSet presAssocID="{AB2BD06B-4768-440F-A369-40F01DDEED55}" presName="parentLeftMargin" presStyleLbl="node1" presStyleIdx="0" presStyleCnt="2"/>
      <dgm:spPr/>
    </dgm:pt>
    <dgm:pt modelId="{A5237643-7082-4631-8EF6-F4C07916F897}" type="pres">
      <dgm:prSet presAssocID="{AB2BD06B-4768-440F-A369-40F01DDEED55}" presName="parentText" presStyleLbl="node1" presStyleIdx="0" presStyleCnt="2">
        <dgm:presLayoutVars>
          <dgm:chMax val="0"/>
          <dgm:bulletEnabled val="1"/>
        </dgm:presLayoutVars>
      </dgm:prSet>
      <dgm:spPr/>
    </dgm:pt>
    <dgm:pt modelId="{15F0DEB0-E267-43A9-A0BD-8382C6F89EE9}" type="pres">
      <dgm:prSet presAssocID="{AB2BD06B-4768-440F-A369-40F01DDEED55}" presName="negativeSpace" presStyleCnt="0"/>
      <dgm:spPr/>
    </dgm:pt>
    <dgm:pt modelId="{3FED682C-1AB1-42F0-81D8-8C5A45F898F1}" type="pres">
      <dgm:prSet presAssocID="{AB2BD06B-4768-440F-A369-40F01DDEED55}" presName="childText" presStyleLbl="conFgAcc1" presStyleIdx="0" presStyleCnt="2">
        <dgm:presLayoutVars>
          <dgm:bulletEnabled val="1"/>
        </dgm:presLayoutVars>
      </dgm:prSet>
      <dgm:spPr/>
    </dgm:pt>
    <dgm:pt modelId="{557E0A4D-6AD2-4F85-9CF0-A331BBB6621B}" type="pres">
      <dgm:prSet presAssocID="{808ACF94-C578-4756-B214-F8FA61F433C6}" presName="spaceBetweenRectangles" presStyleCnt="0"/>
      <dgm:spPr/>
    </dgm:pt>
    <dgm:pt modelId="{7DA862B2-EC4F-42B8-9E9D-68DD0E0CFBEF}" type="pres">
      <dgm:prSet presAssocID="{27C206E2-43C1-4FF2-A150-677BEA3A3666}" presName="parentLin" presStyleCnt="0"/>
      <dgm:spPr/>
    </dgm:pt>
    <dgm:pt modelId="{873F1A8D-0E64-4C80-98A5-CE3294CE57D9}" type="pres">
      <dgm:prSet presAssocID="{27C206E2-43C1-4FF2-A150-677BEA3A3666}" presName="parentLeftMargin" presStyleLbl="node1" presStyleIdx="0" presStyleCnt="2"/>
      <dgm:spPr/>
    </dgm:pt>
    <dgm:pt modelId="{1DCD6A99-8C15-4A18-89E7-A03DAB3D469C}" type="pres">
      <dgm:prSet presAssocID="{27C206E2-43C1-4FF2-A150-677BEA3A3666}" presName="parentText" presStyleLbl="node1" presStyleIdx="1" presStyleCnt="2">
        <dgm:presLayoutVars>
          <dgm:chMax val="0"/>
          <dgm:bulletEnabled val="1"/>
        </dgm:presLayoutVars>
      </dgm:prSet>
      <dgm:spPr/>
    </dgm:pt>
    <dgm:pt modelId="{48BA5653-BB93-4FE2-BBC4-A217A8AD8030}" type="pres">
      <dgm:prSet presAssocID="{27C206E2-43C1-4FF2-A150-677BEA3A3666}" presName="negativeSpace" presStyleCnt="0"/>
      <dgm:spPr/>
    </dgm:pt>
    <dgm:pt modelId="{094E6BBE-C7F8-4F7B-9E7B-599352215BC8}" type="pres">
      <dgm:prSet presAssocID="{27C206E2-43C1-4FF2-A150-677BEA3A3666}" presName="childText" presStyleLbl="conFgAcc1" presStyleIdx="1" presStyleCnt="2">
        <dgm:presLayoutVars>
          <dgm:bulletEnabled val="1"/>
        </dgm:presLayoutVars>
      </dgm:prSet>
      <dgm:spPr/>
    </dgm:pt>
  </dgm:ptLst>
  <dgm:cxnLst>
    <dgm:cxn modelId="{1F85F229-8055-4A15-8F43-61B81DFF8F9F}" srcId="{AB2BD06B-4768-440F-A369-40F01DDEED55}" destId="{30AC09EA-B928-4130-B18C-D37CE4506F6D}" srcOrd="1" destOrd="0" parTransId="{6662DF18-6DD2-4CAC-A762-E83BCF085B1E}" sibTransId="{22873F71-3FEB-4C63-BE7B-003DEF4C3C83}"/>
    <dgm:cxn modelId="{2BB61C4B-564A-4C1D-887C-26A0726A51EC}" type="presOf" srcId="{23C54E8A-BC21-45B1-97B8-8A8C6A091EA6}" destId="{8431116B-3083-4ADD-A225-A05ECFD45263}" srcOrd="0" destOrd="0" presId="urn:microsoft.com/office/officeart/2005/8/layout/list1"/>
    <dgm:cxn modelId="{D00F6D6D-D854-4A20-9163-16B87A345C52}" srcId="{AB2BD06B-4768-440F-A369-40F01DDEED55}" destId="{CDF90129-E62F-4165-B5F6-9F1CE24B17BA}" srcOrd="0" destOrd="0" parTransId="{F8C4FB54-2283-4E83-95A9-D31A2BDF42F2}" sibTransId="{91C010D3-DC27-48BE-A018-12EDCFA0C0ED}"/>
    <dgm:cxn modelId="{4CEB4175-695B-4768-A980-29CDF61D2B8C}" srcId="{27C206E2-43C1-4FF2-A150-677BEA3A3666}" destId="{91C345CC-8DFB-41C5-8E5E-A7307148D895}" srcOrd="1" destOrd="0" parTransId="{6D8A751E-9822-4F09-A054-C0329EB781A6}" sibTransId="{E403232E-38F1-434D-BF65-4E98CBB6A7A3}"/>
    <dgm:cxn modelId="{A13BC47A-C2C0-438E-9B6E-F5BA984D4119}" type="presOf" srcId="{CDF90129-E62F-4165-B5F6-9F1CE24B17BA}" destId="{3FED682C-1AB1-42F0-81D8-8C5A45F898F1}" srcOrd="0" destOrd="0" presId="urn:microsoft.com/office/officeart/2005/8/layout/list1"/>
    <dgm:cxn modelId="{7C27AC7B-795F-4E36-B8A9-50714649CBD3}" type="presOf" srcId="{91C345CC-8DFB-41C5-8E5E-A7307148D895}" destId="{094E6BBE-C7F8-4F7B-9E7B-599352215BC8}" srcOrd="0" destOrd="1" presId="urn:microsoft.com/office/officeart/2005/8/layout/list1"/>
    <dgm:cxn modelId="{43DDF281-D1EF-4414-BD23-81AEFCA8C7E1}" type="presOf" srcId="{AB2BD06B-4768-440F-A369-40F01DDEED55}" destId="{2090AAF8-5585-400A-ACA9-91F8176F10CB}" srcOrd="0" destOrd="0" presId="urn:microsoft.com/office/officeart/2005/8/layout/list1"/>
    <dgm:cxn modelId="{9F1E0A86-44C7-41F6-A8F7-01E87AB403C3}" type="presOf" srcId="{27C206E2-43C1-4FF2-A150-677BEA3A3666}" destId="{1DCD6A99-8C15-4A18-89E7-A03DAB3D469C}" srcOrd="1" destOrd="0" presId="urn:microsoft.com/office/officeart/2005/8/layout/list1"/>
    <dgm:cxn modelId="{748AD588-6B2C-4403-B2DF-4ADE78E8F735}" type="presOf" srcId="{AB2BD06B-4768-440F-A369-40F01DDEED55}" destId="{A5237643-7082-4631-8EF6-F4C07916F897}" srcOrd="1" destOrd="0" presId="urn:microsoft.com/office/officeart/2005/8/layout/list1"/>
    <dgm:cxn modelId="{6FCA82B5-26C7-4063-AF67-7AAFA320A704}" srcId="{23C54E8A-BC21-45B1-97B8-8A8C6A091EA6}" destId="{27C206E2-43C1-4FF2-A150-677BEA3A3666}" srcOrd="1" destOrd="0" parTransId="{70113E1A-1BCB-4AE3-8F19-779BDA36AF22}" sibTransId="{F9761A01-335B-4C31-BBAB-275A669E878E}"/>
    <dgm:cxn modelId="{B70E85CA-76C3-4894-82B7-D5954CC50139}" srcId="{27C206E2-43C1-4FF2-A150-677BEA3A3666}" destId="{8F123089-8B6A-491A-AEC1-10A381CA8F4E}" srcOrd="0" destOrd="0" parTransId="{F72EED9D-C5C3-45D0-82CF-153415B9DCB7}" sibTransId="{46AC3782-02C1-48E2-9036-51057C775B91}"/>
    <dgm:cxn modelId="{4B4856CF-D17C-4BF3-AC96-F00C92F1E6D3}" type="presOf" srcId="{30AC09EA-B928-4130-B18C-D37CE4506F6D}" destId="{3FED682C-1AB1-42F0-81D8-8C5A45F898F1}" srcOrd="0" destOrd="1" presId="urn:microsoft.com/office/officeart/2005/8/layout/list1"/>
    <dgm:cxn modelId="{1803B3D3-00E8-42F1-9FCA-9D68F2841104}" type="presOf" srcId="{8F123089-8B6A-491A-AEC1-10A381CA8F4E}" destId="{094E6BBE-C7F8-4F7B-9E7B-599352215BC8}" srcOrd="0" destOrd="0" presId="urn:microsoft.com/office/officeart/2005/8/layout/list1"/>
    <dgm:cxn modelId="{088667E8-FE15-4025-BBEE-F4C78EE2CFDA}" type="presOf" srcId="{27C206E2-43C1-4FF2-A150-677BEA3A3666}" destId="{873F1A8D-0E64-4C80-98A5-CE3294CE57D9}" srcOrd="0" destOrd="0" presId="urn:microsoft.com/office/officeart/2005/8/layout/list1"/>
    <dgm:cxn modelId="{368875EE-96A4-4E8D-A2CB-98F7F540EC68}" srcId="{23C54E8A-BC21-45B1-97B8-8A8C6A091EA6}" destId="{AB2BD06B-4768-440F-A369-40F01DDEED55}" srcOrd="0" destOrd="0" parTransId="{574FAFD0-979D-4CBA-8340-5AD870E6982F}" sibTransId="{808ACF94-C578-4756-B214-F8FA61F433C6}"/>
    <dgm:cxn modelId="{E782C3AB-31C4-4541-BE70-6CA457C1318F}" type="presParOf" srcId="{8431116B-3083-4ADD-A225-A05ECFD45263}" destId="{FD4F3E06-E434-4340-A822-5A623B642C3F}" srcOrd="0" destOrd="0" presId="urn:microsoft.com/office/officeart/2005/8/layout/list1"/>
    <dgm:cxn modelId="{F910A4A3-68EF-46D1-BAEA-6B3C024E069C}" type="presParOf" srcId="{FD4F3E06-E434-4340-A822-5A623B642C3F}" destId="{2090AAF8-5585-400A-ACA9-91F8176F10CB}" srcOrd="0" destOrd="0" presId="urn:microsoft.com/office/officeart/2005/8/layout/list1"/>
    <dgm:cxn modelId="{2C1222C0-553B-49C2-A67D-5337C140CB36}" type="presParOf" srcId="{FD4F3E06-E434-4340-A822-5A623B642C3F}" destId="{A5237643-7082-4631-8EF6-F4C07916F897}" srcOrd="1" destOrd="0" presId="urn:microsoft.com/office/officeart/2005/8/layout/list1"/>
    <dgm:cxn modelId="{9D115402-51AF-42AB-B8DD-A6904D20A097}" type="presParOf" srcId="{8431116B-3083-4ADD-A225-A05ECFD45263}" destId="{15F0DEB0-E267-43A9-A0BD-8382C6F89EE9}" srcOrd="1" destOrd="0" presId="urn:microsoft.com/office/officeart/2005/8/layout/list1"/>
    <dgm:cxn modelId="{49E51887-0D5D-4672-B2AD-0136E9066D3A}" type="presParOf" srcId="{8431116B-3083-4ADD-A225-A05ECFD45263}" destId="{3FED682C-1AB1-42F0-81D8-8C5A45F898F1}" srcOrd="2" destOrd="0" presId="urn:microsoft.com/office/officeart/2005/8/layout/list1"/>
    <dgm:cxn modelId="{5698318E-E3E3-4F98-B0C1-CD95CB07BA2F}" type="presParOf" srcId="{8431116B-3083-4ADD-A225-A05ECFD45263}" destId="{557E0A4D-6AD2-4F85-9CF0-A331BBB6621B}" srcOrd="3" destOrd="0" presId="urn:microsoft.com/office/officeart/2005/8/layout/list1"/>
    <dgm:cxn modelId="{B565169F-DA39-4F65-8E98-0A8F733915AD}" type="presParOf" srcId="{8431116B-3083-4ADD-A225-A05ECFD45263}" destId="{7DA862B2-EC4F-42B8-9E9D-68DD0E0CFBEF}" srcOrd="4" destOrd="0" presId="urn:microsoft.com/office/officeart/2005/8/layout/list1"/>
    <dgm:cxn modelId="{D1784773-A5FB-4661-9F9B-D0313BBA3C20}" type="presParOf" srcId="{7DA862B2-EC4F-42B8-9E9D-68DD0E0CFBEF}" destId="{873F1A8D-0E64-4C80-98A5-CE3294CE57D9}" srcOrd="0" destOrd="0" presId="urn:microsoft.com/office/officeart/2005/8/layout/list1"/>
    <dgm:cxn modelId="{4D97E0AD-0D8B-4D8F-849A-BE7C4699D0B2}" type="presParOf" srcId="{7DA862B2-EC4F-42B8-9E9D-68DD0E0CFBEF}" destId="{1DCD6A99-8C15-4A18-89E7-A03DAB3D469C}" srcOrd="1" destOrd="0" presId="urn:microsoft.com/office/officeart/2005/8/layout/list1"/>
    <dgm:cxn modelId="{80D65D15-00FD-4163-AAC3-38E3D8F135FB}" type="presParOf" srcId="{8431116B-3083-4ADD-A225-A05ECFD45263}" destId="{48BA5653-BB93-4FE2-BBC4-A217A8AD8030}" srcOrd="5" destOrd="0" presId="urn:microsoft.com/office/officeart/2005/8/layout/list1"/>
    <dgm:cxn modelId="{226B610D-F76C-4E26-83DA-CECE956EA66E}" type="presParOf" srcId="{8431116B-3083-4ADD-A225-A05ECFD45263}" destId="{094E6BBE-C7F8-4F7B-9E7B-599352215BC8}"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960A713-C7F3-4BF9-A9E9-FF84706D5555}" type="doc">
      <dgm:prSet loTypeId="urn:microsoft.com/office/officeart/2016/7/layout/VerticalSolidActionList" loCatId="List" qsTypeId="urn:microsoft.com/office/officeart/2005/8/quickstyle/simple2" qsCatId="simple" csTypeId="urn:microsoft.com/office/officeart/2005/8/colors/accent3_2" csCatId="accent3" phldr="1"/>
      <dgm:spPr/>
      <dgm:t>
        <a:bodyPr/>
        <a:lstStyle/>
        <a:p>
          <a:endParaRPr lang="en-US"/>
        </a:p>
      </dgm:t>
    </dgm:pt>
    <dgm:pt modelId="{0756750D-A991-4992-A3F0-CDF68D4BB14E}">
      <dgm:prSet/>
      <dgm:spPr/>
      <dgm:t>
        <a:bodyPr/>
        <a:lstStyle/>
        <a:p>
          <a:r>
            <a:rPr lang="en-US" b="1" dirty="0">
              <a:latin typeface="Arial" panose="020B0604020202020204" pitchFamily="34" charset="0"/>
              <a:cs typeface="Arial" panose="020B0604020202020204" pitchFamily="34" charset="0"/>
            </a:rPr>
            <a:t>Support</a:t>
          </a:r>
        </a:p>
      </dgm:t>
    </dgm:pt>
    <dgm:pt modelId="{2DC71A02-D197-4766-BBE6-29B1C50B17FB}" type="parTrans" cxnId="{CA670701-218D-4A45-8550-42A0BFB8250E}">
      <dgm:prSet/>
      <dgm:spPr/>
      <dgm:t>
        <a:bodyPr/>
        <a:lstStyle/>
        <a:p>
          <a:endParaRPr lang="en-US"/>
        </a:p>
      </dgm:t>
    </dgm:pt>
    <dgm:pt modelId="{44026CAB-98FA-4B82-A1D3-42D20317512A}" type="sibTrans" cxnId="{CA670701-218D-4A45-8550-42A0BFB8250E}">
      <dgm:prSet/>
      <dgm:spPr/>
      <dgm:t>
        <a:bodyPr/>
        <a:lstStyle/>
        <a:p>
          <a:endParaRPr lang="en-US"/>
        </a:p>
      </dgm:t>
    </dgm:pt>
    <dgm:pt modelId="{5E72EF5C-D10A-433D-829A-DC4403EDBFC3}">
      <dgm:prSet custT="1"/>
      <dgm:spPr/>
      <dgm:t>
        <a:bodyPr/>
        <a:lstStyle/>
        <a:p>
          <a:r>
            <a:rPr lang="en-US" sz="2400" b="1" dirty="0">
              <a:latin typeface="Arial" panose="020B0604020202020204" pitchFamily="34" charset="0"/>
              <a:cs typeface="Arial" panose="020B0604020202020204" pitchFamily="34" charset="0"/>
            </a:rPr>
            <a:t>Underserved Communities</a:t>
          </a:r>
        </a:p>
      </dgm:t>
    </dgm:pt>
    <dgm:pt modelId="{9FCF68CA-6429-4251-BE95-AD573B8E7A70}" type="parTrans" cxnId="{B029477F-06B1-4C1A-915A-2D3EE7A2E4CE}">
      <dgm:prSet/>
      <dgm:spPr/>
      <dgm:t>
        <a:bodyPr/>
        <a:lstStyle/>
        <a:p>
          <a:endParaRPr lang="en-US"/>
        </a:p>
      </dgm:t>
    </dgm:pt>
    <dgm:pt modelId="{01A87281-FBF6-475D-B7CC-EFC08CF37740}" type="sibTrans" cxnId="{B029477F-06B1-4C1A-915A-2D3EE7A2E4CE}">
      <dgm:prSet/>
      <dgm:spPr/>
      <dgm:t>
        <a:bodyPr/>
        <a:lstStyle/>
        <a:p>
          <a:endParaRPr lang="en-US"/>
        </a:p>
      </dgm:t>
    </dgm:pt>
    <dgm:pt modelId="{90DEA5CD-07CD-4D80-9076-CE9720A16C96}">
      <dgm:prSet/>
      <dgm:spPr/>
      <dgm:t>
        <a:bodyPr/>
        <a:lstStyle/>
        <a:p>
          <a:r>
            <a:rPr lang="en-US" b="1" dirty="0">
              <a:latin typeface="Arial" panose="020B0604020202020204" pitchFamily="34" charset="0"/>
              <a:cs typeface="Arial" panose="020B0604020202020204" pitchFamily="34" charset="0"/>
            </a:rPr>
            <a:t>Ensure</a:t>
          </a:r>
        </a:p>
      </dgm:t>
    </dgm:pt>
    <dgm:pt modelId="{E32A1ED5-306C-4707-A9A4-C4F5538FAB54}" type="parTrans" cxnId="{1C65B62F-37E9-4B6D-9458-E745D69BDF5D}">
      <dgm:prSet/>
      <dgm:spPr/>
      <dgm:t>
        <a:bodyPr/>
        <a:lstStyle/>
        <a:p>
          <a:endParaRPr lang="en-US"/>
        </a:p>
      </dgm:t>
    </dgm:pt>
    <dgm:pt modelId="{D77F2E12-A714-4872-81A5-0975F5747AAA}" type="sibTrans" cxnId="{1C65B62F-37E9-4B6D-9458-E745D69BDF5D}">
      <dgm:prSet/>
      <dgm:spPr/>
      <dgm:t>
        <a:bodyPr/>
        <a:lstStyle/>
        <a:p>
          <a:endParaRPr lang="en-US"/>
        </a:p>
      </dgm:t>
    </dgm:pt>
    <dgm:pt modelId="{404A7EFF-8BC1-4BFD-BA71-705B659F0258}">
      <dgm:prSet custT="1"/>
      <dgm:spPr/>
      <dgm:t>
        <a:bodyPr/>
        <a:lstStyle/>
        <a:p>
          <a:r>
            <a:rPr lang="en-US" sz="2400" b="1" dirty="0">
              <a:latin typeface="Arial" panose="020B0604020202020204" pitchFamily="34" charset="0"/>
              <a:cs typeface="Arial" panose="020B0604020202020204" pitchFamily="34" charset="0"/>
            </a:rPr>
            <a:t>Access and Increase Production of Affordable Housing</a:t>
          </a:r>
        </a:p>
      </dgm:t>
    </dgm:pt>
    <dgm:pt modelId="{22228AE7-66B8-4862-B9C4-187ED2037FD5}" type="parTrans" cxnId="{2CDE9FF4-5B3F-4439-9F1A-0DB16BBBEDEA}">
      <dgm:prSet/>
      <dgm:spPr/>
      <dgm:t>
        <a:bodyPr/>
        <a:lstStyle/>
        <a:p>
          <a:endParaRPr lang="en-US"/>
        </a:p>
      </dgm:t>
    </dgm:pt>
    <dgm:pt modelId="{94A9DAC4-D233-436A-AD9E-52D859D4FA13}" type="sibTrans" cxnId="{2CDE9FF4-5B3F-4439-9F1A-0DB16BBBEDEA}">
      <dgm:prSet/>
      <dgm:spPr/>
      <dgm:t>
        <a:bodyPr/>
        <a:lstStyle/>
        <a:p>
          <a:endParaRPr lang="en-US"/>
        </a:p>
      </dgm:t>
    </dgm:pt>
    <dgm:pt modelId="{6DDBDC0B-C0F4-48E0-997D-9C310FBA303A}">
      <dgm:prSet/>
      <dgm:spPr/>
      <dgm:t>
        <a:bodyPr/>
        <a:lstStyle/>
        <a:p>
          <a:r>
            <a:rPr lang="en-US" b="1" dirty="0">
              <a:latin typeface="Arial" panose="020B0604020202020204" pitchFamily="34" charset="0"/>
              <a:cs typeface="Arial" panose="020B0604020202020204" pitchFamily="34" charset="0"/>
            </a:rPr>
            <a:t>Promote</a:t>
          </a:r>
        </a:p>
      </dgm:t>
    </dgm:pt>
    <dgm:pt modelId="{2A633D15-8DC9-4F04-9F47-5097B2D43645}" type="parTrans" cxnId="{7DFF3B85-D1C2-496D-B637-723DB26B48D9}">
      <dgm:prSet/>
      <dgm:spPr/>
      <dgm:t>
        <a:bodyPr/>
        <a:lstStyle/>
        <a:p>
          <a:endParaRPr lang="en-US"/>
        </a:p>
      </dgm:t>
    </dgm:pt>
    <dgm:pt modelId="{421AB8DE-E5B7-4726-B167-38046CD0AA09}" type="sibTrans" cxnId="{7DFF3B85-D1C2-496D-B637-723DB26B48D9}">
      <dgm:prSet/>
      <dgm:spPr/>
      <dgm:t>
        <a:bodyPr/>
        <a:lstStyle/>
        <a:p>
          <a:endParaRPr lang="en-US"/>
        </a:p>
      </dgm:t>
    </dgm:pt>
    <dgm:pt modelId="{EA3548F3-38DE-45DA-8C23-73F8F64791E7}">
      <dgm:prSet/>
      <dgm:spPr/>
      <dgm:t>
        <a:bodyPr/>
        <a:lstStyle/>
        <a:p>
          <a:r>
            <a:rPr lang="en-US" b="1" dirty="0">
              <a:latin typeface="Arial" panose="020B0604020202020204" pitchFamily="34" charset="0"/>
              <a:cs typeface="Arial" panose="020B0604020202020204" pitchFamily="34" charset="0"/>
            </a:rPr>
            <a:t>Homeownership</a:t>
          </a:r>
        </a:p>
      </dgm:t>
    </dgm:pt>
    <dgm:pt modelId="{68A0111F-3D91-4FC1-943A-A0F2012F4C76}" type="parTrans" cxnId="{E8CA376B-3DA7-408E-9588-194D8F184C75}">
      <dgm:prSet/>
      <dgm:spPr/>
      <dgm:t>
        <a:bodyPr/>
        <a:lstStyle/>
        <a:p>
          <a:endParaRPr lang="en-US"/>
        </a:p>
      </dgm:t>
    </dgm:pt>
    <dgm:pt modelId="{FFD70153-3181-4D51-91DE-85142BCFB46A}" type="sibTrans" cxnId="{E8CA376B-3DA7-408E-9588-194D8F184C75}">
      <dgm:prSet/>
      <dgm:spPr/>
      <dgm:t>
        <a:bodyPr/>
        <a:lstStyle/>
        <a:p>
          <a:endParaRPr lang="en-US"/>
        </a:p>
      </dgm:t>
    </dgm:pt>
    <dgm:pt modelId="{908CFC72-98F9-4695-BC1F-DF2963749452}">
      <dgm:prSet/>
      <dgm:spPr/>
      <dgm:t>
        <a:bodyPr/>
        <a:lstStyle/>
        <a:p>
          <a:r>
            <a:rPr lang="en-US" b="1" dirty="0">
              <a:latin typeface="Arial" panose="020B0604020202020204" pitchFamily="34" charset="0"/>
              <a:cs typeface="Arial" panose="020B0604020202020204" pitchFamily="34" charset="0"/>
            </a:rPr>
            <a:t>Advanc</a:t>
          </a:r>
          <a:r>
            <a:rPr lang="en-US" dirty="0"/>
            <a:t>e</a:t>
          </a:r>
        </a:p>
      </dgm:t>
    </dgm:pt>
    <dgm:pt modelId="{AF21488E-04C1-4264-9E24-58FD7A7DD53A}" type="parTrans" cxnId="{8589052A-7EA5-4E79-94BA-58FD40498631}">
      <dgm:prSet/>
      <dgm:spPr/>
      <dgm:t>
        <a:bodyPr/>
        <a:lstStyle/>
        <a:p>
          <a:endParaRPr lang="en-US"/>
        </a:p>
      </dgm:t>
    </dgm:pt>
    <dgm:pt modelId="{32DE76C9-89B8-4130-8038-BC47A3B3BB9D}" type="sibTrans" cxnId="{8589052A-7EA5-4E79-94BA-58FD40498631}">
      <dgm:prSet/>
      <dgm:spPr/>
      <dgm:t>
        <a:bodyPr/>
        <a:lstStyle/>
        <a:p>
          <a:endParaRPr lang="en-US"/>
        </a:p>
      </dgm:t>
    </dgm:pt>
    <dgm:pt modelId="{F5201226-6018-4F6C-8B59-E8394EFC3C87}">
      <dgm:prSet/>
      <dgm:spPr/>
      <dgm:t>
        <a:bodyPr/>
        <a:lstStyle/>
        <a:p>
          <a:r>
            <a:rPr lang="en-US" b="1" dirty="0">
              <a:latin typeface="Arial" panose="020B0604020202020204" pitchFamily="34" charset="0"/>
              <a:cs typeface="Arial" panose="020B0604020202020204" pitchFamily="34" charset="0"/>
            </a:rPr>
            <a:t>Sustainable Communities</a:t>
          </a:r>
        </a:p>
      </dgm:t>
    </dgm:pt>
    <dgm:pt modelId="{D45F563E-6CCA-4FEC-8965-5B365ACB210B}" type="parTrans" cxnId="{23D0C95D-5C6F-49F9-A9A2-DD21B53EEA8D}">
      <dgm:prSet/>
      <dgm:spPr/>
      <dgm:t>
        <a:bodyPr/>
        <a:lstStyle/>
        <a:p>
          <a:endParaRPr lang="en-US"/>
        </a:p>
      </dgm:t>
    </dgm:pt>
    <dgm:pt modelId="{82D95B13-537A-4649-8BD8-94C2BD1666DE}" type="sibTrans" cxnId="{23D0C95D-5C6F-49F9-A9A2-DD21B53EEA8D}">
      <dgm:prSet/>
      <dgm:spPr/>
      <dgm:t>
        <a:bodyPr/>
        <a:lstStyle/>
        <a:p>
          <a:endParaRPr lang="en-US"/>
        </a:p>
      </dgm:t>
    </dgm:pt>
    <dgm:pt modelId="{99FB991B-C3DC-418E-9931-156527B0585A}" type="pres">
      <dgm:prSet presAssocID="{F960A713-C7F3-4BF9-A9E9-FF84706D5555}" presName="Name0" presStyleCnt="0">
        <dgm:presLayoutVars>
          <dgm:dir/>
          <dgm:animLvl val="lvl"/>
          <dgm:resizeHandles val="exact"/>
        </dgm:presLayoutVars>
      </dgm:prSet>
      <dgm:spPr/>
    </dgm:pt>
    <dgm:pt modelId="{F5F28324-2458-40BD-B447-F30340F1D583}" type="pres">
      <dgm:prSet presAssocID="{0756750D-A991-4992-A3F0-CDF68D4BB14E}" presName="linNode" presStyleCnt="0"/>
      <dgm:spPr/>
    </dgm:pt>
    <dgm:pt modelId="{D675794A-4034-4B23-8531-B2A3795AD894}" type="pres">
      <dgm:prSet presAssocID="{0756750D-A991-4992-A3F0-CDF68D4BB14E}" presName="parentText" presStyleLbl="alignNode1" presStyleIdx="0" presStyleCnt="4">
        <dgm:presLayoutVars>
          <dgm:chMax val="1"/>
          <dgm:bulletEnabled/>
        </dgm:presLayoutVars>
      </dgm:prSet>
      <dgm:spPr/>
    </dgm:pt>
    <dgm:pt modelId="{4D4628AD-B6F3-4368-A7EB-5C1A0639C1E2}" type="pres">
      <dgm:prSet presAssocID="{0756750D-A991-4992-A3F0-CDF68D4BB14E}" presName="descendantText" presStyleLbl="alignAccFollowNode1" presStyleIdx="0" presStyleCnt="4">
        <dgm:presLayoutVars>
          <dgm:bulletEnabled/>
        </dgm:presLayoutVars>
      </dgm:prSet>
      <dgm:spPr/>
    </dgm:pt>
    <dgm:pt modelId="{CDEC3380-ECC8-4C98-8A3E-624AF20AD04D}" type="pres">
      <dgm:prSet presAssocID="{44026CAB-98FA-4B82-A1D3-42D20317512A}" presName="sp" presStyleCnt="0"/>
      <dgm:spPr/>
    </dgm:pt>
    <dgm:pt modelId="{436E7FE1-5AD0-44A3-B46A-CA7719952354}" type="pres">
      <dgm:prSet presAssocID="{90DEA5CD-07CD-4D80-9076-CE9720A16C96}" presName="linNode" presStyleCnt="0"/>
      <dgm:spPr/>
    </dgm:pt>
    <dgm:pt modelId="{68F760E6-5526-43DE-AAFC-B28B8DEFDFFC}" type="pres">
      <dgm:prSet presAssocID="{90DEA5CD-07CD-4D80-9076-CE9720A16C96}" presName="parentText" presStyleLbl="alignNode1" presStyleIdx="1" presStyleCnt="4">
        <dgm:presLayoutVars>
          <dgm:chMax val="1"/>
          <dgm:bulletEnabled/>
        </dgm:presLayoutVars>
      </dgm:prSet>
      <dgm:spPr/>
    </dgm:pt>
    <dgm:pt modelId="{7D644C87-CE44-4485-9782-BC8F76224A33}" type="pres">
      <dgm:prSet presAssocID="{90DEA5CD-07CD-4D80-9076-CE9720A16C96}" presName="descendantText" presStyleLbl="alignAccFollowNode1" presStyleIdx="1" presStyleCnt="4">
        <dgm:presLayoutVars>
          <dgm:bulletEnabled/>
        </dgm:presLayoutVars>
      </dgm:prSet>
      <dgm:spPr/>
    </dgm:pt>
    <dgm:pt modelId="{DFF4FD9F-5CBD-444F-B784-3278081564C7}" type="pres">
      <dgm:prSet presAssocID="{D77F2E12-A714-4872-81A5-0975F5747AAA}" presName="sp" presStyleCnt="0"/>
      <dgm:spPr/>
    </dgm:pt>
    <dgm:pt modelId="{25020561-7A86-44F7-9CD5-448896108DD4}" type="pres">
      <dgm:prSet presAssocID="{6DDBDC0B-C0F4-48E0-997D-9C310FBA303A}" presName="linNode" presStyleCnt="0"/>
      <dgm:spPr/>
    </dgm:pt>
    <dgm:pt modelId="{5FD017B5-29D0-4B71-8184-4C935C8576A0}" type="pres">
      <dgm:prSet presAssocID="{6DDBDC0B-C0F4-48E0-997D-9C310FBA303A}" presName="parentText" presStyleLbl="alignNode1" presStyleIdx="2" presStyleCnt="4">
        <dgm:presLayoutVars>
          <dgm:chMax val="1"/>
          <dgm:bulletEnabled/>
        </dgm:presLayoutVars>
      </dgm:prSet>
      <dgm:spPr/>
    </dgm:pt>
    <dgm:pt modelId="{88573D9F-279D-437F-9E80-C67FF00AA9F6}" type="pres">
      <dgm:prSet presAssocID="{6DDBDC0B-C0F4-48E0-997D-9C310FBA303A}" presName="descendantText" presStyleLbl="alignAccFollowNode1" presStyleIdx="2" presStyleCnt="4">
        <dgm:presLayoutVars>
          <dgm:bulletEnabled/>
        </dgm:presLayoutVars>
      </dgm:prSet>
      <dgm:spPr/>
    </dgm:pt>
    <dgm:pt modelId="{62BA2E97-09AE-4220-A73F-A218C31E95A3}" type="pres">
      <dgm:prSet presAssocID="{421AB8DE-E5B7-4726-B167-38046CD0AA09}" presName="sp" presStyleCnt="0"/>
      <dgm:spPr/>
    </dgm:pt>
    <dgm:pt modelId="{ECDFDAB5-CFA1-4450-90C0-B78ED9A80C59}" type="pres">
      <dgm:prSet presAssocID="{908CFC72-98F9-4695-BC1F-DF2963749452}" presName="linNode" presStyleCnt="0"/>
      <dgm:spPr/>
    </dgm:pt>
    <dgm:pt modelId="{D6A16F45-037F-4E00-A4EB-19B2FCEC5283}" type="pres">
      <dgm:prSet presAssocID="{908CFC72-98F9-4695-BC1F-DF2963749452}" presName="parentText" presStyleLbl="alignNode1" presStyleIdx="3" presStyleCnt="4">
        <dgm:presLayoutVars>
          <dgm:chMax val="1"/>
          <dgm:bulletEnabled/>
        </dgm:presLayoutVars>
      </dgm:prSet>
      <dgm:spPr/>
    </dgm:pt>
    <dgm:pt modelId="{456A06D4-3D6E-474F-9B0A-C0D5CC953541}" type="pres">
      <dgm:prSet presAssocID="{908CFC72-98F9-4695-BC1F-DF2963749452}" presName="descendantText" presStyleLbl="alignAccFollowNode1" presStyleIdx="3" presStyleCnt="4">
        <dgm:presLayoutVars>
          <dgm:bulletEnabled/>
        </dgm:presLayoutVars>
      </dgm:prSet>
      <dgm:spPr/>
    </dgm:pt>
  </dgm:ptLst>
  <dgm:cxnLst>
    <dgm:cxn modelId="{CA670701-218D-4A45-8550-42A0BFB8250E}" srcId="{F960A713-C7F3-4BF9-A9E9-FF84706D5555}" destId="{0756750D-A991-4992-A3F0-CDF68D4BB14E}" srcOrd="0" destOrd="0" parTransId="{2DC71A02-D197-4766-BBE6-29B1C50B17FB}" sibTransId="{44026CAB-98FA-4B82-A1D3-42D20317512A}"/>
    <dgm:cxn modelId="{556BCB0B-EEA8-4377-814A-CE6124A0CE6C}" type="presOf" srcId="{90DEA5CD-07CD-4D80-9076-CE9720A16C96}" destId="{68F760E6-5526-43DE-AAFC-B28B8DEFDFFC}" srcOrd="0" destOrd="0" presId="urn:microsoft.com/office/officeart/2016/7/layout/VerticalSolidActionList"/>
    <dgm:cxn modelId="{2DA31B1C-C4DE-4705-8B52-63188B82A19A}" type="presOf" srcId="{F5201226-6018-4F6C-8B59-E8394EFC3C87}" destId="{456A06D4-3D6E-474F-9B0A-C0D5CC953541}" srcOrd="0" destOrd="0" presId="urn:microsoft.com/office/officeart/2016/7/layout/VerticalSolidActionList"/>
    <dgm:cxn modelId="{8589052A-7EA5-4E79-94BA-58FD40498631}" srcId="{F960A713-C7F3-4BF9-A9E9-FF84706D5555}" destId="{908CFC72-98F9-4695-BC1F-DF2963749452}" srcOrd="3" destOrd="0" parTransId="{AF21488E-04C1-4264-9E24-58FD7A7DD53A}" sibTransId="{32DE76C9-89B8-4130-8038-BC47A3B3BB9D}"/>
    <dgm:cxn modelId="{1C65B62F-37E9-4B6D-9458-E745D69BDF5D}" srcId="{F960A713-C7F3-4BF9-A9E9-FF84706D5555}" destId="{90DEA5CD-07CD-4D80-9076-CE9720A16C96}" srcOrd="1" destOrd="0" parTransId="{E32A1ED5-306C-4707-A9A4-C4F5538FAB54}" sibTransId="{D77F2E12-A714-4872-81A5-0975F5747AAA}"/>
    <dgm:cxn modelId="{23D0C95D-5C6F-49F9-A9A2-DD21B53EEA8D}" srcId="{908CFC72-98F9-4695-BC1F-DF2963749452}" destId="{F5201226-6018-4F6C-8B59-E8394EFC3C87}" srcOrd="0" destOrd="0" parTransId="{D45F563E-6CCA-4FEC-8965-5B365ACB210B}" sibTransId="{82D95B13-537A-4649-8BD8-94C2BD1666DE}"/>
    <dgm:cxn modelId="{5D538A69-794A-492F-AFB6-E49796178CB4}" type="presOf" srcId="{908CFC72-98F9-4695-BC1F-DF2963749452}" destId="{D6A16F45-037F-4E00-A4EB-19B2FCEC5283}" srcOrd="0" destOrd="0" presId="urn:microsoft.com/office/officeart/2016/7/layout/VerticalSolidActionList"/>
    <dgm:cxn modelId="{E8CA376B-3DA7-408E-9588-194D8F184C75}" srcId="{6DDBDC0B-C0F4-48E0-997D-9C310FBA303A}" destId="{EA3548F3-38DE-45DA-8C23-73F8F64791E7}" srcOrd="0" destOrd="0" parTransId="{68A0111F-3D91-4FC1-943A-A0F2012F4C76}" sibTransId="{FFD70153-3181-4D51-91DE-85142BCFB46A}"/>
    <dgm:cxn modelId="{5038897C-A820-46CF-B854-7B3A8C012BA9}" type="presOf" srcId="{EA3548F3-38DE-45DA-8C23-73F8F64791E7}" destId="{88573D9F-279D-437F-9E80-C67FF00AA9F6}" srcOrd="0" destOrd="0" presId="urn:microsoft.com/office/officeart/2016/7/layout/VerticalSolidActionList"/>
    <dgm:cxn modelId="{7207247D-0483-4892-8E10-5AA932CF3E3B}" type="presOf" srcId="{6DDBDC0B-C0F4-48E0-997D-9C310FBA303A}" destId="{5FD017B5-29D0-4B71-8184-4C935C8576A0}" srcOrd="0" destOrd="0" presId="urn:microsoft.com/office/officeart/2016/7/layout/VerticalSolidActionList"/>
    <dgm:cxn modelId="{B029477F-06B1-4C1A-915A-2D3EE7A2E4CE}" srcId="{0756750D-A991-4992-A3F0-CDF68D4BB14E}" destId="{5E72EF5C-D10A-433D-829A-DC4403EDBFC3}" srcOrd="0" destOrd="0" parTransId="{9FCF68CA-6429-4251-BE95-AD573B8E7A70}" sibTransId="{01A87281-FBF6-475D-B7CC-EFC08CF37740}"/>
    <dgm:cxn modelId="{ECF1FA84-3225-44B8-8DE2-9448816A28FD}" type="presOf" srcId="{404A7EFF-8BC1-4BFD-BA71-705B659F0258}" destId="{7D644C87-CE44-4485-9782-BC8F76224A33}" srcOrd="0" destOrd="0" presId="urn:microsoft.com/office/officeart/2016/7/layout/VerticalSolidActionList"/>
    <dgm:cxn modelId="{7DFF3B85-D1C2-496D-B637-723DB26B48D9}" srcId="{F960A713-C7F3-4BF9-A9E9-FF84706D5555}" destId="{6DDBDC0B-C0F4-48E0-997D-9C310FBA303A}" srcOrd="2" destOrd="0" parTransId="{2A633D15-8DC9-4F04-9F47-5097B2D43645}" sibTransId="{421AB8DE-E5B7-4726-B167-38046CD0AA09}"/>
    <dgm:cxn modelId="{DC7B0893-CDCD-4E4A-94BA-B12B224BEF61}" type="presOf" srcId="{0756750D-A991-4992-A3F0-CDF68D4BB14E}" destId="{D675794A-4034-4B23-8531-B2A3795AD894}" srcOrd="0" destOrd="0" presId="urn:microsoft.com/office/officeart/2016/7/layout/VerticalSolidActionList"/>
    <dgm:cxn modelId="{2258FDF0-EB10-47C7-BB39-AA22F3E0420E}" type="presOf" srcId="{F960A713-C7F3-4BF9-A9E9-FF84706D5555}" destId="{99FB991B-C3DC-418E-9931-156527B0585A}" srcOrd="0" destOrd="0" presId="urn:microsoft.com/office/officeart/2016/7/layout/VerticalSolidActionList"/>
    <dgm:cxn modelId="{2CDE9FF4-5B3F-4439-9F1A-0DB16BBBEDEA}" srcId="{90DEA5CD-07CD-4D80-9076-CE9720A16C96}" destId="{404A7EFF-8BC1-4BFD-BA71-705B659F0258}" srcOrd="0" destOrd="0" parTransId="{22228AE7-66B8-4862-B9C4-187ED2037FD5}" sibTransId="{94A9DAC4-D233-436A-AD9E-52D859D4FA13}"/>
    <dgm:cxn modelId="{260F15F8-BE60-42D1-838F-4002E83AC4AF}" type="presOf" srcId="{5E72EF5C-D10A-433D-829A-DC4403EDBFC3}" destId="{4D4628AD-B6F3-4368-A7EB-5C1A0639C1E2}" srcOrd="0" destOrd="0" presId="urn:microsoft.com/office/officeart/2016/7/layout/VerticalSolidActionList"/>
    <dgm:cxn modelId="{598FD158-E6E3-4D41-BFE1-963B9B17B274}" type="presParOf" srcId="{99FB991B-C3DC-418E-9931-156527B0585A}" destId="{F5F28324-2458-40BD-B447-F30340F1D583}" srcOrd="0" destOrd="0" presId="urn:microsoft.com/office/officeart/2016/7/layout/VerticalSolidActionList"/>
    <dgm:cxn modelId="{92590D9C-A730-4DD0-9DC4-15E0A196D551}" type="presParOf" srcId="{F5F28324-2458-40BD-B447-F30340F1D583}" destId="{D675794A-4034-4B23-8531-B2A3795AD894}" srcOrd="0" destOrd="0" presId="urn:microsoft.com/office/officeart/2016/7/layout/VerticalSolidActionList"/>
    <dgm:cxn modelId="{9028CFD7-1719-44D7-A2A1-5CDB93D3D3A5}" type="presParOf" srcId="{F5F28324-2458-40BD-B447-F30340F1D583}" destId="{4D4628AD-B6F3-4368-A7EB-5C1A0639C1E2}" srcOrd="1" destOrd="0" presId="urn:microsoft.com/office/officeart/2016/7/layout/VerticalSolidActionList"/>
    <dgm:cxn modelId="{48205D5E-DBC8-42F9-8DE7-58C66268B88A}" type="presParOf" srcId="{99FB991B-C3DC-418E-9931-156527B0585A}" destId="{CDEC3380-ECC8-4C98-8A3E-624AF20AD04D}" srcOrd="1" destOrd="0" presId="urn:microsoft.com/office/officeart/2016/7/layout/VerticalSolidActionList"/>
    <dgm:cxn modelId="{348B96A0-C8C1-4025-93E8-47805C41C4A4}" type="presParOf" srcId="{99FB991B-C3DC-418E-9931-156527B0585A}" destId="{436E7FE1-5AD0-44A3-B46A-CA7719952354}" srcOrd="2" destOrd="0" presId="urn:microsoft.com/office/officeart/2016/7/layout/VerticalSolidActionList"/>
    <dgm:cxn modelId="{7CE85072-1299-4C1A-B05E-FC1E3E5F92B9}" type="presParOf" srcId="{436E7FE1-5AD0-44A3-B46A-CA7719952354}" destId="{68F760E6-5526-43DE-AAFC-B28B8DEFDFFC}" srcOrd="0" destOrd="0" presId="urn:microsoft.com/office/officeart/2016/7/layout/VerticalSolidActionList"/>
    <dgm:cxn modelId="{FCED332A-ADD2-4509-80F7-2C64F9FEF0AE}" type="presParOf" srcId="{436E7FE1-5AD0-44A3-B46A-CA7719952354}" destId="{7D644C87-CE44-4485-9782-BC8F76224A33}" srcOrd="1" destOrd="0" presId="urn:microsoft.com/office/officeart/2016/7/layout/VerticalSolidActionList"/>
    <dgm:cxn modelId="{B28F6005-7B2D-47B5-B2C2-FDF10BA90C2F}" type="presParOf" srcId="{99FB991B-C3DC-418E-9931-156527B0585A}" destId="{DFF4FD9F-5CBD-444F-B784-3278081564C7}" srcOrd="3" destOrd="0" presId="urn:microsoft.com/office/officeart/2016/7/layout/VerticalSolidActionList"/>
    <dgm:cxn modelId="{0B41ED2D-D131-4E5F-B283-6A898AF882EE}" type="presParOf" srcId="{99FB991B-C3DC-418E-9931-156527B0585A}" destId="{25020561-7A86-44F7-9CD5-448896108DD4}" srcOrd="4" destOrd="0" presId="urn:microsoft.com/office/officeart/2016/7/layout/VerticalSolidActionList"/>
    <dgm:cxn modelId="{588CFF7D-B5F9-405B-85E2-49936FF33912}" type="presParOf" srcId="{25020561-7A86-44F7-9CD5-448896108DD4}" destId="{5FD017B5-29D0-4B71-8184-4C935C8576A0}" srcOrd="0" destOrd="0" presId="urn:microsoft.com/office/officeart/2016/7/layout/VerticalSolidActionList"/>
    <dgm:cxn modelId="{EA252DA2-5D7C-4AFC-8251-E7E087DA7E04}" type="presParOf" srcId="{25020561-7A86-44F7-9CD5-448896108DD4}" destId="{88573D9F-279D-437F-9E80-C67FF00AA9F6}" srcOrd="1" destOrd="0" presId="urn:microsoft.com/office/officeart/2016/7/layout/VerticalSolidActionList"/>
    <dgm:cxn modelId="{C79A0762-A5CF-4DE1-A402-6BC26A05511F}" type="presParOf" srcId="{99FB991B-C3DC-418E-9931-156527B0585A}" destId="{62BA2E97-09AE-4220-A73F-A218C31E95A3}" srcOrd="5" destOrd="0" presId="urn:microsoft.com/office/officeart/2016/7/layout/VerticalSolidActionList"/>
    <dgm:cxn modelId="{52D96413-0183-4FF1-AAC3-FE586CFF2F30}" type="presParOf" srcId="{99FB991B-C3DC-418E-9931-156527B0585A}" destId="{ECDFDAB5-CFA1-4450-90C0-B78ED9A80C59}" srcOrd="6" destOrd="0" presId="urn:microsoft.com/office/officeart/2016/7/layout/VerticalSolidActionList"/>
    <dgm:cxn modelId="{C4693B75-01DF-451B-90EA-132DFA09AEDE}" type="presParOf" srcId="{ECDFDAB5-CFA1-4450-90C0-B78ED9A80C59}" destId="{D6A16F45-037F-4E00-A4EB-19B2FCEC5283}" srcOrd="0" destOrd="0" presId="urn:microsoft.com/office/officeart/2016/7/layout/VerticalSolidActionList"/>
    <dgm:cxn modelId="{C43338D1-E1CD-47A1-B693-7702B903C546}" type="presParOf" srcId="{ECDFDAB5-CFA1-4450-90C0-B78ED9A80C59}" destId="{456A06D4-3D6E-474F-9B0A-C0D5CC953541}"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6222DA9-2A36-49CC-80D6-CDFE324C7288}" type="doc">
      <dgm:prSet loTypeId="urn:microsoft.com/office/officeart/2018/2/layout/IconCircleList" loCatId="icon" qsTypeId="urn:microsoft.com/office/officeart/2005/8/quickstyle/simple1" qsCatId="simple" csTypeId="urn:microsoft.com/office/officeart/2005/8/colors/accent2_2" csCatId="accent2" phldr="1"/>
      <dgm:spPr/>
      <dgm:t>
        <a:bodyPr/>
        <a:lstStyle/>
        <a:p>
          <a:endParaRPr lang="en-US"/>
        </a:p>
      </dgm:t>
    </dgm:pt>
    <dgm:pt modelId="{8F864D8E-DAFA-4C6C-957F-A2D21EE858DE}">
      <dgm:prSet custT="1"/>
      <dgm:spPr/>
      <dgm:t>
        <a:bodyPr/>
        <a:lstStyle/>
        <a:p>
          <a:pPr>
            <a:lnSpc>
              <a:spcPct val="100000"/>
            </a:lnSpc>
          </a:pPr>
          <a:r>
            <a:rPr lang="en-US" sz="1800" b="1" i="0" dirty="0">
              <a:solidFill>
                <a:srgbClr val="006600"/>
              </a:solidFill>
              <a:latin typeface="Arial" panose="020B0604020202020204" pitchFamily="34" charset="0"/>
              <a:cs typeface="Arial" panose="020B0604020202020204" pitchFamily="34" charset="0"/>
            </a:rPr>
            <a:t>Down payments as low as 3.5 percent </a:t>
          </a:r>
          <a:r>
            <a:rPr lang="en-US" sz="1800" dirty="0">
              <a:latin typeface="Arial" panose="020B0604020202020204" pitchFamily="34" charset="0"/>
              <a:cs typeface="Arial" panose="020B0604020202020204" pitchFamily="34" charset="0"/>
            </a:rPr>
            <a:t>vs. 10% or more in the conventional market </a:t>
          </a:r>
          <a:br>
            <a:rPr lang="en-US" sz="1200" b="0" i="0" dirty="0">
              <a:latin typeface="Arial" panose="020B0604020202020204" pitchFamily="34" charset="0"/>
              <a:cs typeface="Arial" panose="020B0604020202020204" pitchFamily="34" charset="0"/>
            </a:rPr>
          </a:br>
          <a:endParaRPr lang="en-US" sz="1200" dirty="0">
            <a:latin typeface="Arial" panose="020B0604020202020204" pitchFamily="34" charset="0"/>
            <a:cs typeface="Arial" panose="020B0604020202020204" pitchFamily="34" charset="0"/>
          </a:endParaRPr>
        </a:p>
      </dgm:t>
    </dgm:pt>
    <dgm:pt modelId="{E82A4C8B-8F2B-4557-B2F1-1D42581B1F57}" type="parTrans" cxnId="{47ADF143-C8C4-4AAC-ABC5-C0E6A228D26F}">
      <dgm:prSet/>
      <dgm:spPr/>
      <dgm:t>
        <a:bodyPr/>
        <a:lstStyle/>
        <a:p>
          <a:endParaRPr lang="en-US"/>
        </a:p>
      </dgm:t>
    </dgm:pt>
    <dgm:pt modelId="{96BCB2D7-0230-4817-BFD3-8850A1E18921}" type="sibTrans" cxnId="{47ADF143-C8C4-4AAC-ABC5-C0E6A228D26F}">
      <dgm:prSet/>
      <dgm:spPr/>
      <dgm:t>
        <a:bodyPr/>
        <a:lstStyle/>
        <a:p>
          <a:pPr>
            <a:lnSpc>
              <a:spcPct val="100000"/>
            </a:lnSpc>
          </a:pPr>
          <a:endParaRPr lang="en-US"/>
        </a:p>
      </dgm:t>
    </dgm:pt>
    <dgm:pt modelId="{65E41206-7D5E-40E9-864D-585B8F9470DC}">
      <dgm:prSet custT="1"/>
      <dgm:spPr/>
      <dgm:t>
        <a:bodyPr/>
        <a:lstStyle/>
        <a:p>
          <a:pPr>
            <a:lnSpc>
              <a:spcPct val="100000"/>
            </a:lnSpc>
          </a:pPr>
          <a:r>
            <a:rPr lang="en-US" sz="1800" b="1" dirty="0">
              <a:solidFill>
                <a:srgbClr val="006600"/>
              </a:solidFill>
              <a:latin typeface="Arial" panose="020B0604020202020204" pitchFamily="34" charset="0"/>
              <a:cs typeface="Arial" panose="020B0604020202020204" pitchFamily="34" charset="0"/>
            </a:rPr>
            <a:t>Not credit score-drive</a:t>
          </a:r>
          <a:r>
            <a:rPr lang="en-US" sz="1800" b="1" dirty="0">
              <a:solidFill>
                <a:srgbClr val="3B9543"/>
              </a:solidFill>
              <a:latin typeface="Arial" panose="020B0604020202020204" pitchFamily="34" charset="0"/>
              <a:cs typeface="Arial" panose="020B0604020202020204" pitchFamily="34" charset="0"/>
            </a:rPr>
            <a:t>n</a:t>
          </a:r>
          <a:r>
            <a:rPr lang="en-US" sz="1800" dirty="0">
              <a:solidFill>
                <a:srgbClr val="3B9543"/>
              </a:solidFill>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FHA looks at alternative forms of credit--must be mortgage credit worthy and have stable income.  </a:t>
          </a:r>
          <a:r>
            <a:rPr lang="en-US" sz="1800" i="1" dirty="0">
              <a:latin typeface="Arial" panose="020B0604020202020204" pitchFamily="34" charset="0"/>
              <a:cs typeface="Arial" panose="020B0604020202020204" pitchFamily="34" charset="0"/>
            </a:rPr>
            <a:t>Average credit score falls in the mid-600’s</a:t>
          </a:r>
          <a:endParaRPr lang="en-US" sz="1800" dirty="0">
            <a:latin typeface="Arial" panose="020B0604020202020204" pitchFamily="34" charset="0"/>
            <a:cs typeface="Arial" panose="020B0604020202020204" pitchFamily="34" charset="0"/>
          </a:endParaRPr>
        </a:p>
      </dgm:t>
    </dgm:pt>
    <dgm:pt modelId="{154A195C-D2B3-4B77-935F-D052AC9C651B}" type="parTrans" cxnId="{7EBD44EC-AADC-426F-ABCB-49945EAB0AFE}">
      <dgm:prSet/>
      <dgm:spPr/>
      <dgm:t>
        <a:bodyPr/>
        <a:lstStyle/>
        <a:p>
          <a:endParaRPr lang="en-US"/>
        </a:p>
      </dgm:t>
    </dgm:pt>
    <dgm:pt modelId="{B604585E-09CA-4432-8A7E-26683E230E09}" type="sibTrans" cxnId="{7EBD44EC-AADC-426F-ABCB-49945EAB0AFE}">
      <dgm:prSet/>
      <dgm:spPr/>
      <dgm:t>
        <a:bodyPr/>
        <a:lstStyle/>
        <a:p>
          <a:pPr>
            <a:lnSpc>
              <a:spcPct val="100000"/>
            </a:lnSpc>
          </a:pPr>
          <a:endParaRPr lang="en-US"/>
        </a:p>
      </dgm:t>
    </dgm:pt>
    <dgm:pt modelId="{1B301905-8809-4C91-929B-C9869AF97EF3}">
      <dgm:prSet custT="1"/>
      <dgm:spPr/>
      <dgm:t>
        <a:bodyPr/>
        <a:lstStyle/>
        <a:p>
          <a:pPr>
            <a:lnSpc>
              <a:spcPct val="100000"/>
            </a:lnSpc>
          </a:pPr>
          <a:r>
            <a:rPr lang="en-US" sz="1800" dirty="0">
              <a:latin typeface="Arial" panose="020B0604020202020204" pitchFamily="34" charset="0"/>
              <a:cs typeface="Arial" panose="020B0604020202020204" pitchFamily="34" charset="0"/>
            </a:rPr>
            <a:t>Key component of FHA is the </a:t>
          </a:r>
          <a:r>
            <a:rPr lang="en-US" sz="1800" b="1" dirty="0">
              <a:solidFill>
                <a:srgbClr val="006600"/>
              </a:solidFill>
              <a:latin typeface="Arial" panose="020B0604020202020204" pitchFamily="34" charset="0"/>
              <a:cs typeface="Arial" panose="020B0604020202020204" pitchFamily="34" charset="0"/>
            </a:rPr>
            <a:t>mortgagee’s (lender’s) ability to file an insurance claim in case of defa</a:t>
          </a:r>
          <a:r>
            <a:rPr lang="en-US" sz="1800" b="1" dirty="0">
              <a:solidFill>
                <a:srgbClr val="3B9543"/>
              </a:solidFill>
              <a:latin typeface="Arial" panose="020B0604020202020204" pitchFamily="34" charset="0"/>
              <a:cs typeface="Arial" panose="020B0604020202020204" pitchFamily="34" charset="0"/>
            </a:rPr>
            <a:t>ult</a:t>
          </a:r>
          <a:r>
            <a:rPr lang="en-US" sz="1800" b="1"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by the borrower; </a:t>
          </a:r>
          <a:r>
            <a:rPr lang="en-US" sz="1800" i="0" dirty="0">
              <a:latin typeface="Arial" panose="020B0604020202020204" pitchFamily="34" charset="0"/>
              <a:cs typeface="Arial" panose="020B0604020202020204" pitchFamily="34" charset="0"/>
            </a:rPr>
            <a:t>FHA will pay a claim to the lender for the unpaid principal balance</a:t>
          </a:r>
          <a:endParaRPr lang="en-US" sz="1800" dirty="0">
            <a:latin typeface="Arial" panose="020B0604020202020204" pitchFamily="34" charset="0"/>
            <a:cs typeface="Arial" panose="020B0604020202020204" pitchFamily="34" charset="0"/>
          </a:endParaRPr>
        </a:p>
      </dgm:t>
    </dgm:pt>
    <dgm:pt modelId="{3F4209AD-076C-48D0-9243-416BB5D7E7CD}" type="parTrans" cxnId="{836569DB-A16B-42A0-8093-92C840C30D6D}">
      <dgm:prSet/>
      <dgm:spPr/>
      <dgm:t>
        <a:bodyPr/>
        <a:lstStyle/>
        <a:p>
          <a:endParaRPr lang="en-US"/>
        </a:p>
      </dgm:t>
    </dgm:pt>
    <dgm:pt modelId="{0A77E66A-AADA-46E8-BE21-3A1DA3F541A5}" type="sibTrans" cxnId="{836569DB-A16B-42A0-8093-92C840C30D6D}">
      <dgm:prSet/>
      <dgm:spPr/>
      <dgm:t>
        <a:bodyPr/>
        <a:lstStyle/>
        <a:p>
          <a:pPr>
            <a:lnSpc>
              <a:spcPct val="100000"/>
            </a:lnSpc>
          </a:pPr>
          <a:endParaRPr lang="en-US"/>
        </a:p>
      </dgm:t>
    </dgm:pt>
    <dgm:pt modelId="{E47F1D2E-2195-4A35-864F-DDB21C01E232}">
      <dgm:prSet custT="1"/>
      <dgm:spPr/>
      <dgm:t>
        <a:bodyPr/>
        <a:lstStyle/>
        <a:p>
          <a:pPr>
            <a:lnSpc>
              <a:spcPct val="100000"/>
            </a:lnSpc>
          </a:pPr>
          <a:r>
            <a:rPr lang="en-US" sz="1800" dirty="0">
              <a:latin typeface="Arial" panose="020B0604020202020204" pitchFamily="34" charset="0"/>
              <a:cs typeface="Arial" panose="020B0604020202020204" pitchFamily="34" charset="0"/>
            </a:rPr>
            <a:t>FHA has a </a:t>
          </a:r>
          <a:r>
            <a:rPr lang="en-US" sz="1800" b="1" dirty="0">
              <a:solidFill>
                <a:srgbClr val="3B9543"/>
              </a:solidFill>
              <a:latin typeface="Arial" panose="020B0604020202020204" pitchFamily="34" charset="0"/>
              <a:cs typeface="Arial" panose="020B0604020202020204" pitchFamily="34" charset="0"/>
            </a:rPr>
            <a:t>L</a:t>
          </a:r>
          <a:r>
            <a:rPr lang="en-US" sz="1800" b="1" dirty="0">
              <a:solidFill>
                <a:srgbClr val="006600"/>
              </a:solidFill>
              <a:latin typeface="Arial" panose="020B0604020202020204" pitchFamily="34" charset="0"/>
              <a:cs typeface="Arial" panose="020B0604020202020204" pitchFamily="34" charset="0"/>
            </a:rPr>
            <a:t>oss Mitigation Program</a:t>
          </a:r>
          <a:r>
            <a:rPr lang="en-US" sz="1800" b="1"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designed to help borrowers who experience a loss in income remain in their homes and avoid foreclosure</a:t>
          </a:r>
        </a:p>
      </dgm:t>
    </dgm:pt>
    <dgm:pt modelId="{13D77DFD-590E-4AB7-BC32-D6D8A4C3DAF0}" type="parTrans" cxnId="{C369CAB1-3E6A-43F6-941B-EA0521502704}">
      <dgm:prSet/>
      <dgm:spPr/>
      <dgm:t>
        <a:bodyPr/>
        <a:lstStyle/>
        <a:p>
          <a:endParaRPr lang="en-US"/>
        </a:p>
      </dgm:t>
    </dgm:pt>
    <dgm:pt modelId="{8630B15F-7F3E-4945-A3AE-C691E89F244D}" type="sibTrans" cxnId="{C369CAB1-3E6A-43F6-941B-EA0521502704}">
      <dgm:prSet/>
      <dgm:spPr/>
      <dgm:t>
        <a:bodyPr/>
        <a:lstStyle/>
        <a:p>
          <a:endParaRPr lang="en-US"/>
        </a:p>
      </dgm:t>
    </dgm:pt>
    <dgm:pt modelId="{8BA9D41A-6802-4682-BC8B-AC92233736C2}" type="pres">
      <dgm:prSet presAssocID="{56222DA9-2A36-49CC-80D6-CDFE324C7288}" presName="root" presStyleCnt="0">
        <dgm:presLayoutVars>
          <dgm:dir/>
          <dgm:resizeHandles val="exact"/>
        </dgm:presLayoutVars>
      </dgm:prSet>
      <dgm:spPr/>
    </dgm:pt>
    <dgm:pt modelId="{EAFE0720-7D96-452B-BDE5-72E3C7DF69B6}" type="pres">
      <dgm:prSet presAssocID="{56222DA9-2A36-49CC-80D6-CDFE324C7288}" presName="container" presStyleCnt="0">
        <dgm:presLayoutVars>
          <dgm:dir/>
          <dgm:resizeHandles val="exact"/>
        </dgm:presLayoutVars>
      </dgm:prSet>
      <dgm:spPr/>
    </dgm:pt>
    <dgm:pt modelId="{D367CDDB-05FF-4C36-A9B5-761ED21EFFD5}" type="pres">
      <dgm:prSet presAssocID="{8F864D8E-DAFA-4C6C-957F-A2D21EE858DE}" presName="compNode" presStyleCnt="0"/>
      <dgm:spPr/>
    </dgm:pt>
    <dgm:pt modelId="{51463880-70F7-4DA3-8FB7-492D049F6637}" type="pres">
      <dgm:prSet presAssocID="{8F864D8E-DAFA-4C6C-957F-A2D21EE858DE}" presName="iconBgRect" presStyleLbl="bgShp" presStyleIdx="0" presStyleCnt="4"/>
      <dgm:spPr/>
    </dgm:pt>
    <dgm:pt modelId="{0E195E8C-0ABE-48C1-8BC8-BFB347020C7A}" type="pres">
      <dgm:prSet presAssocID="{8F864D8E-DAFA-4C6C-957F-A2D21EE858D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ey"/>
        </a:ext>
      </dgm:extLst>
    </dgm:pt>
    <dgm:pt modelId="{4298CA29-32F4-4C27-825F-B812B6077D70}" type="pres">
      <dgm:prSet presAssocID="{8F864D8E-DAFA-4C6C-957F-A2D21EE858DE}" presName="spaceRect" presStyleCnt="0"/>
      <dgm:spPr/>
    </dgm:pt>
    <dgm:pt modelId="{66CB9539-D1B2-4BEF-BECF-8A0EDE2B48DA}" type="pres">
      <dgm:prSet presAssocID="{8F864D8E-DAFA-4C6C-957F-A2D21EE858DE}" presName="textRect" presStyleLbl="revTx" presStyleIdx="0" presStyleCnt="4">
        <dgm:presLayoutVars>
          <dgm:chMax val="1"/>
          <dgm:chPref val="1"/>
        </dgm:presLayoutVars>
      </dgm:prSet>
      <dgm:spPr/>
    </dgm:pt>
    <dgm:pt modelId="{7B0B1866-E463-4599-8867-E48DF9A5D95C}" type="pres">
      <dgm:prSet presAssocID="{96BCB2D7-0230-4817-BFD3-8850A1E18921}" presName="sibTrans" presStyleLbl="sibTrans2D1" presStyleIdx="0" presStyleCnt="0"/>
      <dgm:spPr/>
    </dgm:pt>
    <dgm:pt modelId="{88361A61-E034-47AC-AEDD-25D9B5809A01}" type="pres">
      <dgm:prSet presAssocID="{65E41206-7D5E-40E9-864D-585B8F9470DC}" presName="compNode" presStyleCnt="0"/>
      <dgm:spPr/>
    </dgm:pt>
    <dgm:pt modelId="{74AEA228-204D-4A95-BBB0-4CD98ABB60A7}" type="pres">
      <dgm:prSet presAssocID="{65E41206-7D5E-40E9-864D-585B8F9470DC}" presName="iconBgRect" presStyleLbl="bgShp" presStyleIdx="1" presStyleCnt="4"/>
      <dgm:spPr/>
    </dgm:pt>
    <dgm:pt modelId="{676B942D-E930-49EF-896D-FF174BF26247}" type="pres">
      <dgm:prSet presAssocID="{65E41206-7D5E-40E9-864D-585B8F9470D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llar"/>
        </a:ext>
      </dgm:extLst>
    </dgm:pt>
    <dgm:pt modelId="{3CA0A243-2C9F-4014-B704-9C013AA72CFB}" type="pres">
      <dgm:prSet presAssocID="{65E41206-7D5E-40E9-864D-585B8F9470DC}" presName="spaceRect" presStyleCnt="0"/>
      <dgm:spPr/>
    </dgm:pt>
    <dgm:pt modelId="{B4DAD3DD-5B4D-49CF-9F31-23C01D20C269}" type="pres">
      <dgm:prSet presAssocID="{65E41206-7D5E-40E9-864D-585B8F9470DC}" presName="textRect" presStyleLbl="revTx" presStyleIdx="1" presStyleCnt="4">
        <dgm:presLayoutVars>
          <dgm:chMax val="1"/>
          <dgm:chPref val="1"/>
        </dgm:presLayoutVars>
      </dgm:prSet>
      <dgm:spPr/>
    </dgm:pt>
    <dgm:pt modelId="{161C5EA4-16BD-4628-860B-3B2F84B3E7FD}" type="pres">
      <dgm:prSet presAssocID="{B604585E-09CA-4432-8A7E-26683E230E09}" presName="sibTrans" presStyleLbl="sibTrans2D1" presStyleIdx="0" presStyleCnt="0"/>
      <dgm:spPr/>
    </dgm:pt>
    <dgm:pt modelId="{63C3FE68-DDF4-4BFD-8729-A32F50A858AB}" type="pres">
      <dgm:prSet presAssocID="{1B301905-8809-4C91-929B-C9869AF97EF3}" presName="compNode" presStyleCnt="0"/>
      <dgm:spPr/>
    </dgm:pt>
    <dgm:pt modelId="{08B645E5-E833-451C-AB2C-FC46C1D47C29}" type="pres">
      <dgm:prSet presAssocID="{1B301905-8809-4C91-929B-C9869AF97EF3}" presName="iconBgRect" presStyleLbl="bgShp" presStyleIdx="2" presStyleCnt="4"/>
      <dgm:spPr/>
    </dgm:pt>
    <dgm:pt modelId="{9396C099-FAA8-41EB-8867-895F58333A69}" type="pres">
      <dgm:prSet presAssocID="{1B301905-8809-4C91-929B-C9869AF97EF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avel"/>
        </a:ext>
      </dgm:extLst>
    </dgm:pt>
    <dgm:pt modelId="{659D0237-D867-4532-8A73-D5ED7F44B2F0}" type="pres">
      <dgm:prSet presAssocID="{1B301905-8809-4C91-929B-C9869AF97EF3}" presName="spaceRect" presStyleCnt="0"/>
      <dgm:spPr/>
    </dgm:pt>
    <dgm:pt modelId="{9DD6D107-FF8D-4E63-9C6F-C150266968C5}" type="pres">
      <dgm:prSet presAssocID="{1B301905-8809-4C91-929B-C9869AF97EF3}" presName="textRect" presStyleLbl="revTx" presStyleIdx="2" presStyleCnt="4">
        <dgm:presLayoutVars>
          <dgm:chMax val="1"/>
          <dgm:chPref val="1"/>
        </dgm:presLayoutVars>
      </dgm:prSet>
      <dgm:spPr/>
    </dgm:pt>
    <dgm:pt modelId="{E7BC383E-CE15-468E-B537-E4F045BD3150}" type="pres">
      <dgm:prSet presAssocID="{0A77E66A-AADA-46E8-BE21-3A1DA3F541A5}" presName="sibTrans" presStyleLbl="sibTrans2D1" presStyleIdx="0" presStyleCnt="0"/>
      <dgm:spPr/>
    </dgm:pt>
    <dgm:pt modelId="{66004170-B20B-4810-B611-B3377E7883E8}" type="pres">
      <dgm:prSet presAssocID="{E47F1D2E-2195-4A35-864F-DDB21C01E232}" presName="compNode" presStyleCnt="0"/>
      <dgm:spPr/>
    </dgm:pt>
    <dgm:pt modelId="{292E770D-99FE-4B3C-9301-D97190277528}" type="pres">
      <dgm:prSet presAssocID="{E47F1D2E-2195-4A35-864F-DDB21C01E232}" presName="iconBgRect" presStyleLbl="bgShp" presStyleIdx="3" presStyleCnt="4"/>
      <dgm:spPr/>
    </dgm:pt>
    <dgm:pt modelId="{3833B5AF-2A5C-4FA5-9EC7-41963DA1E9D5}" type="pres">
      <dgm:prSet presAssocID="{E47F1D2E-2195-4A35-864F-DDB21C01E23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ouse"/>
        </a:ext>
      </dgm:extLst>
    </dgm:pt>
    <dgm:pt modelId="{6C26661A-DEEC-4C1E-BC39-17DA00C39FEE}" type="pres">
      <dgm:prSet presAssocID="{E47F1D2E-2195-4A35-864F-DDB21C01E232}" presName="spaceRect" presStyleCnt="0"/>
      <dgm:spPr/>
    </dgm:pt>
    <dgm:pt modelId="{6460D0D1-569A-43C9-94B8-9BB6CCECB624}" type="pres">
      <dgm:prSet presAssocID="{E47F1D2E-2195-4A35-864F-DDB21C01E232}" presName="textRect" presStyleLbl="revTx" presStyleIdx="3" presStyleCnt="4" custScaleX="110188" custLinFactNeighborX="1935" custLinFactNeighborY="29611">
        <dgm:presLayoutVars>
          <dgm:chMax val="1"/>
          <dgm:chPref val="1"/>
        </dgm:presLayoutVars>
      </dgm:prSet>
      <dgm:spPr/>
    </dgm:pt>
  </dgm:ptLst>
  <dgm:cxnLst>
    <dgm:cxn modelId="{83451D02-D3A5-4509-8B3C-BF69C0E89AC1}" type="presOf" srcId="{E47F1D2E-2195-4A35-864F-DDB21C01E232}" destId="{6460D0D1-569A-43C9-94B8-9BB6CCECB624}" srcOrd="0" destOrd="0" presId="urn:microsoft.com/office/officeart/2018/2/layout/IconCircleList"/>
    <dgm:cxn modelId="{47ADF143-C8C4-4AAC-ABC5-C0E6A228D26F}" srcId="{56222DA9-2A36-49CC-80D6-CDFE324C7288}" destId="{8F864D8E-DAFA-4C6C-957F-A2D21EE858DE}" srcOrd="0" destOrd="0" parTransId="{E82A4C8B-8F2B-4557-B2F1-1D42581B1F57}" sibTransId="{96BCB2D7-0230-4817-BFD3-8850A1E18921}"/>
    <dgm:cxn modelId="{D44A8F6D-4B68-49FC-8ACD-9F333D111A65}" type="presOf" srcId="{8F864D8E-DAFA-4C6C-957F-A2D21EE858DE}" destId="{66CB9539-D1B2-4BEF-BECF-8A0EDE2B48DA}" srcOrd="0" destOrd="0" presId="urn:microsoft.com/office/officeart/2018/2/layout/IconCircleList"/>
    <dgm:cxn modelId="{64A4767F-F110-4DF7-9E2C-41D0BC688FD5}" type="presOf" srcId="{65E41206-7D5E-40E9-864D-585B8F9470DC}" destId="{B4DAD3DD-5B4D-49CF-9F31-23C01D20C269}" srcOrd="0" destOrd="0" presId="urn:microsoft.com/office/officeart/2018/2/layout/IconCircleList"/>
    <dgm:cxn modelId="{281A5D97-A6FF-45A7-ADBE-C5E90C5BCF19}" type="presOf" srcId="{B604585E-09CA-4432-8A7E-26683E230E09}" destId="{161C5EA4-16BD-4628-860B-3B2F84B3E7FD}" srcOrd="0" destOrd="0" presId="urn:microsoft.com/office/officeart/2018/2/layout/IconCircleList"/>
    <dgm:cxn modelId="{99DE11B0-0D4F-43E2-A5AA-EEE0CBAFAD5E}" type="presOf" srcId="{56222DA9-2A36-49CC-80D6-CDFE324C7288}" destId="{8BA9D41A-6802-4682-BC8B-AC92233736C2}" srcOrd="0" destOrd="0" presId="urn:microsoft.com/office/officeart/2018/2/layout/IconCircleList"/>
    <dgm:cxn modelId="{C369CAB1-3E6A-43F6-941B-EA0521502704}" srcId="{56222DA9-2A36-49CC-80D6-CDFE324C7288}" destId="{E47F1D2E-2195-4A35-864F-DDB21C01E232}" srcOrd="3" destOrd="0" parTransId="{13D77DFD-590E-4AB7-BC32-D6D8A4C3DAF0}" sibTransId="{8630B15F-7F3E-4945-A3AE-C691E89F244D}"/>
    <dgm:cxn modelId="{836569DB-A16B-42A0-8093-92C840C30D6D}" srcId="{56222DA9-2A36-49CC-80D6-CDFE324C7288}" destId="{1B301905-8809-4C91-929B-C9869AF97EF3}" srcOrd="2" destOrd="0" parTransId="{3F4209AD-076C-48D0-9243-416BB5D7E7CD}" sibTransId="{0A77E66A-AADA-46E8-BE21-3A1DA3F541A5}"/>
    <dgm:cxn modelId="{7EBD44EC-AADC-426F-ABCB-49945EAB0AFE}" srcId="{56222DA9-2A36-49CC-80D6-CDFE324C7288}" destId="{65E41206-7D5E-40E9-864D-585B8F9470DC}" srcOrd="1" destOrd="0" parTransId="{154A195C-D2B3-4B77-935F-D052AC9C651B}" sibTransId="{B604585E-09CA-4432-8A7E-26683E230E09}"/>
    <dgm:cxn modelId="{1AD8ABF0-E952-4CCD-BE12-2D25E48136CF}" type="presOf" srcId="{1B301905-8809-4C91-929B-C9869AF97EF3}" destId="{9DD6D107-FF8D-4E63-9C6F-C150266968C5}" srcOrd="0" destOrd="0" presId="urn:microsoft.com/office/officeart/2018/2/layout/IconCircleList"/>
    <dgm:cxn modelId="{99EA13F3-A3D7-4775-BD51-B9FAA175C0E9}" type="presOf" srcId="{96BCB2D7-0230-4817-BFD3-8850A1E18921}" destId="{7B0B1866-E463-4599-8867-E48DF9A5D95C}" srcOrd="0" destOrd="0" presId="urn:microsoft.com/office/officeart/2018/2/layout/IconCircleList"/>
    <dgm:cxn modelId="{0213C9F5-E9D2-4CA4-BAA4-BE88BA66B51C}" type="presOf" srcId="{0A77E66A-AADA-46E8-BE21-3A1DA3F541A5}" destId="{E7BC383E-CE15-468E-B537-E4F045BD3150}" srcOrd="0" destOrd="0" presId="urn:microsoft.com/office/officeart/2018/2/layout/IconCircleList"/>
    <dgm:cxn modelId="{845C3EFE-3641-4603-832C-6F76695FCC85}" type="presParOf" srcId="{8BA9D41A-6802-4682-BC8B-AC92233736C2}" destId="{EAFE0720-7D96-452B-BDE5-72E3C7DF69B6}" srcOrd="0" destOrd="0" presId="urn:microsoft.com/office/officeart/2018/2/layout/IconCircleList"/>
    <dgm:cxn modelId="{7F7778A6-0BD8-475F-94CD-CAB774BA9B0F}" type="presParOf" srcId="{EAFE0720-7D96-452B-BDE5-72E3C7DF69B6}" destId="{D367CDDB-05FF-4C36-A9B5-761ED21EFFD5}" srcOrd="0" destOrd="0" presId="urn:microsoft.com/office/officeart/2018/2/layout/IconCircleList"/>
    <dgm:cxn modelId="{BA2E534B-C5CE-4EB8-81AB-FB798FC66390}" type="presParOf" srcId="{D367CDDB-05FF-4C36-A9B5-761ED21EFFD5}" destId="{51463880-70F7-4DA3-8FB7-492D049F6637}" srcOrd="0" destOrd="0" presId="urn:microsoft.com/office/officeart/2018/2/layout/IconCircleList"/>
    <dgm:cxn modelId="{70435943-C892-4208-A10E-A425D3D5817D}" type="presParOf" srcId="{D367CDDB-05FF-4C36-A9B5-761ED21EFFD5}" destId="{0E195E8C-0ABE-48C1-8BC8-BFB347020C7A}" srcOrd="1" destOrd="0" presId="urn:microsoft.com/office/officeart/2018/2/layout/IconCircleList"/>
    <dgm:cxn modelId="{3F62AA39-B53D-4D69-B76D-2CF79B2E4ED2}" type="presParOf" srcId="{D367CDDB-05FF-4C36-A9B5-761ED21EFFD5}" destId="{4298CA29-32F4-4C27-825F-B812B6077D70}" srcOrd="2" destOrd="0" presId="urn:microsoft.com/office/officeart/2018/2/layout/IconCircleList"/>
    <dgm:cxn modelId="{D3627627-A05C-47C0-87AD-DCC997BFC41A}" type="presParOf" srcId="{D367CDDB-05FF-4C36-A9B5-761ED21EFFD5}" destId="{66CB9539-D1B2-4BEF-BECF-8A0EDE2B48DA}" srcOrd="3" destOrd="0" presId="urn:microsoft.com/office/officeart/2018/2/layout/IconCircleList"/>
    <dgm:cxn modelId="{A3CAD48E-5FD1-4BBB-8FB7-D468C44D7382}" type="presParOf" srcId="{EAFE0720-7D96-452B-BDE5-72E3C7DF69B6}" destId="{7B0B1866-E463-4599-8867-E48DF9A5D95C}" srcOrd="1" destOrd="0" presId="urn:microsoft.com/office/officeart/2018/2/layout/IconCircleList"/>
    <dgm:cxn modelId="{50C4F430-9020-4912-A196-23150A1F30C4}" type="presParOf" srcId="{EAFE0720-7D96-452B-BDE5-72E3C7DF69B6}" destId="{88361A61-E034-47AC-AEDD-25D9B5809A01}" srcOrd="2" destOrd="0" presId="urn:microsoft.com/office/officeart/2018/2/layout/IconCircleList"/>
    <dgm:cxn modelId="{764CE8AD-9271-48BF-AB1A-C8D6E7415E59}" type="presParOf" srcId="{88361A61-E034-47AC-AEDD-25D9B5809A01}" destId="{74AEA228-204D-4A95-BBB0-4CD98ABB60A7}" srcOrd="0" destOrd="0" presId="urn:microsoft.com/office/officeart/2018/2/layout/IconCircleList"/>
    <dgm:cxn modelId="{02CEAA6A-56C6-4670-82A5-9D5B9B929EF3}" type="presParOf" srcId="{88361A61-E034-47AC-AEDD-25D9B5809A01}" destId="{676B942D-E930-49EF-896D-FF174BF26247}" srcOrd="1" destOrd="0" presId="urn:microsoft.com/office/officeart/2018/2/layout/IconCircleList"/>
    <dgm:cxn modelId="{1F09ECF7-E689-4A66-8B19-2F0D07313B3A}" type="presParOf" srcId="{88361A61-E034-47AC-AEDD-25D9B5809A01}" destId="{3CA0A243-2C9F-4014-B704-9C013AA72CFB}" srcOrd="2" destOrd="0" presId="urn:microsoft.com/office/officeart/2018/2/layout/IconCircleList"/>
    <dgm:cxn modelId="{FD96F2BA-A4BD-47E1-AF17-F7A99D0703FB}" type="presParOf" srcId="{88361A61-E034-47AC-AEDD-25D9B5809A01}" destId="{B4DAD3DD-5B4D-49CF-9F31-23C01D20C269}" srcOrd="3" destOrd="0" presId="urn:microsoft.com/office/officeart/2018/2/layout/IconCircleList"/>
    <dgm:cxn modelId="{7D510B78-7934-4766-A1E5-69636513BF07}" type="presParOf" srcId="{EAFE0720-7D96-452B-BDE5-72E3C7DF69B6}" destId="{161C5EA4-16BD-4628-860B-3B2F84B3E7FD}" srcOrd="3" destOrd="0" presId="urn:microsoft.com/office/officeart/2018/2/layout/IconCircleList"/>
    <dgm:cxn modelId="{51F7E12D-C8BB-4B7D-AD0E-A1585F8AD4D2}" type="presParOf" srcId="{EAFE0720-7D96-452B-BDE5-72E3C7DF69B6}" destId="{63C3FE68-DDF4-4BFD-8729-A32F50A858AB}" srcOrd="4" destOrd="0" presId="urn:microsoft.com/office/officeart/2018/2/layout/IconCircleList"/>
    <dgm:cxn modelId="{48CC5618-0224-4EDA-8FDA-9D3044A9FC36}" type="presParOf" srcId="{63C3FE68-DDF4-4BFD-8729-A32F50A858AB}" destId="{08B645E5-E833-451C-AB2C-FC46C1D47C29}" srcOrd="0" destOrd="0" presId="urn:microsoft.com/office/officeart/2018/2/layout/IconCircleList"/>
    <dgm:cxn modelId="{7D8E3BE0-D583-4AFC-A323-C7BDFD07AB12}" type="presParOf" srcId="{63C3FE68-DDF4-4BFD-8729-A32F50A858AB}" destId="{9396C099-FAA8-41EB-8867-895F58333A69}" srcOrd="1" destOrd="0" presId="urn:microsoft.com/office/officeart/2018/2/layout/IconCircleList"/>
    <dgm:cxn modelId="{CA3792B8-70D0-4430-B4CD-938FB6B88390}" type="presParOf" srcId="{63C3FE68-DDF4-4BFD-8729-A32F50A858AB}" destId="{659D0237-D867-4532-8A73-D5ED7F44B2F0}" srcOrd="2" destOrd="0" presId="urn:microsoft.com/office/officeart/2018/2/layout/IconCircleList"/>
    <dgm:cxn modelId="{49B6150A-5E6B-439C-85A0-0BC010104E69}" type="presParOf" srcId="{63C3FE68-DDF4-4BFD-8729-A32F50A858AB}" destId="{9DD6D107-FF8D-4E63-9C6F-C150266968C5}" srcOrd="3" destOrd="0" presId="urn:microsoft.com/office/officeart/2018/2/layout/IconCircleList"/>
    <dgm:cxn modelId="{48481797-6DF9-4923-8AEB-E0006BF9D5F1}" type="presParOf" srcId="{EAFE0720-7D96-452B-BDE5-72E3C7DF69B6}" destId="{E7BC383E-CE15-468E-B537-E4F045BD3150}" srcOrd="5" destOrd="0" presId="urn:microsoft.com/office/officeart/2018/2/layout/IconCircleList"/>
    <dgm:cxn modelId="{ABDF7A83-FA4B-4461-A663-1D06E70649D9}" type="presParOf" srcId="{EAFE0720-7D96-452B-BDE5-72E3C7DF69B6}" destId="{66004170-B20B-4810-B611-B3377E7883E8}" srcOrd="6" destOrd="0" presId="urn:microsoft.com/office/officeart/2018/2/layout/IconCircleList"/>
    <dgm:cxn modelId="{0007BF8E-B50E-481B-9050-5CA57DD42B1C}" type="presParOf" srcId="{66004170-B20B-4810-B611-B3377E7883E8}" destId="{292E770D-99FE-4B3C-9301-D97190277528}" srcOrd="0" destOrd="0" presId="urn:microsoft.com/office/officeart/2018/2/layout/IconCircleList"/>
    <dgm:cxn modelId="{1EC79D4E-4244-4B31-92A2-6BDF1C85E28F}" type="presParOf" srcId="{66004170-B20B-4810-B611-B3377E7883E8}" destId="{3833B5AF-2A5C-4FA5-9EC7-41963DA1E9D5}" srcOrd="1" destOrd="0" presId="urn:microsoft.com/office/officeart/2018/2/layout/IconCircleList"/>
    <dgm:cxn modelId="{8E2BD31D-CA08-4B99-8FD8-80D25173D105}" type="presParOf" srcId="{66004170-B20B-4810-B611-B3377E7883E8}" destId="{6C26661A-DEEC-4C1E-BC39-17DA00C39FEE}" srcOrd="2" destOrd="0" presId="urn:microsoft.com/office/officeart/2018/2/layout/IconCircleList"/>
    <dgm:cxn modelId="{767DF3FF-B463-4D3A-BD9F-A9B4739ED41D}" type="presParOf" srcId="{66004170-B20B-4810-B611-B3377E7883E8}" destId="{6460D0D1-569A-43C9-94B8-9BB6CCECB624}"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2788B33-F029-4A3E-A8CC-9BE63F1CE96B}"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B2735BD1-5A51-4C81-BD0C-906D286D0773}">
      <dgm:prSet/>
      <dgm:spPr/>
      <dgm:t>
        <a:bodyPr/>
        <a:lstStyle/>
        <a:p>
          <a:pPr algn="ctr"/>
          <a:r>
            <a:rPr lang="en-US" b="1" dirty="0"/>
            <a:t>Adjustable-Rate Mortgages </a:t>
          </a:r>
          <a:r>
            <a:rPr lang="en-US" b="1" dirty="0">
              <a:solidFill>
                <a:srgbClr val="006600"/>
              </a:solidFill>
            </a:rPr>
            <a:t>(ARM)</a:t>
          </a:r>
          <a:endParaRPr lang="en-US" dirty="0">
            <a:solidFill>
              <a:srgbClr val="006600"/>
            </a:solidFill>
          </a:endParaRPr>
        </a:p>
      </dgm:t>
    </dgm:pt>
    <dgm:pt modelId="{FAC35D58-C1F8-417B-988F-127514416286}" type="parTrans" cxnId="{C4009DB7-80D2-40D4-B116-C031BA2CEDD2}">
      <dgm:prSet/>
      <dgm:spPr/>
      <dgm:t>
        <a:bodyPr/>
        <a:lstStyle/>
        <a:p>
          <a:endParaRPr lang="en-US"/>
        </a:p>
      </dgm:t>
    </dgm:pt>
    <dgm:pt modelId="{854952A1-FC0A-4087-9ECF-E283F371647F}" type="sibTrans" cxnId="{C4009DB7-80D2-40D4-B116-C031BA2CEDD2}">
      <dgm:prSet/>
      <dgm:spPr/>
      <dgm:t>
        <a:bodyPr/>
        <a:lstStyle/>
        <a:p>
          <a:endParaRPr lang="en-US"/>
        </a:p>
      </dgm:t>
    </dgm:pt>
    <dgm:pt modelId="{CF97DF6C-DEF9-4E73-BCF5-96A06B2FDC7A}">
      <dgm:prSet/>
      <dgm:spPr/>
      <dgm:t>
        <a:bodyPr/>
        <a:lstStyle/>
        <a:p>
          <a:pPr algn="ctr"/>
          <a:r>
            <a:rPr lang="en-US" b="1" dirty="0"/>
            <a:t>Basic Home Loan </a:t>
          </a:r>
          <a:r>
            <a:rPr lang="en-US" b="1" dirty="0">
              <a:solidFill>
                <a:srgbClr val="006600"/>
              </a:solidFill>
            </a:rPr>
            <a:t>(203B)</a:t>
          </a:r>
          <a:endParaRPr lang="en-US" dirty="0">
            <a:solidFill>
              <a:srgbClr val="006600"/>
            </a:solidFill>
          </a:endParaRPr>
        </a:p>
      </dgm:t>
    </dgm:pt>
    <dgm:pt modelId="{440CD805-5C08-4C1A-BA4A-F97419FB9C24}" type="parTrans" cxnId="{19EF1C07-650E-4D76-BE53-D1F9F69E03E3}">
      <dgm:prSet/>
      <dgm:spPr/>
      <dgm:t>
        <a:bodyPr/>
        <a:lstStyle/>
        <a:p>
          <a:endParaRPr lang="en-US"/>
        </a:p>
      </dgm:t>
    </dgm:pt>
    <dgm:pt modelId="{E56678FF-E649-44D6-8B23-5FFEAA825826}" type="sibTrans" cxnId="{19EF1C07-650E-4D76-BE53-D1F9F69E03E3}">
      <dgm:prSet/>
      <dgm:spPr/>
      <dgm:t>
        <a:bodyPr/>
        <a:lstStyle/>
        <a:p>
          <a:endParaRPr lang="en-US"/>
        </a:p>
      </dgm:t>
    </dgm:pt>
    <dgm:pt modelId="{50792D26-BB82-4A06-A653-E869873DAEA4}">
      <dgm:prSet/>
      <dgm:spPr/>
      <dgm:t>
        <a:bodyPr/>
        <a:lstStyle/>
        <a:p>
          <a:pPr algn="ctr"/>
          <a:r>
            <a:rPr lang="en-US" b="1" dirty="0"/>
            <a:t>Condominium Mortgage </a:t>
          </a:r>
          <a:r>
            <a:rPr lang="en-US" b="1" dirty="0">
              <a:solidFill>
                <a:srgbClr val="006600"/>
              </a:solidFill>
            </a:rPr>
            <a:t>(234C)</a:t>
          </a:r>
          <a:endParaRPr lang="en-US" dirty="0">
            <a:solidFill>
              <a:srgbClr val="006600"/>
            </a:solidFill>
          </a:endParaRPr>
        </a:p>
      </dgm:t>
    </dgm:pt>
    <dgm:pt modelId="{81550E4B-340F-4666-ACB9-FC48EB48976B}" type="parTrans" cxnId="{397DD6E5-88EC-4CEE-B179-3F723EA50DDE}">
      <dgm:prSet/>
      <dgm:spPr/>
      <dgm:t>
        <a:bodyPr/>
        <a:lstStyle/>
        <a:p>
          <a:endParaRPr lang="en-US"/>
        </a:p>
      </dgm:t>
    </dgm:pt>
    <dgm:pt modelId="{D21EB664-6786-4976-B18B-FA43B42CC481}" type="sibTrans" cxnId="{397DD6E5-88EC-4CEE-B179-3F723EA50DDE}">
      <dgm:prSet/>
      <dgm:spPr/>
      <dgm:t>
        <a:bodyPr/>
        <a:lstStyle/>
        <a:p>
          <a:endParaRPr lang="en-US"/>
        </a:p>
      </dgm:t>
    </dgm:pt>
    <dgm:pt modelId="{D34ABBDB-900B-44ED-A53D-36C77910D829}">
      <dgm:prSet/>
      <dgm:spPr/>
      <dgm:t>
        <a:bodyPr/>
        <a:lstStyle/>
        <a:p>
          <a:pPr algn="ctr"/>
          <a:r>
            <a:rPr lang="en-US" b="1" dirty="0"/>
            <a:t>Disaster Victim Mortgage </a:t>
          </a:r>
          <a:r>
            <a:rPr lang="en-US" b="1" dirty="0">
              <a:solidFill>
                <a:srgbClr val="006600"/>
              </a:solidFill>
            </a:rPr>
            <a:t>(203H)</a:t>
          </a:r>
          <a:endParaRPr lang="en-US" dirty="0">
            <a:solidFill>
              <a:srgbClr val="006600"/>
            </a:solidFill>
          </a:endParaRPr>
        </a:p>
      </dgm:t>
    </dgm:pt>
    <dgm:pt modelId="{BB9CFDE0-35DE-4CB6-A145-F2B7B23BB7ED}" type="parTrans" cxnId="{5EF58CD0-BCAF-4BA3-B472-3A2AFAD4A6AB}">
      <dgm:prSet/>
      <dgm:spPr/>
      <dgm:t>
        <a:bodyPr/>
        <a:lstStyle/>
        <a:p>
          <a:endParaRPr lang="en-US"/>
        </a:p>
      </dgm:t>
    </dgm:pt>
    <dgm:pt modelId="{5536D969-D82A-4B7C-8195-6A6FC2F09936}" type="sibTrans" cxnId="{5EF58CD0-BCAF-4BA3-B472-3A2AFAD4A6AB}">
      <dgm:prSet/>
      <dgm:spPr/>
      <dgm:t>
        <a:bodyPr/>
        <a:lstStyle/>
        <a:p>
          <a:endParaRPr lang="en-US"/>
        </a:p>
      </dgm:t>
    </dgm:pt>
    <dgm:pt modelId="{5670237F-07B7-465D-A4AF-873705F523BF}">
      <dgm:prSet/>
      <dgm:spPr/>
      <dgm:t>
        <a:bodyPr/>
        <a:lstStyle/>
        <a:p>
          <a:pPr algn="ctr"/>
          <a:r>
            <a:rPr lang="en-US" b="1" dirty="0"/>
            <a:t>Energy Efficiency Mortgage </a:t>
          </a:r>
          <a:r>
            <a:rPr lang="en-US" b="1" dirty="0">
              <a:solidFill>
                <a:srgbClr val="006600"/>
              </a:solidFill>
            </a:rPr>
            <a:t>(EEM)</a:t>
          </a:r>
          <a:endParaRPr lang="en-US" dirty="0">
            <a:solidFill>
              <a:srgbClr val="006600"/>
            </a:solidFill>
          </a:endParaRPr>
        </a:p>
      </dgm:t>
    </dgm:pt>
    <dgm:pt modelId="{02563414-C842-42C8-83E0-BDDC8B2C96DE}" type="parTrans" cxnId="{D5129EFA-AB49-4D61-8955-0A48187BAAC1}">
      <dgm:prSet/>
      <dgm:spPr/>
      <dgm:t>
        <a:bodyPr/>
        <a:lstStyle/>
        <a:p>
          <a:endParaRPr lang="en-US"/>
        </a:p>
      </dgm:t>
    </dgm:pt>
    <dgm:pt modelId="{F94B0E84-0A1A-4142-A2F1-B9868F2D98C0}" type="sibTrans" cxnId="{D5129EFA-AB49-4D61-8955-0A48187BAAC1}">
      <dgm:prSet/>
      <dgm:spPr/>
      <dgm:t>
        <a:bodyPr/>
        <a:lstStyle/>
        <a:p>
          <a:endParaRPr lang="en-US"/>
        </a:p>
      </dgm:t>
    </dgm:pt>
    <dgm:pt modelId="{91A9DD30-C1BC-42EA-BC66-27A2FDF022AA}">
      <dgm:prSet/>
      <dgm:spPr/>
      <dgm:t>
        <a:bodyPr/>
        <a:lstStyle/>
        <a:p>
          <a:pPr algn="ctr"/>
          <a:r>
            <a:rPr lang="en-US" b="1" dirty="0"/>
            <a:t>Home Equity Conversion Mortgage </a:t>
          </a:r>
          <a:r>
            <a:rPr lang="en-US" b="1" dirty="0">
              <a:solidFill>
                <a:srgbClr val="006600"/>
              </a:solidFill>
            </a:rPr>
            <a:t>(HECM)</a:t>
          </a:r>
          <a:endParaRPr lang="en-US" dirty="0">
            <a:solidFill>
              <a:srgbClr val="006600"/>
            </a:solidFill>
          </a:endParaRPr>
        </a:p>
      </dgm:t>
    </dgm:pt>
    <dgm:pt modelId="{5D9EAC92-F41F-4F65-99C1-62D9C6EF4348}" type="parTrans" cxnId="{65E4141F-F082-4042-960B-D2236D5F3F51}">
      <dgm:prSet/>
      <dgm:spPr/>
      <dgm:t>
        <a:bodyPr/>
        <a:lstStyle/>
        <a:p>
          <a:endParaRPr lang="en-US"/>
        </a:p>
      </dgm:t>
    </dgm:pt>
    <dgm:pt modelId="{C408ED26-66FB-47E8-9F62-CF74B0497080}" type="sibTrans" cxnId="{65E4141F-F082-4042-960B-D2236D5F3F51}">
      <dgm:prSet/>
      <dgm:spPr/>
      <dgm:t>
        <a:bodyPr/>
        <a:lstStyle/>
        <a:p>
          <a:endParaRPr lang="en-US"/>
        </a:p>
      </dgm:t>
    </dgm:pt>
    <dgm:pt modelId="{6732865E-4C76-4215-8B56-0B643E0E0342}">
      <dgm:prSet/>
      <dgm:spPr/>
      <dgm:t>
        <a:bodyPr/>
        <a:lstStyle/>
        <a:p>
          <a:pPr algn="ctr"/>
          <a:r>
            <a:rPr lang="en-US" b="1" dirty="0"/>
            <a:t>Manufactured Housing</a:t>
          </a:r>
          <a:endParaRPr lang="en-US" dirty="0"/>
        </a:p>
      </dgm:t>
    </dgm:pt>
    <dgm:pt modelId="{1294A37D-3B4D-4711-A1AB-D85FD712E259}" type="parTrans" cxnId="{29E2DB30-F7B6-4EFD-BB66-623653AF7267}">
      <dgm:prSet/>
      <dgm:spPr/>
      <dgm:t>
        <a:bodyPr/>
        <a:lstStyle/>
        <a:p>
          <a:endParaRPr lang="en-US"/>
        </a:p>
      </dgm:t>
    </dgm:pt>
    <dgm:pt modelId="{5CE542D4-C210-4BB9-B971-E86D7E9F54EE}" type="sibTrans" cxnId="{29E2DB30-F7B6-4EFD-BB66-623653AF7267}">
      <dgm:prSet/>
      <dgm:spPr/>
      <dgm:t>
        <a:bodyPr/>
        <a:lstStyle/>
        <a:p>
          <a:endParaRPr lang="en-US"/>
        </a:p>
      </dgm:t>
    </dgm:pt>
    <dgm:pt modelId="{A670E60F-D3EC-4AD9-99D2-443B358F1C67}">
      <dgm:prSet/>
      <dgm:spPr/>
      <dgm:t>
        <a:bodyPr/>
        <a:lstStyle/>
        <a:p>
          <a:pPr algn="ctr"/>
          <a:r>
            <a:rPr lang="en-US" b="1" dirty="0"/>
            <a:t>Rehabilitation Mortgage </a:t>
          </a:r>
          <a:r>
            <a:rPr lang="en-US" b="1" dirty="0">
              <a:solidFill>
                <a:srgbClr val="006600"/>
              </a:solidFill>
            </a:rPr>
            <a:t>(203K)</a:t>
          </a:r>
          <a:endParaRPr lang="en-US" dirty="0">
            <a:solidFill>
              <a:srgbClr val="006600"/>
            </a:solidFill>
          </a:endParaRPr>
        </a:p>
      </dgm:t>
    </dgm:pt>
    <dgm:pt modelId="{4BFFCAB1-D6D3-4CEC-9979-D9F376188218}" type="parTrans" cxnId="{39C84937-C3C7-4F3B-8886-E4FA060123FB}">
      <dgm:prSet/>
      <dgm:spPr/>
      <dgm:t>
        <a:bodyPr/>
        <a:lstStyle/>
        <a:p>
          <a:endParaRPr lang="en-US"/>
        </a:p>
      </dgm:t>
    </dgm:pt>
    <dgm:pt modelId="{8B66C6C9-5D67-4CB8-BB71-8FBBCB81BA1D}" type="sibTrans" cxnId="{39C84937-C3C7-4F3B-8886-E4FA060123FB}">
      <dgm:prSet/>
      <dgm:spPr/>
      <dgm:t>
        <a:bodyPr/>
        <a:lstStyle/>
        <a:p>
          <a:endParaRPr lang="en-US"/>
        </a:p>
      </dgm:t>
    </dgm:pt>
    <dgm:pt modelId="{62CD16D6-07DC-41FF-B414-6512CA9F31E9}">
      <dgm:prSet/>
      <dgm:spPr/>
      <dgm:t>
        <a:bodyPr/>
        <a:lstStyle/>
        <a:p>
          <a:pPr algn="ctr"/>
          <a:r>
            <a:rPr lang="en-US" b="1" dirty="0"/>
            <a:t>Streamline Refinance</a:t>
          </a:r>
          <a:endParaRPr lang="en-US" dirty="0"/>
        </a:p>
      </dgm:t>
    </dgm:pt>
    <dgm:pt modelId="{375DAB0E-E238-464D-94A0-BA3D11FA2F0D}" type="parTrans" cxnId="{95E5677D-0FE5-4DD9-B938-71729B0F92A4}">
      <dgm:prSet/>
      <dgm:spPr/>
      <dgm:t>
        <a:bodyPr/>
        <a:lstStyle/>
        <a:p>
          <a:endParaRPr lang="en-US"/>
        </a:p>
      </dgm:t>
    </dgm:pt>
    <dgm:pt modelId="{6084FAB2-824D-4736-AECE-AB2E71ED582A}" type="sibTrans" cxnId="{95E5677D-0FE5-4DD9-B938-71729B0F92A4}">
      <dgm:prSet/>
      <dgm:spPr/>
      <dgm:t>
        <a:bodyPr/>
        <a:lstStyle/>
        <a:p>
          <a:endParaRPr lang="en-US"/>
        </a:p>
      </dgm:t>
    </dgm:pt>
    <dgm:pt modelId="{B26D24C2-5F22-49E2-B122-FAA89D8A7AAE}" type="pres">
      <dgm:prSet presAssocID="{72788B33-F029-4A3E-A8CC-9BE63F1CE96B}" presName="vert0" presStyleCnt="0">
        <dgm:presLayoutVars>
          <dgm:dir/>
          <dgm:animOne val="branch"/>
          <dgm:animLvl val="lvl"/>
        </dgm:presLayoutVars>
      </dgm:prSet>
      <dgm:spPr/>
    </dgm:pt>
    <dgm:pt modelId="{95F5CE63-751A-4774-9604-642B8FAEADAE}" type="pres">
      <dgm:prSet presAssocID="{B2735BD1-5A51-4C81-BD0C-906D286D0773}" presName="thickLine" presStyleLbl="alignNode1" presStyleIdx="0" presStyleCnt="9"/>
      <dgm:spPr/>
    </dgm:pt>
    <dgm:pt modelId="{AC5FF9A6-EF59-4126-B317-64909EA172DF}" type="pres">
      <dgm:prSet presAssocID="{B2735BD1-5A51-4C81-BD0C-906D286D0773}" presName="horz1" presStyleCnt="0"/>
      <dgm:spPr/>
    </dgm:pt>
    <dgm:pt modelId="{301FD63E-ECDF-4025-B8CC-66F108333054}" type="pres">
      <dgm:prSet presAssocID="{B2735BD1-5A51-4C81-BD0C-906D286D0773}" presName="tx1" presStyleLbl="revTx" presStyleIdx="0" presStyleCnt="9"/>
      <dgm:spPr/>
    </dgm:pt>
    <dgm:pt modelId="{2189FD08-0381-410E-85C5-228D69755DE0}" type="pres">
      <dgm:prSet presAssocID="{B2735BD1-5A51-4C81-BD0C-906D286D0773}" presName="vert1" presStyleCnt="0"/>
      <dgm:spPr/>
    </dgm:pt>
    <dgm:pt modelId="{6F81BE51-4673-4698-9887-71650960C342}" type="pres">
      <dgm:prSet presAssocID="{CF97DF6C-DEF9-4E73-BCF5-96A06B2FDC7A}" presName="thickLine" presStyleLbl="alignNode1" presStyleIdx="1" presStyleCnt="9"/>
      <dgm:spPr/>
    </dgm:pt>
    <dgm:pt modelId="{7EFFC744-5FF2-4A10-A79D-BA66AACC1B57}" type="pres">
      <dgm:prSet presAssocID="{CF97DF6C-DEF9-4E73-BCF5-96A06B2FDC7A}" presName="horz1" presStyleCnt="0"/>
      <dgm:spPr/>
    </dgm:pt>
    <dgm:pt modelId="{38D9BED1-39BD-4280-927F-5589BBA61AED}" type="pres">
      <dgm:prSet presAssocID="{CF97DF6C-DEF9-4E73-BCF5-96A06B2FDC7A}" presName="tx1" presStyleLbl="revTx" presStyleIdx="1" presStyleCnt="9"/>
      <dgm:spPr/>
    </dgm:pt>
    <dgm:pt modelId="{08B39D92-F510-43D8-A761-1580A32A73CB}" type="pres">
      <dgm:prSet presAssocID="{CF97DF6C-DEF9-4E73-BCF5-96A06B2FDC7A}" presName="vert1" presStyleCnt="0"/>
      <dgm:spPr/>
    </dgm:pt>
    <dgm:pt modelId="{862C5C28-D938-4CBF-981D-D8155221F69D}" type="pres">
      <dgm:prSet presAssocID="{50792D26-BB82-4A06-A653-E869873DAEA4}" presName="thickLine" presStyleLbl="alignNode1" presStyleIdx="2" presStyleCnt="9"/>
      <dgm:spPr/>
    </dgm:pt>
    <dgm:pt modelId="{127681A7-C8D3-4E8A-806B-081554CD403B}" type="pres">
      <dgm:prSet presAssocID="{50792D26-BB82-4A06-A653-E869873DAEA4}" presName="horz1" presStyleCnt="0"/>
      <dgm:spPr/>
    </dgm:pt>
    <dgm:pt modelId="{8C57FDE8-63C3-4A88-B804-DA9C3CAD08FA}" type="pres">
      <dgm:prSet presAssocID="{50792D26-BB82-4A06-A653-E869873DAEA4}" presName="tx1" presStyleLbl="revTx" presStyleIdx="2" presStyleCnt="9"/>
      <dgm:spPr/>
    </dgm:pt>
    <dgm:pt modelId="{AD31F76D-B8EF-4DB8-B76F-46765C602837}" type="pres">
      <dgm:prSet presAssocID="{50792D26-BB82-4A06-A653-E869873DAEA4}" presName="vert1" presStyleCnt="0"/>
      <dgm:spPr/>
    </dgm:pt>
    <dgm:pt modelId="{ADDE4D18-DE84-418B-A7DC-117D8FDB1435}" type="pres">
      <dgm:prSet presAssocID="{D34ABBDB-900B-44ED-A53D-36C77910D829}" presName="thickLine" presStyleLbl="alignNode1" presStyleIdx="3" presStyleCnt="9"/>
      <dgm:spPr/>
    </dgm:pt>
    <dgm:pt modelId="{63270796-A042-43A9-8B98-469F7537FB47}" type="pres">
      <dgm:prSet presAssocID="{D34ABBDB-900B-44ED-A53D-36C77910D829}" presName="horz1" presStyleCnt="0"/>
      <dgm:spPr/>
    </dgm:pt>
    <dgm:pt modelId="{601ABBCF-D84C-40C9-A365-7B8A103221E8}" type="pres">
      <dgm:prSet presAssocID="{D34ABBDB-900B-44ED-A53D-36C77910D829}" presName="tx1" presStyleLbl="revTx" presStyleIdx="3" presStyleCnt="9"/>
      <dgm:spPr/>
    </dgm:pt>
    <dgm:pt modelId="{3213C08D-E393-4AD9-9CBF-9A03E54E1C24}" type="pres">
      <dgm:prSet presAssocID="{D34ABBDB-900B-44ED-A53D-36C77910D829}" presName="vert1" presStyleCnt="0"/>
      <dgm:spPr/>
    </dgm:pt>
    <dgm:pt modelId="{D11F272A-E973-45B4-90E6-63E0600832A1}" type="pres">
      <dgm:prSet presAssocID="{5670237F-07B7-465D-A4AF-873705F523BF}" presName="thickLine" presStyleLbl="alignNode1" presStyleIdx="4" presStyleCnt="9"/>
      <dgm:spPr/>
    </dgm:pt>
    <dgm:pt modelId="{F89ED809-F955-4375-AC90-89C6E26A8FD2}" type="pres">
      <dgm:prSet presAssocID="{5670237F-07B7-465D-A4AF-873705F523BF}" presName="horz1" presStyleCnt="0"/>
      <dgm:spPr/>
    </dgm:pt>
    <dgm:pt modelId="{766B32F1-C534-4365-A3AE-3EF62AB7E66D}" type="pres">
      <dgm:prSet presAssocID="{5670237F-07B7-465D-A4AF-873705F523BF}" presName="tx1" presStyleLbl="revTx" presStyleIdx="4" presStyleCnt="9"/>
      <dgm:spPr/>
    </dgm:pt>
    <dgm:pt modelId="{782782AF-947C-4230-B86A-542E919617F6}" type="pres">
      <dgm:prSet presAssocID="{5670237F-07B7-465D-A4AF-873705F523BF}" presName="vert1" presStyleCnt="0"/>
      <dgm:spPr/>
    </dgm:pt>
    <dgm:pt modelId="{9DF5B803-88A4-4A5B-92A7-3052304FBB1A}" type="pres">
      <dgm:prSet presAssocID="{91A9DD30-C1BC-42EA-BC66-27A2FDF022AA}" presName="thickLine" presStyleLbl="alignNode1" presStyleIdx="5" presStyleCnt="9"/>
      <dgm:spPr/>
    </dgm:pt>
    <dgm:pt modelId="{71CD056C-DF34-4FBD-934E-57624F6154BB}" type="pres">
      <dgm:prSet presAssocID="{91A9DD30-C1BC-42EA-BC66-27A2FDF022AA}" presName="horz1" presStyleCnt="0"/>
      <dgm:spPr/>
    </dgm:pt>
    <dgm:pt modelId="{7EF06306-003D-4F0E-9CB7-86CD5D2817D1}" type="pres">
      <dgm:prSet presAssocID="{91A9DD30-C1BC-42EA-BC66-27A2FDF022AA}" presName="tx1" presStyleLbl="revTx" presStyleIdx="5" presStyleCnt="9"/>
      <dgm:spPr/>
    </dgm:pt>
    <dgm:pt modelId="{20A40BC7-7B0E-4A52-A67C-27FE8A45DEC0}" type="pres">
      <dgm:prSet presAssocID="{91A9DD30-C1BC-42EA-BC66-27A2FDF022AA}" presName="vert1" presStyleCnt="0"/>
      <dgm:spPr/>
    </dgm:pt>
    <dgm:pt modelId="{159967D8-9859-4679-AD13-3CC78B6C80CA}" type="pres">
      <dgm:prSet presAssocID="{6732865E-4C76-4215-8B56-0B643E0E0342}" presName="thickLine" presStyleLbl="alignNode1" presStyleIdx="6" presStyleCnt="9"/>
      <dgm:spPr/>
    </dgm:pt>
    <dgm:pt modelId="{C6AC7DFD-62C3-4D91-B7B9-614A0E2FCCAE}" type="pres">
      <dgm:prSet presAssocID="{6732865E-4C76-4215-8B56-0B643E0E0342}" presName="horz1" presStyleCnt="0"/>
      <dgm:spPr/>
    </dgm:pt>
    <dgm:pt modelId="{6E9D052C-18BD-4F25-A043-E346AC663802}" type="pres">
      <dgm:prSet presAssocID="{6732865E-4C76-4215-8B56-0B643E0E0342}" presName="tx1" presStyleLbl="revTx" presStyleIdx="6" presStyleCnt="9"/>
      <dgm:spPr/>
    </dgm:pt>
    <dgm:pt modelId="{7C531A21-F0EF-421B-8BDB-80169F9BDD9B}" type="pres">
      <dgm:prSet presAssocID="{6732865E-4C76-4215-8B56-0B643E0E0342}" presName="vert1" presStyleCnt="0"/>
      <dgm:spPr/>
    </dgm:pt>
    <dgm:pt modelId="{32A6201B-656C-44B3-A2EC-79D0C09EAE8A}" type="pres">
      <dgm:prSet presAssocID="{A670E60F-D3EC-4AD9-99D2-443B358F1C67}" presName="thickLine" presStyleLbl="alignNode1" presStyleIdx="7" presStyleCnt="9"/>
      <dgm:spPr/>
    </dgm:pt>
    <dgm:pt modelId="{3FF8DF07-BFA8-4995-B210-A29E351E3479}" type="pres">
      <dgm:prSet presAssocID="{A670E60F-D3EC-4AD9-99D2-443B358F1C67}" presName="horz1" presStyleCnt="0"/>
      <dgm:spPr/>
    </dgm:pt>
    <dgm:pt modelId="{AD6CC862-EE3F-4BE9-A44B-34586AA090C0}" type="pres">
      <dgm:prSet presAssocID="{A670E60F-D3EC-4AD9-99D2-443B358F1C67}" presName="tx1" presStyleLbl="revTx" presStyleIdx="7" presStyleCnt="9"/>
      <dgm:spPr/>
    </dgm:pt>
    <dgm:pt modelId="{41D66B28-14F3-4467-9823-300BBCB33EA3}" type="pres">
      <dgm:prSet presAssocID="{A670E60F-D3EC-4AD9-99D2-443B358F1C67}" presName="vert1" presStyleCnt="0"/>
      <dgm:spPr/>
    </dgm:pt>
    <dgm:pt modelId="{EDE0BB10-2B6F-4D46-B817-3E3CFF539E1B}" type="pres">
      <dgm:prSet presAssocID="{62CD16D6-07DC-41FF-B414-6512CA9F31E9}" presName="thickLine" presStyleLbl="alignNode1" presStyleIdx="8" presStyleCnt="9"/>
      <dgm:spPr/>
    </dgm:pt>
    <dgm:pt modelId="{73412F5A-72B9-47B6-8EC6-A14102DA7C6A}" type="pres">
      <dgm:prSet presAssocID="{62CD16D6-07DC-41FF-B414-6512CA9F31E9}" presName="horz1" presStyleCnt="0"/>
      <dgm:spPr/>
    </dgm:pt>
    <dgm:pt modelId="{417AF270-008A-4C6E-87C4-C39AAED1AC1B}" type="pres">
      <dgm:prSet presAssocID="{62CD16D6-07DC-41FF-B414-6512CA9F31E9}" presName="tx1" presStyleLbl="revTx" presStyleIdx="8" presStyleCnt="9"/>
      <dgm:spPr/>
    </dgm:pt>
    <dgm:pt modelId="{AB9840A0-CB7A-45A7-969C-8ADED5ABB26A}" type="pres">
      <dgm:prSet presAssocID="{62CD16D6-07DC-41FF-B414-6512CA9F31E9}" presName="vert1" presStyleCnt="0"/>
      <dgm:spPr/>
    </dgm:pt>
  </dgm:ptLst>
  <dgm:cxnLst>
    <dgm:cxn modelId="{A596FD02-80A0-4417-BDEE-3216627B6046}" type="presOf" srcId="{A670E60F-D3EC-4AD9-99D2-443B358F1C67}" destId="{AD6CC862-EE3F-4BE9-A44B-34586AA090C0}" srcOrd="0" destOrd="0" presId="urn:microsoft.com/office/officeart/2008/layout/LinedList"/>
    <dgm:cxn modelId="{19EF1C07-650E-4D76-BE53-D1F9F69E03E3}" srcId="{72788B33-F029-4A3E-A8CC-9BE63F1CE96B}" destId="{CF97DF6C-DEF9-4E73-BCF5-96A06B2FDC7A}" srcOrd="1" destOrd="0" parTransId="{440CD805-5C08-4C1A-BA4A-F97419FB9C24}" sibTransId="{E56678FF-E649-44D6-8B23-5FFEAA825826}"/>
    <dgm:cxn modelId="{9090D708-14EE-42A2-B9F9-0DCC962D3B87}" type="presOf" srcId="{91A9DD30-C1BC-42EA-BC66-27A2FDF022AA}" destId="{7EF06306-003D-4F0E-9CB7-86CD5D2817D1}" srcOrd="0" destOrd="0" presId="urn:microsoft.com/office/officeart/2008/layout/LinedList"/>
    <dgm:cxn modelId="{65E4141F-F082-4042-960B-D2236D5F3F51}" srcId="{72788B33-F029-4A3E-A8CC-9BE63F1CE96B}" destId="{91A9DD30-C1BC-42EA-BC66-27A2FDF022AA}" srcOrd="5" destOrd="0" parTransId="{5D9EAC92-F41F-4F65-99C1-62D9C6EF4348}" sibTransId="{C408ED26-66FB-47E8-9F62-CF74B0497080}"/>
    <dgm:cxn modelId="{08E63524-D8F9-4FE0-A615-212EF95B87E9}" type="presOf" srcId="{62CD16D6-07DC-41FF-B414-6512CA9F31E9}" destId="{417AF270-008A-4C6E-87C4-C39AAED1AC1B}" srcOrd="0" destOrd="0" presId="urn:microsoft.com/office/officeart/2008/layout/LinedList"/>
    <dgm:cxn modelId="{29E2DB30-F7B6-4EFD-BB66-623653AF7267}" srcId="{72788B33-F029-4A3E-A8CC-9BE63F1CE96B}" destId="{6732865E-4C76-4215-8B56-0B643E0E0342}" srcOrd="6" destOrd="0" parTransId="{1294A37D-3B4D-4711-A1AB-D85FD712E259}" sibTransId="{5CE542D4-C210-4BB9-B971-E86D7E9F54EE}"/>
    <dgm:cxn modelId="{830DA136-4CFB-47FC-A996-BDC63F897554}" type="presOf" srcId="{CF97DF6C-DEF9-4E73-BCF5-96A06B2FDC7A}" destId="{38D9BED1-39BD-4280-927F-5589BBA61AED}" srcOrd="0" destOrd="0" presId="urn:microsoft.com/office/officeart/2008/layout/LinedList"/>
    <dgm:cxn modelId="{39C84937-C3C7-4F3B-8886-E4FA060123FB}" srcId="{72788B33-F029-4A3E-A8CC-9BE63F1CE96B}" destId="{A670E60F-D3EC-4AD9-99D2-443B358F1C67}" srcOrd="7" destOrd="0" parTransId="{4BFFCAB1-D6D3-4CEC-9979-D9F376188218}" sibTransId="{8B66C6C9-5D67-4CB8-BB71-8FBBCB81BA1D}"/>
    <dgm:cxn modelId="{17A73279-19F3-40D8-8BCB-C54E20231A5C}" type="presOf" srcId="{72788B33-F029-4A3E-A8CC-9BE63F1CE96B}" destId="{B26D24C2-5F22-49E2-B122-FAA89D8A7AAE}" srcOrd="0" destOrd="0" presId="urn:microsoft.com/office/officeart/2008/layout/LinedList"/>
    <dgm:cxn modelId="{95E5677D-0FE5-4DD9-B938-71729B0F92A4}" srcId="{72788B33-F029-4A3E-A8CC-9BE63F1CE96B}" destId="{62CD16D6-07DC-41FF-B414-6512CA9F31E9}" srcOrd="8" destOrd="0" parTransId="{375DAB0E-E238-464D-94A0-BA3D11FA2F0D}" sibTransId="{6084FAB2-824D-4736-AECE-AB2E71ED582A}"/>
    <dgm:cxn modelId="{0EB01782-0B3A-4E1B-9A68-DAA379A78C1A}" type="presOf" srcId="{50792D26-BB82-4A06-A653-E869873DAEA4}" destId="{8C57FDE8-63C3-4A88-B804-DA9C3CAD08FA}" srcOrd="0" destOrd="0" presId="urn:microsoft.com/office/officeart/2008/layout/LinedList"/>
    <dgm:cxn modelId="{5C0107A2-1F20-4C84-BAA0-26D865E07E4B}" type="presOf" srcId="{6732865E-4C76-4215-8B56-0B643E0E0342}" destId="{6E9D052C-18BD-4F25-A043-E346AC663802}" srcOrd="0" destOrd="0" presId="urn:microsoft.com/office/officeart/2008/layout/LinedList"/>
    <dgm:cxn modelId="{C4009DB7-80D2-40D4-B116-C031BA2CEDD2}" srcId="{72788B33-F029-4A3E-A8CC-9BE63F1CE96B}" destId="{B2735BD1-5A51-4C81-BD0C-906D286D0773}" srcOrd="0" destOrd="0" parTransId="{FAC35D58-C1F8-417B-988F-127514416286}" sibTransId="{854952A1-FC0A-4087-9ECF-E283F371647F}"/>
    <dgm:cxn modelId="{5EF58CD0-BCAF-4BA3-B472-3A2AFAD4A6AB}" srcId="{72788B33-F029-4A3E-A8CC-9BE63F1CE96B}" destId="{D34ABBDB-900B-44ED-A53D-36C77910D829}" srcOrd="3" destOrd="0" parTransId="{BB9CFDE0-35DE-4CB6-A145-F2B7B23BB7ED}" sibTransId="{5536D969-D82A-4B7C-8195-6A6FC2F09936}"/>
    <dgm:cxn modelId="{F0960ED1-201C-4878-A73D-AC6FE01502D5}" type="presOf" srcId="{5670237F-07B7-465D-A4AF-873705F523BF}" destId="{766B32F1-C534-4365-A3AE-3EF62AB7E66D}" srcOrd="0" destOrd="0" presId="urn:microsoft.com/office/officeart/2008/layout/LinedList"/>
    <dgm:cxn modelId="{2E404ED1-D3E4-4883-8B66-D409F1675A32}" type="presOf" srcId="{D34ABBDB-900B-44ED-A53D-36C77910D829}" destId="{601ABBCF-D84C-40C9-A365-7B8A103221E8}" srcOrd="0" destOrd="0" presId="urn:microsoft.com/office/officeart/2008/layout/LinedList"/>
    <dgm:cxn modelId="{397DD6E5-88EC-4CEE-B179-3F723EA50DDE}" srcId="{72788B33-F029-4A3E-A8CC-9BE63F1CE96B}" destId="{50792D26-BB82-4A06-A653-E869873DAEA4}" srcOrd="2" destOrd="0" parTransId="{81550E4B-340F-4666-ACB9-FC48EB48976B}" sibTransId="{D21EB664-6786-4976-B18B-FA43B42CC481}"/>
    <dgm:cxn modelId="{D5129EFA-AB49-4D61-8955-0A48187BAAC1}" srcId="{72788B33-F029-4A3E-A8CC-9BE63F1CE96B}" destId="{5670237F-07B7-465D-A4AF-873705F523BF}" srcOrd="4" destOrd="0" parTransId="{02563414-C842-42C8-83E0-BDDC8B2C96DE}" sibTransId="{F94B0E84-0A1A-4142-A2F1-B9868F2D98C0}"/>
    <dgm:cxn modelId="{B322D1FF-66C8-4D27-B499-FB7E8219F72D}" type="presOf" srcId="{B2735BD1-5A51-4C81-BD0C-906D286D0773}" destId="{301FD63E-ECDF-4025-B8CC-66F108333054}" srcOrd="0" destOrd="0" presId="urn:microsoft.com/office/officeart/2008/layout/LinedList"/>
    <dgm:cxn modelId="{DA56049B-D139-46CA-8B5E-333AFB87DE6F}" type="presParOf" srcId="{B26D24C2-5F22-49E2-B122-FAA89D8A7AAE}" destId="{95F5CE63-751A-4774-9604-642B8FAEADAE}" srcOrd="0" destOrd="0" presId="urn:microsoft.com/office/officeart/2008/layout/LinedList"/>
    <dgm:cxn modelId="{7B2A4751-030E-4D60-8810-C1665D80DCE1}" type="presParOf" srcId="{B26D24C2-5F22-49E2-B122-FAA89D8A7AAE}" destId="{AC5FF9A6-EF59-4126-B317-64909EA172DF}" srcOrd="1" destOrd="0" presId="urn:microsoft.com/office/officeart/2008/layout/LinedList"/>
    <dgm:cxn modelId="{4A8F0E94-F7AC-4B8F-903C-A075DE2BF1BE}" type="presParOf" srcId="{AC5FF9A6-EF59-4126-B317-64909EA172DF}" destId="{301FD63E-ECDF-4025-B8CC-66F108333054}" srcOrd="0" destOrd="0" presId="urn:microsoft.com/office/officeart/2008/layout/LinedList"/>
    <dgm:cxn modelId="{D8AD0528-63BD-4215-953B-2769251B4FC3}" type="presParOf" srcId="{AC5FF9A6-EF59-4126-B317-64909EA172DF}" destId="{2189FD08-0381-410E-85C5-228D69755DE0}" srcOrd="1" destOrd="0" presId="urn:microsoft.com/office/officeart/2008/layout/LinedList"/>
    <dgm:cxn modelId="{3EBB8EF8-7A86-41A9-BDF2-8E83BC402B22}" type="presParOf" srcId="{B26D24C2-5F22-49E2-B122-FAA89D8A7AAE}" destId="{6F81BE51-4673-4698-9887-71650960C342}" srcOrd="2" destOrd="0" presId="urn:microsoft.com/office/officeart/2008/layout/LinedList"/>
    <dgm:cxn modelId="{F7CC012C-8824-440E-90B3-5CCB39A6D49D}" type="presParOf" srcId="{B26D24C2-5F22-49E2-B122-FAA89D8A7AAE}" destId="{7EFFC744-5FF2-4A10-A79D-BA66AACC1B57}" srcOrd="3" destOrd="0" presId="urn:microsoft.com/office/officeart/2008/layout/LinedList"/>
    <dgm:cxn modelId="{DB9D1194-0FA1-4188-849E-B2EC27194CBE}" type="presParOf" srcId="{7EFFC744-5FF2-4A10-A79D-BA66AACC1B57}" destId="{38D9BED1-39BD-4280-927F-5589BBA61AED}" srcOrd="0" destOrd="0" presId="urn:microsoft.com/office/officeart/2008/layout/LinedList"/>
    <dgm:cxn modelId="{1A66F817-F77E-4CD9-B259-C5D104441889}" type="presParOf" srcId="{7EFFC744-5FF2-4A10-A79D-BA66AACC1B57}" destId="{08B39D92-F510-43D8-A761-1580A32A73CB}" srcOrd="1" destOrd="0" presId="urn:microsoft.com/office/officeart/2008/layout/LinedList"/>
    <dgm:cxn modelId="{2E72B992-7728-4252-B005-C5FED1D54ABE}" type="presParOf" srcId="{B26D24C2-5F22-49E2-B122-FAA89D8A7AAE}" destId="{862C5C28-D938-4CBF-981D-D8155221F69D}" srcOrd="4" destOrd="0" presId="urn:microsoft.com/office/officeart/2008/layout/LinedList"/>
    <dgm:cxn modelId="{DB7CB017-91F5-47EC-91AF-6B95F446C950}" type="presParOf" srcId="{B26D24C2-5F22-49E2-B122-FAA89D8A7AAE}" destId="{127681A7-C8D3-4E8A-806B-081554CD403B}" srcOrd="5" destOrd="0" presId="urn:microsoft.com/office/officeart/2008/layout/LinedList"/>
    <dgm:cxn modelId="{CADB95A7-1D7E-4A31-A9AD-83EC582CA580}" type="presParOf" srcId="{127681A7-C8D3-4E8A-806B-081554CD403B}" destId="{8C57FDE8-63C3-4A88-B804-DA9C3CAD08FA}" srcOrd="0" destOrd="0" presId="urn:microsoft.com/office/officeart/2008/layout/LinedList"/>
    <dgm:cxn modelId="{5BD7441A-787D-4132-AF4D-FF3613203624}" type="presParOf" srcId="{127681A7-C8D3-4E8A-806B-081554CD403B}" destId="{AD31F76D-B8EF-4DB8-B76F-46765C602837}" srcOrd="1" destOrd="0" presId="urn:microsoft.com/office/officeart/2008/layout/LinedList"/>
    <dgm:cxn modelId="{6C37B1E1-8700-442D-940A-2809751521B2}" type="presParOf" srcId="{B26D24C2-5F22-49E2-B122-FAA89D8A7AAE}" destId="{ADDE4D18-DE84-418B-A7DC-117D8FDB1435}" srcOrd="6" destOrd="0" presId="urn:microsoft.com/office/officeart/2008/layout/LinedList"/>
    <dgm:cxn modelId="{E5FDDAB8-BED5-4CFD-99F4-096287BDF7AB}" type="presParOf" srcId="{B26D24C2-5F22-49E2-B122-FAA89D8A7AAE}" destId="{63270796-A042-43A9-8B98-469F7537FB47}" srcOrd="7" destOrd="0" presId="urn:microsoft.com/office/officeart/2008/layout/LinedList"/>
    <dgm:cxn modelId="{B30D0B66-2BD1-4443-8C46-0CEBFF88B598}" type="presParOf" srcId="{63270796-A042-43A9-8B98-469F7537FB47}" destId="{601ABBCF-D84C-40C9-A365-7B8A103221E8}" srcOrd="0" destOrd="0" presId="urn:microsoft.com/office/officeart/2008/layout/LinedList"/>
    <dgm:cxn modelId="{28BA7934-479A-49F2-AD2A-45AB5DDFF83E}" type="presParOf" srcId="{63270796-A042-43A9-8B98-469F7537FB47}" destId="{3213C08D-E393-4AD9-9CBF-9A03E54E1C24}" srcOrd="1" destOrd="0" presId="urn:microsoft.com/office/officeart/2008/layout/LinedList"/>
    <dgm:cxn modelId="{B3837ECD-A541-469E-8850-BB2559706DAF}" type="presParOf" srcId="{B26D24C2-5F22-49E2-B122-FAA89D8A7AAE}" destId="{D11F272A-E973-45B4-90E6-63E0600832A1}" srcOrd="8" destOrd="0" presId="urn:microsoft.com/office/officeart/2008/layout/LinedList"/>
    <dgm:cxn modelId="{93121EC9-0D48-4B19-AE19-D4FC41C24AF5}" type="presParOf" srcId="{B26D24C2-5F22-49E2-B122-FAA89D8A7AAE}" destId="{F89ED809-F955-4375-AC90-89C6E26A8FD2}" srcOrd="9" destOrd="0" presId="urn:microsoft.com/office/officeart/2008/layout/LinedList"/>
    <dgm:cxn modelId="{179FD6AE-02BC-4C58-8DFA-98647758312D}" type="presParOf" srcId="{F89ED809-F955-4375-AC90-89C6E26A8FD2}" destId="{766B32F1-C534-4365-A3AE-3EF62AB7E66D}" srcOrd="0" destOrd="0" presId="urn:microsoft.com/office/officeart/2008/layout/LinedList"/>
    <dgm:cxn modelId="{95C860A1-C7B4-4A1E-B34C-B625C035E75E}" type="presParOf" srcId="{F89ED809-F955-4375-AC90-89C6E26A8FD2}" destId="{782782AF-947C-4230-B86A-542E919617F6}" srcOrd="1" destOrd="0" presId="urn:microsoft.com/office/officeart/2008/layout/LinedList"/>
    <dgm:cxn modelId="{EDB5B830-BAE2-4182-8F59-05D52AA368A0}" type="presParOf" srcId="{B26D24C2-5F22-49E2-B122-FAA89D8A7AAE}" destId="{9DF5B803-88A4-4A5B-92A7-3052304FBB1A}" srcOrd="10" destOrd="0" presId="urn:microsoft.com/office/officeart/2008/layout/LinedList"/>
    <dgm:cxn modelId="{2184461E-7C17-4BEA-97B0-071A6BE56FC7}" type="presParOf" srcId="{B26D24C2-5F22-49E2-B122-FAA89D8A7AAE}" destId="{71CD056C-DF34-4FBD-934E-57624F6154BB}" srcOrd="11" destOrd="0" presId="urn:microsoft.com/office/officeart/2008/layout/LinedList"/>
    <dgm:cxn modelId="{88A63EC8-0171-487A-9FA2-E89DE1D4C693}" type="presParOf" srcId="{71CD056C-DF34-4FBD-934E-57624F6154BB}" destId="{7EF06306-003D-4F0E-9CB7-86CD5D2817D1}" srcOrd="0" destOrd="0" presId="urn:microsoft.com/office/officeart/2008/layout/LinedList"/>
    <dgm:cxn modelId="{67D78B4C-44F8-409A-842E-13B543F5582F}" type="presParOf" srcId="{71CD056C-DF34-4FBD-934E-57624F6154BB}" destId="{20A40BC7-7B0E-4A52-A67C-27FE8A45DEC0}" srcOrd="1" destOrd="0" presId="urn:microsoft.com/office/officeart/2008/layout/LinedList"/>
    <dgm:cxn modelId="{DBC16A8C-783A-4003-B0C0-DF54CA93DFCD}" type="presParOf" srcId="{B26D24C2-5F22-49E2-B122-FAA89D8A7AAE}" destId="{159967D8-9859-4679-AD13-3CC78B6C80CA}" srcOrd="12" destOrd="0" presId="urn:microsoft.com/office/officeart/2008/layout/LinedList"/>
    <dgm:cxn modelId="{4907F031-54CF-49C1-B8B0-CD73DAB1F04A}" type="presParOf" srcId="{B26D24C2-5F22-49E2-B122-FAA89D8A7AAE}" destId="{C6AC7DFD-62C3-4D91-B7B9-614A0E2FCCAE}" srcOrd="13" destOrd="0" presId="urn:microsoft.com/office/officeart/2008/layout/LinedList"/>
    <dgm:cxn modelId="{D00FD33D-B997-4A7D-94CB-C8852A887385}" type="presParOf" srcId="{C6AC7DFD-62C3-4D91-B7B9-614A0E2FCCAE}" destId="{6E9D052C-18BD-4F25-A043-E346AC663802}" srcOrd="0" destOrd="0" presId="urn:microsoft.com/office/officeart/2008/layout/LinedList"/>
    <dgm:cxn modelId="{212AB6FB-AA6B-4EAC-9517-E5674979728E}" type="presParOf" srcId="{C6AC7DFD-62C3-4D91-B7B9-614A0E2FCCAE}" destId="{7C531A21-F0EF-421B-8BDB-80169F9BDD9B}" srcOrd="1" destOrd="0" presId="urn:microsoft.com/office/officeart/2008/layout/LinedList"/>
    <dgm:cxn modelId="{74C4619C-9F64-4712-B9EE-71D7C7925B0A}" type="presParOf" srcId="{B26D24C2-5F22-49E2-B122-FAA89D8A7AAE}" destId="{32A6201B-656C-44B3-A2EC-79D0C09EAE8A}" srcOrd="14" destOrd="0" presId="urn:microsoft.com/office/officeart/2008/layout/LinedList"/>
    <dgm:cxn modelId="{29044BE4-1886-4412-8B43-3C77B6C0A986}" type="presParOf" srcId="{B26D24C2-5F22-49E2-B122-FAA89D8A7AAE}" destId="{3FF8DF07-BFA8-4995-B210-A29E351E3479}" srcOrd="15" destOrd="0" presId="urn:microsoft.com/office/officeart/2008/layout/LinedList"/>
    <dgm:cxn modelId="{3EB1149B-3AFA-486E-AE0A-E701E6A4A724}" type="presParOf" srcId="{3FF8DF07-BFA8-4995-B210-A29E351E3479}" destId="{AD6CC862-EE3F-4BE9-A44B-34586AA090C0}" srcOrd="0" destOrd="0" presId="urn:microsoft.com/office/officeart/2008/layout/LinedList"/>
    <dgm:cxn modelId="{45907647-8D32-4C0B-8A25-9F69A630401C}" type="presParOf" srcId="{3FF8DF07-BFA8-4995-B210-A29E351E3479}" destId="{41D66B28-14F3-4467-9823-300BBCB33EA3}" srcOrd="1" destOrd="0" presId="urn:microsoft.com/office/officeart/2008/layout/LinedList"/>
    <dgm:cxn modelId="{AC162FC6-00A2-42A9-853F-3002D9D2687B}" type="presParOf" srcId="{B26D24C2-5F22-49E2-B122-FAA89D8A7AAE}" destId="{EDE0BB10-2B6F-4D46-B817-3E3CFF539E1B}" srcOrd="16" destOrd="0" presId="urn:microsoft.com/office/officeart/2008/layout/LinedList"/>
    <dgm:cxn modelId="{C346A83B-C7E5-4C63-A123-226302D30F62}" type="presParOf" srcId="{B26D24C2-5F22-49E2-B122-FAA89D8A7AAE}" destId="{73412F5A-72B9-47B6-8EC6-A14102DA7C6A}" srcOrd="17" destOrd="0" presId="urn:microsoft.com/office/officeart/2008/layout/LinedList"/>
    <dgm:cxn modelId="{AA7F745F-A00B-4EC7-B87D-EBDB99855F8B}" type="presParOf" srcId="{73412F5A-72B9-47B6-8EC6-A14102DA7C6A}" destId="{417AF270-008A-4C6E-87C4-C39AAED1AC1B}" srcOrd="0" destOrd="0" presId="urn:microsoft.com/office/officeart/2008/layout/LinedList"/>
    <dgm:cxn modelId="{77B0F16B-FD73-4330-ADEC-FC58A5E5EA79}" type="presParOf" srcId="{73412F5A-72B9-47B6-8EC6-A14102DA7C6A}" destId="{AB9840A0-CB7A-45A7-969C-8ADED5ABB26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91613A7-AC05-44D0-941F-CBB6FEC24915}"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C1BF9BDB-2462-45A7-A585-828A298F65EF}">
      <dgm:prSet/>
      <dgm:spPr/>
      <dgm:t>
        <a:bodyPr/>
        <a:lstStyle/>
        <a:p>
          <a:pPr algn="ctr"/>
          <a:r>
            <a:rPr lang="en-US" b="1" dirty="0">
              <a:solidFill>
                <a:srgbClr val="006600"/>
              </a:solidFill>
              <a:latin typeface="Arial" panose="020B0604020202020204" pitchFamily="34" charset="0"/>
              <a:cs typeface="Arial" panose="020B0604020202020204" pitchFamily="34" charset="0"/>
            </a:rPr>
            <a:t>HUD Homes Discount Sales</a:t>
          </a:r>
          <a:endParaRPr lang="en-US" dirty="0">
            <a:solidFill>
              <a:srgbClr val="006600"/>
            </a:solidFill>
            <a:latin typeface="Arial" panose="020B0604020202020204" pitchFamily="34" charset="0"/>
            <a:cs typeface="Arial" panose="020B0604020202020204" pitchFamily="34" charset="0"/>
          </a:endParaRPr>
        </a:p>
      </dgm:t>
    </dgm:pt>
    <dgm:pt modelId="{D3997878-DAE0-442A-A3A0-ABB027CDBE96}" type="parTrans" cxnId="{50485F14-D459-4A21-A954-FFE2330532CC}">
      <dgm:prSet/>
      <dgm:spPr/>
      <dgm:t>
        <a:bodyPr/>
        <a:lstStyle/>
        <a:p>
          <a:endParaRPr lang="en-US"/>
        </a:p>
      </dgm:t>
    </dgm:pt>
    <dgm:pt modelId="{FE9930F0-9834-479E-8274-C389869CD7E8}" type="sibTrans" cxnId="{50485F14-D459-4A21-A954-FFE2330532CC}">
      <dgm:prSet/>
      <dgm:spPr/>
      <dgm:t>
        <a:bodyPr/>
        <a:lstStyle/>
        <a:p>
          <a:endParaRPr lang="en-US"/>
        </a:p>
      </dgm:t>
    </dgm:pt>
    <dgm:pt modelId="{53BFACD2-C762-4027-B845-E800E49DB1A6}">
      <dgm:prSet/>
      <dgm:spPr/>
      <dgm:t>
        <a:bodyPr/>
        <a:lstStyle/>
        <a:p>
          <a:pPr algn="ctr"/>
          <a:r>
            <a:rPr lang="en-US" b="1" dirty="0">
              <a:solidFill>
                <a:srgbClr val="006600"/>
              </a:solidFill>
              <a:latin typeface="Arial" panose="020B0604020202020204" pitchFamily="34" charset="0"/>
              <a:cs typeface="Arial" panose="020B0604020202020204" pitchFamily="34" charset="0"/>
            </a:rPr>
            <a:t>Secondary Financing</a:t>
          </a:r>
          <a:endParaRPr lang="en-US" dirty="0">
            <a:solidFill>
              <a:srgbClr val="006600"/>
            </a:solidFill>
            <a:latin typeface="Arial" panose="020B0604020202020204" pitchFamily="34" charset="0"/>
            <a:cs typeface="Arial" panose="020B0604020202020204" pitchFamily="34" charset="0"/>
          </a:endParaRPr>
        </a:p>
      </dgm:t>
    </dgm:pt>
    <dgm:pt modelId="{5D6B9581-7FAC-4F45-825F-D4DE54E6EFD4}" type="parTrans" cxnId="{02045C90-1699-46AB-A635-AA4243B1AC5A}">
      <dgm:prSet/>
      <dgm:spPr/>
      <dgm:t>
        <a:bodyPr/>
        <a:lstStyle/>
        <a:p>
          <a:endParaRPr lang="en-US"/>
        </a:p>
      </dgm:t>
    </dgm:pt>
    <dgm:pt modelId="{FAB807C5-45F6-4005-AEF0-8A9665B8E445}" type="sibTrans" cxnId="{02045C90-1699-46AB-A635-AA4243B1AC5A}">
      <dgm:prSet/>
      <dgm:spPr/>
      <dgm:t>
        <a:bodyPr/>
        <a:lstStyle/>
        <a:p>
          <a:endParaRPr lang="en-US"/>
        </a:p>
      </dgm:t>
    </dgm:pt>
    <dgm:pt modelId="{BE596FBD-C0DF-45DC-905C-5CA0B7F4E125}">
      <dgm:prSet/>
      <dgm:spPr/>
      <dgm:t>
        <a:bodyPr/>
        <a:lstStyle/>
        <a:p>
          <a:pPr algn="ctr"/>
          <a:r>
            <a:rPr lang="en-US" b="1" dirty="0">
              <a:solidFill>
                <a:srgbClr val="006600"/>
              </a:solidFill>
              <a:latin typeface="Arial" panose="020B0604020202020204" pitchFamily="34" charset="0"/>
              <a:cs typeface="Arial" panose="020B0604020202020204" pitchFamily="34" charset="0"/>
            </a:rPr>
            <a:t>FHA Mortgagor</a:t>
          </a:r>
          <a:endParaRPr lang="en-US" dirty="0">
            <a:solidFill>
              <a:srgbClr val="006600"/>
            </a:solidFill>
            <a:latin typeface="Arial" panose="020B0604020202020204" pitchFamily="34" charset="0"/>
            <a:cs typeface="Arial" panose="020B0604020202020204" pitchFamily="34" charset="0"/>
          </a:endParaRPr>
        </a:p>
      </dgm:t>
    </dgm:pt>
    <dgm:pt modelId="{972024E2-2FBC-4FF5-B24C-C348417B1EDE}" type="parTrans" cxnId="{4667AF47-C130-4704-A8C3-F433D2802954}">
      <dgm:prSet/>
      <dgm:spPr/>
      <dgm:t>
        <a:bodyPr/>
        <a:lstStyle/>
        <a:p>
          <a:endParaRPr lang="en-US"/>
        </a:p>
      </dgm:t>
    </dgm:pt>
    <dgm:pt modelId="{69F91AE5-38FB-44F5-A0C8-4B1B027A4C25}" type="sibTrans" cxnId="{4667AF47-C130-4704-A8C3-F433D2802954}">
      <dgm:prSet/>
      <dgm:spPr/>
      <dgm:t>
        <a:bodyPr/>
        <a:lstStyle/>
        <a:p>
          <a:endParaRPr lang="en-US"/>
        </a:p>
      </dgm:t>
    </dgm:pt>
    <dgm:pt modelId="{98794424-481B-4AEC-8781-325A3B34A9CA}" type="pres">
      <dgm:prSet presAssocID="{F91613A7-AC05-44D0-941F-CBB6FEC24915}" presName="root" presStyleCnt="0">
        <dgm:presLayoutVars>
          <dgm:dir/>
          <dgm:resizeHandles val="exact"/>
        </dgm:presLayoutVars>
      </dgm:prSet>
      <dgm:spPr/>
    </dgm:pt>
    <dgm:pt modelId="{040C238E-448D-4106-BC6E-681D29658AC0}" type="pres">
      <dgm:prSet presAssocID="{C1BF9BDB-2462-45A7-A585-828A298F65EF}" presName="compNode" presStyleCnt="0"/>
      <dgm:spPr/>
    </dgm:pt>
    <dgm:pt modelId="{AEF65D5A-500A-4680-B36A-9942A8E8672F}" type="pres">
      <dgm:prSet presAssocID="{C1BF9BDB-2462-45A7-A585-828A298F65EF}" presName="bgRect" presStyleLbl="bgShp" presStyleIdx="0" presStyleCnt="3"/>
      <dgm:spPr/>
    </dgm:pt>
    <dgm:pt modelId="{B9B628D9-E312-47E4-92AB-033E3C002B9A}" type="pres">
      <dgm:prSet presAssocID="{C1BF9BDB-2462-45A7-A585-828A298F65EF}" presName="iconRect" presStyleLbl="node1" presStyleIdx="0" presStyleCnt="3" custScaleX="209560" custScaleY="18247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3000" r="-23000"/>
          </a:stretch>
        </a:blipFill>
        <a:ln>
          <a:noFill/>
        </a:ln>
      </dgm:spPr>
      <dgm:extLst>
        <a:ext uri="{E40237B7-FDA0-4F09-8148-C483321AD2D9}">
          <dgm14:cNvPr xmlns:dgm14="http://schemas.microsoft.com/office/drawing/2010/diagram" id="0" name="" descr="Exterior of craftsman house"/>
        </a:ext>
      </dgm:extLst>
    </dgm:pt>
    <dgm:pt modelId="{973763CA-7878-4793-BA25-59D3525B0ED2}" type="pres">
      <dgm:prSet presAssocID="{C1BF9BDB-2462-45A7-A585-828A298F65EF}" presName="spaceRect" presStyleCnt="0"/>
      <dgm:spPr/>
    </dgm:pt>
    <dgm:pt modelId="{9946A5F4-BBA9-496F-84D1-B41B2F077EDD}" type="pres">
      <dgm:prSet presAssocID="{C1BF9BDB-2462-45A7-A585-828A298F65EF}" presName="parTx" presStyleLbl="revTx" presStyleIdx="0" presStyleCnt="3">
        <dgm:presLayoutVars>
          <dgm:chMax val="0"/>
          <dgm:chPref val="0"/>
        </dgm:presLayoutVars>
      </dgm:prSet>
      <dgm:spPr/>
    </dgm:pt>
    <dgm:pt modelId="{031F84A5-0A84-4B00-B326-307A604A9C90}" type="pres">
      <dgm:prSet presAssocID="{FE9930F0-9834-479E-8274-C389869CD7E8}" presName="sibTrans" presStyleCnt="0"/>
      <dgm:spPr/>
    </dgm:pt>
    <dgm:pt modelId="{88EA4F16-C215-4C64-B406-658F9E082350}" type="pres">
      <dgm:prSet presAssocID="{53BFACD2-C762-4027-B845-E800E49DB1A6}" presName="compNode" presStyleCnt="0"/>
      <dgm:spPr/>
    </dgm:pt>
    <dgm:pt modelId="{8DB2506A-518D-4536-8146-FC1ACCA44501}" type="pres">
      <dgm:prSet presAssocID="{53BFACD2-C762-4027-B845-E800E49DB1A6}" presName="bgRect" presStyleLbl="bgShp" presStyleIdx="1" presStyleCnt="3"/>
      <dgm:spPr/>
    </dgm:pt>
    <dgm:pt modelId="{A0551B88-CF4A-4E2D-AD15-F9591191452C}" type="pres">
      <dgm:prSet presAssocID="{53BFACD2-C762-4027-B845-E800E49DB1A6}" presName="iconRect" presStyleLbl="node1" presStyleIdx="1" presStyleCnt="3" custScaleX="209560" custScaleY="166943"/>
      <dgm:spPr>
        <a:blipFill>
          <a:blip xmlns:r="http://schemas.openxmlformats.org/officeDocument/2006/relationships" r:embed="rId2"/>
          <a:srcRect/>
          <a:stretch>
            <a:fillRect l="-17000" r="-17000"/>
          </a:stretch>
        </a:blipFill>
        <a:ln>
          <a:noFill/>
        </a:ln>
      </dgm:spPr>
      <dgm:extLst>
        <a:ext uri="{E40237B7-FDA0-4F09-8148-C483321AD2D9}">
          <dgm14:cNvPr xmlns:dgm14="http://schemas.microsoft.com/office/drawing/2010/diagram" id="0" name="" descr="Pile of American dollar banknotes"/>
        </a:ext>
      </dgm:extLst>
    </dgm:pt>
    <dgm:pt modelId="{24929AB6-96E1-4324-AC17-7222036B5D2C}" type="pres">
      <dgm:prSet presAssocID="{53BFACD2-C762-4027-B845-E800E49DB1A6}" presName="spaceRect" presStyleCnt="0"/>
      <dgm:spPr/>
    </dgm:pt>
    <dgm:pt modelId="{B72B77F1-F617-4AA4-A0B6-5D2197AEAAFA}" type="pres">
      <dgm:prSet presAssocID="{53BFACD2-C762-4027-B845-E800E49DB1A6}" presName="parTx" presStyleLbl="revTx" presStyleIdx="1" presStyleCnt="3">
        <dgm:presLayoutVars>
          <dgm:chMax val="0"/>
          <dgm:chPref val="0"/>
        </dgm:presLayoutVars>
      </dgm:prSet>
      <dgm:spPr/>
    </dgm:pt>
    <dgm:pt modelId="{3A75D2CB-BC82-4207-848E-58FF7192EE77}" type="pres">
      <dgm:prSet presAssocID="{FAB807C5-45F6-4005-AEF0-8A9665B8E445}" presName="sibTrans" presStyleCnt="0"/>
      <dgm:spPr/>
    </dgm:pt>
    <dgm:pt modelId="{FC724A2E-320F-497D-A12D-3B00A7338A8F}" type="pres">
      <dgm:prSet presAssocID="{BE596FBD-C0DF-45DC-905C-5CA0B7F4E125}" presName="compNode" presStyleCnt="0"/>
      <dgm:spPr/>
    </dgm:pt>
    <dgm:pt modelId="{F1291161-77DB-4D2E-9E78-218E202BBDC4}" type="pres">
      <dgm:prSet presAssocID="{BE596FBD-C0DF-45DC-905C-5CA0B7F4E125}" presName="bgRect" presStyleLbl="bgShp" presStyleIdx="2" presStyleCnt="3"/>
      <dgm:spPr/>
    </dgm:pt>
    <dgm:pt modelId="{69222998-F633-4051-B364-B8B16B1A3C52}" type="pres">
      <dgm:prSet presAssocID="{BE596FBD-C0DF-45DC-905C-5CA0B7F4E125}" presName="iconRect" presStyleLbl="node1" presStyleIdx="2" presStyleCnt="3" custScaleX="209376" custScaleY="182161"/>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a:ln>
          <a:noFill/>
        </a:ln>
      </dgm:spPr>
      <dgm:extLst>
        <a:ext uri="{E40237B7-FDA0-4F09-8148-C483321AD2D9}">
          <dgm14:cNvPr xmlns:dgm14="http://schemas.microsoft.com/office/drawing/2010/diagram" id="0" name="" descr="Closeup of a hand holding a key with a house dongle"/>
        </a:ext>
      </dgm:extLst>
    </dgm:pt>
    <dgm:pt modelId="{ED40BE32-A8C0-4A8E-B526-02748D4F47A5}" type="pres">
      <dgm:prSet presAssocID="{BE596FBD-C0DF-45DC-905C-5CA0B7F4E125}" presName="spaceRect" presStyleCnt="0"/>
      <dgm:spPr/>
    </dgm:pt>
    <dgm:pt modelId="{EA612FB1-3A6C-4EE6-A81C-0758579F70CC}" type="pres">
      <dgm:prSet presAssocID="{BE596FBD-C0DF-45DC-905C-5CA0B7F4E125}" presName="parTx" presStyleLbl="revTx" presStyleIdx="2" presStyleCnt="3">
        <dgm:presLayoutVars>
          <dgm:chMax val="0"/>
          <dgm:chPref val="0"/>
        </dgm:presLayoutVars>
      </dgm:prSet>
      <dgm:spPr/>
    </dgm:pt>
  </dgm:ptLst>
  <dgm:cxnLst>
    <dgm:cxn modelId="{50485F14-D459-4A21-A954-FFE2330532CC}" srcId="{F91613A7-AC05-44D0-941F-CBB6FEC24915}" destId="{C1BF9BDB-2462-45A7-A585-828A298F65EF}" srcOrd="0" destOrd="0" parTransId="{D3997878-DAE0-442A-A3A0-ABB027CDBE96}" sibTransId="{FE9930F0-9834-479E-8274-C389869CD7E8}"/>
    <dgm:cxn modelId="{050EA42D-7970-421C-AF30-2B5F70FF9C89}" type="presOf" srcId="{BE596FBD-C0DF-45DC-905C-5CA0B7F4E125}" destId="{EA612FB1-3A6C-4EE6-A81C-0758579F70CC}" srcOrd="0" destOrd="0" presId="urn:microsoft.com/office/officeart/2018/2/layout/IconVerticalSolidList"/>
    <dgm:cxn modelId="{4667AF47-C130-4704-A8C3-F433D2802954}" srcId="{F91613A7-AC05-44D0-941F-CBB6FEC24915}" destId="{BE596FBD-C0DF-45DC-905C-5CA0B7F4E125}" srcOrd="2" destOrd="0" parTransId="{972024E2-2FBC-4FF5-B24C-C348417B1EDE}" sibTransId="{69F91AE5-38FB-44F5-A0C8-4B1B027A4C25}"/>
    <dgm:cxn modelId="{02045C90-1699-46AB-A635-AA4243B1AC5A}" srcId="{F91613A7-AC05-44D0-941F-CBB6FEC24915}" destId="{53BFACD2-C762-4027-B845-E800E49DB1A6}" srcOrd="1" destOrd="0" parTransId="{5D6B9581-7FAC-4F45-825F-D4DE54E6EFD4}" sibTransId="{FAB807C5-45F6-4005-AEF0-8A9665B8E445}"/>
    <dgm:cxn modelId="{BB9892A3-88CD-44F7-83EE-05C5734FC736}" type="presOf" srcId="{F91613A7-AC05-44D0-941F-CBB6FEC24915}" destId="{98794424-481B-4AEC-8781-325A3B34A9CA}" srcOrd="0" destOrd="0" presId="urn:microsoft.com/office/officeart/2018/2/layout/IconVerticalSolidList"/>
    <dgm:cxn modelId="{7BBD90BD-6FA6-48A0-9266-8A913B99A91A}" type="presOf" srcId="{C1BF9BDB-2462-45A7-A585-828A298F65EF}" destId="{9946A5F4-BBA9-496F-84D1-B41B2F077EDD}" srcOrd="0" destOrd="0" presId="urn:microsoft.com/office/officeart/2018/2/layout/IconVerticalSolidList"/>
    <dgm:cxn modelId="{AF63C8DF-E197-49A8-B667-A0F0674C557A}" type="presOf" srcId="{53BFACD2-C762-4027-B845-E800E49DB1A6}" destId="{B72B77F1-F617-4AA4-A0B6-5D2197AEAAFA}" srcOrd="0" destOrd="0" presId="urn:microsoft.com/office/officeart/2018/2/layout/IconVerticalSolidList"/>
    <dgm:cxn modelId="{F5AA83E3-41EA-4AE6-BB54-B672F7811CC1}" type="presParOf" srcId="{98794424-481B-4AEC-8781-325A3B34A9CA}" destId="{040C238E-448D-4106-BC6E-681D29658AC0}" srcOrd="0" destOrd="0" presId="urn:microsoft.com/office/officeart/2018/2/layout/IconVerticalSolidList"/>
    <dgm:cxn modelId="{C4B12610-D20B-4EBB-90C9-04CF317400CE}" type="presParOf" srcId="{040C238E-448D-4106-BC6E-681D29658AC0}" destId="{AEF65D5A-500A-4680-B36A-9942A8E8672F}" srcOrd="0" destOrd="0" presId="urn:microsoft.com/office/officeart/2018/2/layout/IconVerticalSolidList"/>
    <dgm:cxn modelId="{739428BC-C397-477E-9440-316FDEA054F6}" type="presParOf" srcId="{040C238E-448D-4106-BC6E-681D29658AC0}" destId="{B9B628D9-E312-47E4-92AB-033E3C002B9A}" srcOrd="1" destOrd="0" presId="urn:microsoft.com/office/officeart/2018/2/layout/IconVerticalSolidList"/>
    <dgm:cxn modelId="{4AE7B684-8FCF-4E67-8616-9D4FC7A8C3F5}" type="presParOf" srcId="{040C238E-448D-4106-BC6E-681D29658AC0}" destId="{973763CA-7878-4793-BA25-59D3525B0ED2}" srcOrd="2" destOrd="0" presId="urn:microsoft.com/office/officeart/2018/2/layout/IconVerticalSolidList"/>
    <dgm:cxn modelId="{1BCB72C0-53EA-4666-A0CA-98B3A0ED20E1}" type="presParOf" srcId="{040C238E-448D-4106-BC6E-681D29658AC0}" destId="{9946A5F4-BBA9-496F-84D1-B41B2F077EDD}" srcOrd="3" destOrd="0" presId="urn:microsoft.com/office/officeart/2018/2/layout/IconVerticalSolidList"/>
    <dgm:cxn modelId="{5921635C-5823-4C39-8F39-47212D6F3AD1}" type="presParOf" srcId="{98794424-481B-4AEC-8781-325A3B34A9CA}" destId="{031F84A5-0A84-4B00-B326-307A604A9C90}" srcOrd="1" destOrd="0" presId="urn:microsoft.com/office/officeart/2018/2/layout/IconVerticalSolidList"/>
    <dgm:cxn modelId="{5568F90A-0F25-41C4-9F6F-ED498BB64129}" type="presParOf" srcId="{98794424-481B-4AEC-8781-325A3B34A9CA}" destId="{88EA4F16-C215-4C64-B406-658F9E082350}" srcOrd="2" destOrd="0" presId="urn:microsoft.com/office/officeart/2018/2/layout/IconVerticalSolidList"/>
    <dgm:cxn modelId="{15DC1AC3-9B8D-4003-A0C8-F77E1CCBCBF8}" type="presParOf" srcId="{88EA4F16-C215-4C64-B406-658F9E082350}" destId="{8DB2506A-518D-4536-8146-FC1ACCA44501}" srcOrd="0" destOrd="0" presId="urn:microsoft.com/office/officeart/2018/2/layout/IconVerticalSolidList"/>
    <dgm:cxn modelId="{80FE2544-97D6-414B-AA60-17D254EB2C51}" type="presParOf" srcId="{88EA4F16-C215-4C64-B406-658F9E082350}" destId="{A0551B88-CF4A-4E2D-AD15-F9591191452C}" srcOrd="1" destOrd="0" presId="urn:microsoft.com/office/officeart/2018/2/layout/IconVerticalSolidList"/>
    <dgm:cxn modelId="{858596FD-243D-4398-8A63-FA8432202825}" type="presParOf" srcId="{88EA4F16-C215-4C64-B406-658F9E082350}" destId="{24929AB6-96E1-4324-AC17-7222036B5D2C}" srcOrd="2" destOrd="0" presId="urn:microsoft.com/office/officeart/2018/2/layout/IconVerticalSolidList"/>
    <dgm:cxn modelId="{BBF0FA71-99D7-4236-988B-2629A1F2CF36}" type="presParOf" srcId="{88EA4F16-C215-4C64-B406-658F9E082350}" destId="{B72B77F1-F617-4AA4-A0B6-5D2197AEAAFA}" srcOrd="3" destOrd="0" presId="urn:microsoft.com/office/officeart/2018/2/layout/IconVerticalSolidList"/>
    <dgm:cxn modelId="{7CA0CC3F-E28A-4827-BD81-3BA59821757D}" type="presParOf" srcId="{98794424-481B-4AEC-8781-325A3B34A9CA}" destId="{3A75D2CB-BC82-4207-848E-58FF7192EE77}" srcOrd="3" destOrd="0" presId="urn:microsoft.com/office/officeart/2018/2/layout/IconVerticalSolidList"/>
    <dgm:cxn modelId="{DA2C6C84-5CCA-428E-B247-33E4BF98CC0B}" type="presParOf" srcId="{98794424-481B-4AEC-8781-325A3B34A9CA}" destId="{FC724A2E-320F-497D-A12D-3B00A7338A8F}" srcOrd="4" destOrd="0" presId="urn:microsoft.com/office/officeart/2018/2/layout/IconVerticalSolidList"/>
    <dgm:cxn modelId="{649FE1E5-FD72-402D-AE9E-B61086266E4E}" type="presParOf" srcId="{FC724A2E-320F-497D-A12D-3B00A7338A8F}" destId="{F1291161-77DB-4D2E-9E78-218E202BBDC4}" srcOrd="0" destOrd="0" presId="urn:microsoft.com/office/officeart/2018/2/layout/IconVerticalSolidList"/>
    <dgm:cxn modelId="{41EC913F-5322-4D3D-872A-C0C730BF6A28}" type="presParOf" srcId="{FC724A2E-320F-497D-A12D-3B00A7338A8F}" destId="{69222998-F633-4051-B364-B8B16B1A3C52}" srcOrd="1" destOrd="0" presId="urn:microsoft.com/office/officeart/2018/2/layout/IconVerticalSolidList"/>
    <dgm:cxn modelId="{F79246A8-97DF-4807-98C5-51E5F7ED4F49}" type="presParOf" srcId="{FC724A2E-320F-497D-A12D-3B00A7338A8F}" destId="{ED40BE32-A8C0-4A8E-B526-02748D4F47A5}" srcOrd="2" destOrd="0" presId="urn:microsoft.com/office/officeart/2018/2/layout/IconVerticalSolidList"/>
    <dgm:cxn modelId="{CA8C8231-BBB4-43A8-9B1A-0DC56B4E333E}" type="presParOf" srcId="{FC724A2E-320F-497D-A12D-3B00A7338A8F}" destId="{EA612FB1-3A6C-4EE6-A81C-0758579F70C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EE863EA-D074-4E22-85C1-A720C4C0CC94}" type="doc">
      <dgm:prSet loTypeId="urn:microsoft.com/office/officeart/2005/8/layout/bProcess3" loCatId="process" qsTypeId="urn:microsoft.com/office/officeart/2005/8/quickstyle/simple1" qsCatId="simple" csTypeId="urn:microsoft.com/office/officeart/2005/8/colors/accent1_1" csCatId="accent1" phldr="1"/>
      <dgm:spPr/>
      <dgm:t>
        <a:bodyPr/>
        <a:lstStyle/>
        <a:p>
          <a:endParaRPr lang="en-US"/>
        </a:p>
      </dgm:t>
    </dgm:pt>
    <dgm:pt modelId="{FA9E400D-2BEF-4334-B873-6D4D11889202}">
      <dgm:prSet/>
      <dgm:spPr/>
      <dgm:t>
        <a:bodyPr/>
        <a:lstStyle/>
        <a:p>
          <a:r>
            <a:rPr lang="en-US" dirty="0">
              <a:latin typeface="Century Gothic" panose="020B0502020202020204" pitchFamily="34" charset="0"/>
            </a:rPr>
            <a:t>Local government requests assistance</a:t>
          </a:r>
        </a:p>
      </dgm:t>
    </dgm:pt>
    <dgm:pt modelId="{D2A8350F-8081-45C7-BAB2-F6A2925CF9E0}" type="parTrans" cxnId="{9227B7BA-5E57-41C6-BAB8-B91FAE056F21}">
      <dgm:prSet/>
      <dgm:spPr/>
      <dgm:t>
        <a:bodyPr/>
        <a:lstStyle/>
        <a:p>
          <a:endParaRPr lang="en-US">
            <a:latin typeface="Franklin Gothic Medium" panose="020B0603020102020204" pitchFamily="34" charset="0"/>
          </a:endParaRPr>
        </a:p>
      </dgm:t>
    </dgm:pt>
    <dgm:pt modelId="{AFAEEF91-8563-42CD-9009-3847A16AD7C7}" type="sibTrans" cxnId="{9227B7BA-5E57-41C6-BAB8-B91FAE056F21}">
      <dgm:prSet phldrT="01" phldr="0"/>
      <dgm:spPr/>
      <dgm:t>
        <a:bodyPr/>
        <a:lstStyle/>
        <a:p>
          <a:endParaRPr lang="en-US" dirty="0"/>
        </a:p>
      </dgm:t>
    </dgm:pt>
    <dgm:pt modelId="{7A701838-69CD-485E-BF15-3B0A88A1DED8}">
      <dgm:prSet/>
      <dgm:spPr/>
      <dgm:t>
        <a:bodyPr/>
        <a:lstStyle/>
        <a:p>
          <a:r>
            <a:rPr lang="en-US" dirty="0">
              <a:latin typeface="Century Gothic" panose="020B0502020202020204" pitchFamily="34" charset="0"/>
            </a:rPr>
            <a:t>HUD reviews request and meets with local government</a:t>
          </a:r>
        </a:p>
      </dgm:t>
    </dgm:pt>
    <dgm:pt modelId="{DB7C523D-2A75-4BE0-B71F-99DA70EAE254}" type="parTrans" cxnId="{708C9C31-FCC4-4253-A0F9-28656B5A7563}">
      <dgm:prSet/>
      <dgm:spPr/>
      <dgm:t>
        <a:bodyPr/>
        <a:lstStyle/>
        <a:p>
          <a:endParaRPr lang="en-US">
            <a:latin typeface="Franklin Gothic Medium" panose="020B0603020102020204" pitchFamily="34" charset="0"/>
          </a:endParaRPr>
        </a:p>
      </dgm:t>
    </dgm:pt>
    <dgm:pt modelId="{F013B6F8-7134-41F4-9629-B7EC048FB501}" type="sibTrans" cxnId="{708C9C31-FCC4-4253-A0F9-28656B5A7563}">
      <dgm:prSet phldrT="02" phldr="0"/>
      <dgm:spPr/>
      <dgm:t>
        <a:bodyPr/>
        <a:lstStyle/>
        <a:p>
          <a:endParaRPr lang="en-US" dirty="0"/>
        </a:p>
      </dgm:t>
    </dgm:pt>
    <dgm:pt modelId="{0641ED04-F335-455D-9D92-D1CD21240900}">
      <dgm:prSet/>
      <dgm:spPr/>
      <dgm:t>
        <a:bodyPr/>
        <a:lstStyle/>
        <a:p>
          <a:r>
            <a:rPr lang="en-US" dirty="0">
              <a:latin typeface="Century Gothic" panose="020B0502020202020204" pitchFamily="34" charset="0"/>
            </a:rPr>
            <a:t>Approved requests start with a capacity needs assessment (CNA)</a:t>
          </a:r>
        </a:p>
      </dgm:t>
    </dgm:pt>
    <dgm:pt modelId="{81BD26F8-DDE4-423C-ABD5-A5D8962AEA25}" type="parTrans" cxnId="{91F70AD4-043A-4F5F-8CA0-00C544CB2800}">
      <dgm:prSet/>
      <dgm:spPr/>
      <dgm:t>
        <a:bodyPr/>
        <a:lstStyle/>
        <a:p>
          <a:endParaRPr lang="en-US">
            <a:latin typeface="Franklin Gothic Medium" panose="020B0603020102020204" pitchFamily="34" charset="0"/>
          </a:endParaRPr>
        </a:p>
      </dgm:t>
    </dgm:pt>
    <dgm:pt modelId="{33821938-FF82-437B-9556-6B258695629F}" type="sibTrans" cxnId="{91F70AD4-043A-4F5F-8CA0-00C544CB2800}">
      <dgm:prSet phldrT="03" phldr="0"/>
      <dgm:spPr/>
      <dgm:t>
        <a:bodyPr/>
        <a:lstStyle/>
        <a:p>
          <a:endParaRPr lang="en-US" dirty="0"/>
        </a:p>
      </dgm:t>
    </dgm:pt>
    <dgm:pt modelId="{AF812FBD-D839-4371-A1E3-0FEEE7ED4EC5}">
      <dgm:prSet/>
      <dgm:spPr/>
      <dgm:t>
        <a:bodyPr/>
        <a:lstStyle/>
        <a:p>
          <a:r>
            <a:rPr lang="en-US" dirty="0">
              <a:latin typeface="Century Gothic" panose="020B0502020202020204" pitchFamily="34" charset="0"/>
            </a:rPr>
            <a:t>CNA determines focus and scope of future direct TA</a:t>
          </a:r>
        </a:p>
      </dgm:t>
    </dgm:pt>
    <dgm:pt modelId="{0A63D069-7988-47A5-A7CE-F0941D70B436}" type="parTrans" cxnId="{942FB861-335B-4608-BA00-E1B50C19B2F8}">
      <dgm:prSet/>
      <dgm:spPr/>
      <dgm:t>
        <a:bodyPr/>
        <a:lstStyle/>
        <a:p>
          <a:endParaRPr lang="en-US">
            <a:latin typeface="Franklin Gothic Medium" panose="020B0603020102020204" pitchFamily="34" charset="0"/>
          </a:endParaRPr>
        </a:p>
      </dgm:t>
    </dgm:pt>
    <dgm:pt modelId="{EEC992BF-D155-41A1-BA79-65748CF5CD7A}" type="sibTrans" cxnId="{942FB861-335B-4608-BA00-E1B50C19B2F8}">
      <dgm:prSet phldrT="04" phldr="0"/>
      <dgm:spPr/>
      <dgm:t>
        <a:bodyPr/>
        <a:lstStyle/>
        <a:p>
          <a:endParaRPr lang="en-US" dirty="0"/>
        </a:p>
      </dgm:t>
    </dgm:pt>
    <dgm:pt modelId="{739659DD-F1A2-4C08-8D04-CFF0068623AF}">
      <dgm:prSet/>
      <dgm:spPr/>
      <dgm:t>
        <a:bodyPr/>
        <a:lstStyle/>
        <a:p>
          <a:r>
            <a:rPr lang="en-US" dirty="0">
              <a:latin typeface="Century Gothic" panose="020B0502020202020204" pitchFamily="34" charset="0"/>
            </a:rPr>
            <a:t>Local government and TA provider engage in capacity building TA</a:t>
          </a:r>
        </a:p>
      </dgm:t>
    </dgm:pt>
    <dgm:pt modelId="{6CEB4683-3E33-47F1-A526-B11B020ACB9D}" type="parTrans" cxnId="{0D4A86E4-EA8F-40AF-8777-5D2781E20C70}">
      <dgm:prSet/>
      <dgm:spPr/>
      <dgm:t>
        <a:bodyPr/>
        <a:lstStyle/>
        <a:p>
          <a:endParaRPr lang="en-US">
            <a:latin typeface="Franklin Gothic Medium" panose="020B0603020102020204" pitchFamily="34" charset="0"/>
          </a:endParaRPr>
        </a:p>
      </dgm:t>
    </dgm:pt>
    <dgm:pt modelId="{F2CEF135-AC4D-48D7-8C1C-3691622529A6}" type="sibTrans" cxnId="{0D4A86E4-EA8F-40AF-8777-5D2781E20C70}">
      <dgm:prSet phldrT="05" phldr="0"/>
      <dgm:spPr/>
      <dgm:t>
        <a:bodyPr/>
        <a:lstStyle/>
        <a:p>
          <a:endParaRPr lang="en-US" dirty="0">
            <a:latin typeface="Franklin Gothic Medium" panose="020B0603020102020204" pitchFamily="34" charset="0"/>
          </a:endParaRPr>
        </a:p>
      </dgm:t>
    </dgm:pt>
    <dgm:pt modelId="{BBA297D2-C83F-43F4-A96F-1479E43620B0}">
      <dgm:prSet/>
      <dgm:spPr/>
      <dgm:t>
        <a:bodyPr/>
        <a:lstStyle/>
        <a:p>
          <a:r>
            <a:rPr lang="en-US" dirty="0">
              <a:latin typeface="Century Gothic" panose="020B0502020202020204" pitchFamily="34" charset="0"/>
            </a:rPr>
            <a:t>HUD and TA provider conduct follow-up</a:t>
          </a:r>
        </a:p>
      </dgm:t>
    </dgm:pt>
    <dgm:pt modelId="{DB6C464C-C248-427B-9C07-ADFB09B0BE66}" type="parTrans" cxnId="{58722660-203C-4179-8045-EE5E3666E07C}">
      <dgm:prSet/>
      <dgm:spPr/>
      <dgm:t>
        <a:bodyPr/>
        <a:lstStyle/>
        <a:p>
          <a:endParaRPr lang="en-US"/>
        </a:p>
      </dgm:t>
    </dgm:pt>
    <dgm:pt modelId="{8BC94D15-D7DA-4276-93F0-AABA2D567026}" type="sibTrans" cxnId="{58722660-203C-4179-8045-EE5E3666E07C}">
      <dgm:prSet/>
      <dgm:spPr/>
      <dgm:t>
        <a:bodyPr/>
        <a:lstStyle/>
        <a:p>
          <a:endParaRPr lang="en-US"/>
        </a:p>
      </dgm:t>
    </dgm:pt>
    <dgm:pt modelId="{8ABC2A68-C8E4-4F96-8E78-AE83888675E8}" type="pres">
      <dgm:prSet presAssocID="{1EE863EA-D074-4E22-85C1-A720C4C0CC94}" presName="Name0" presStyleCnt="0">
        <dgm:presLayoutVars>
          <dgm:dir/>
          <dgm:resizeHandles val="exact"/>
        </dgm:presLayoutVars>
      </dgm:prSet>
      <dgm:spPr/>
    </dgm:pt>
    <dgm:pt modelId="{A5AEEDEA-C89B-466E-960A-2F5363A902F6}" type="pres">
      <dgm:prSet presAssocID="{FA9E400D-2BEF-4334-B873-6D4D11889202}" presName="node" presStyleLbl="node1" presStyleIdx="0" presStyleCnt="6" custScaleX="71975" custLinFactNeighborX="29220" custLinFactNeighborY="8366">
        <dgm:presLayoutVars>
          <dgm:bulletEnabled val="1"/>
        </dgm:presLayoutVars>
      </dgm:prSet>
      <dgm:spPr/>
    </dgm:pt>
    <dgm:pt modelId="{10FD4501-D065-4ECD-932A-FD2A83C529AD}" type="pres">
      <dgm:prSet presAssocID="{AFAEEF91-8563-42CD-9009-3847A16AD7C7}" presName="sibTrans" presStyleLbl="sibTrans1D1" presStyleIdx="0" presStyleCnt="5"/>
      <dgm:spPr/>
    </dgm:pt>
    <dgm:pt modelId="{3BE2B730-CAF3-4D13-BB19-F86864EC9AAD}" type="pres">
      <dgm:prSet presAssocID="{AFAEEF91-8563-42CD-9009-3847A16AD7C7}" presName="connectorText" presStyleLbl="sibTrans1D1" presStyleIdx="0" presStyleCnt="5"/>
      <dgm:spPr/>
    </dgm:pt>
    <dgm:pt modelId="{6A64FF94-8D54-4AE1-9FEC-A6B3D468EFCD}" type="pres">
      <dgm:prSet presAssocID="{7A701838-69CD-485E-BF15-3B0A88A1DED8}" presName="node" presStyleLbl="node1" presStyleIdx="1" presStyleCnt="6" custLinFactNeighborX="30742" custLinFactNeighborY="8366">
        <dgm:presLayoutVars>
          <dgm:bulletEnabled val="1"/>
        </dgm:presLayoutVars>
      </dgm:prSet>
      <dgm:spPr/>
    </dgm:pt>
    <dgm:pt modelId="{FE239799-3870-4ECA-BB65-E1D31AB29E50}" type="pres">
      <dgm:prSet presAssocID="{F013B6F8-7134-41F4-9629-B7EC048FB501}" presName="sibTrans" presStyleLbl="sibTrans1D1" presStyleIdx="1" presStyleCnt="5"/>
      <dgm:spPr/>
    </dgm:pt>
    <dgm:pt modelId="{E2562D74-AC25-4191-BD9F-9A9ACDEC3992}" type="pres">
      <dgm:prSet presAssocID="{F013B6F8-7134-41F4-9629-B7EC048FB501}" presName="connectorText" presStyleLbl="sibTrans1D1" presStyleIdx="1" presStyleCnt="5"/>
      <dgm:spPr/>
    </dgm:pt>
    <dgm:pt modelId="{0C653DE1-D6F5-4ABA-B960-F23623F7B451}" type="pres">
      <dgm:prSet presAssocID="{0641ED04-F335-455D-9D92-D1CD21240900}" presName="node" presStyleLbl="node1" presStyleIdx="2" presStyleCnt="6" custLinFactNeighborX="53874" custLinFactNeighborY="8366">
        <dgm:presLayoutVars>
          <dgm:bulletEnabled val="1"/>
        </dgm:presLayoutVars>
      </dgm:prSet>
      <dgm:spPr/>
    </dgm:pt>
    <dgm:pt modelId="{97FE69B7-D9E3-4577-9F36-736E246AD69F}" type="pres">
      <dgm:prSet presAssocID="{33821938-FF82-437B-9556-6B258695629F}" presName="sibTrans" presStyleLbl="sibTrans1D1" presStyleIdx="2" presStyleCnt="5"/>
      <dgm:spPr/>
    </dgm:pt>
    <dgm:pt modelId="{BF915C00-D977-47AB-B226-5FF0BF541F44}" type="pres">
      <dgm:prSet presAssocID="{33821938-FF82-437B-9556-6B258695629F}" presName="connectorText" presStyleLbl="sibTrans1D1" presStyleIdx="2" presStyleCnt="5"/>
      <dgm:spPr/>
    </dgm:pt>
    <dgm:pt modelId="{791C26AF-3314-4864-B1A2-02DD9356BCB5}" type="pres">
      <dgm:prSet presAssocID="{AF812FBD-D839-4371-A1E3-0FEEE7ED4EC5}" presName="node" presStyleLbl="node1" presStyleIdx="3" presStyleCnt="6">
        <dgm:presLayoutVars>
          <dgm:bulletEnabled val="1"/>
        </dgm:presLayoutVars>
      </dgm:prSet>
      <dgm:spPr/>
    </dgm:pt>
    <dgm:pt modelId="{FD7E7C15-0A8F-4BFB-B09B-EBBF102B8988}" type="pres">
      <dgm:prSet presAssocID="{EEC992BF-D155-41A1-BA79-65748CF5CD7A}" presName="sibTrans" presStyleLbl="sibTrans1D1" presStyleIdx="3" presStyleCnt="5"/>
      <dgm:spPr/>
    </dgm:pt>
    <dgm:pt modelId="{B8F587E1-78CF-4328-B6AB-13F0A288FC06}" type="pres">
      <dgm:prSet presAssocID="{EEC992BF-D155-41A1-BA79-65748CF5CD7A}" presName="connectorText" presStyleLbl="sibTrans1D1" presStyleIdx="3" presStyleCnt="5"/>
      <dgm:spPr/>
    </dgm:pt>
    <dgm:pt modelId="{6B82E168-1FF1-48EC-8E1B-22A36331BE86}" type="pres">
      <dgm:prSet presAssocID="{739659DD-F1A2-4C08-8D04-CFF0068623AF}" presName="node" presStyleLbl="node1" presStyleIdx="4" presStyleCnt="6">
        <dgm:presLayoutVars>
          <dgm:bulletEnabled val="1"/>
        </dgm:presLayoutVars>
      </dgm:prSet>
      <dgm:spPr/>
    </dgm:pt>
    <dgm:pt modelId="{6221E742-006D-404A-80B4-DEE1B5957D4B}" type="pres">
      <dgm:prSet presAssocID="{F2CEF135-AC4D-48D7-8C1C-3691622529A6}" presName="sibTrans" presStyleLbl="sibTrans1D1" presStyleIdx="4" presStyleCnt="5"/>
      <dgm:spPr/>
    </dgm:pt>
    <dgm:pt modelId="{6B2EE8E3-EA8A-40FB-848C-EF57F24BC9A5}" type="pres">
      <dgm:prSet presAssocID="{F2CEF135-AC4D-48D7-8C1C-3691622529A6}" presName="connectorText" presStyleLbl="sibTrans1D1" presStyleIdx="4" presStyleCnt="5"/>
      <dgm:spPr/>
    </dgm:pt>
    <dgm:pt modelId="{BCBF11CB-F2FA-4F9C-A729-02C8FF3229CC}" type="pres">
      <dgm:prSet presAssocID="{BBA297D2-C83F-43F4-A96F-1479E43620B0}" presName="node" presStyleLbl="node1" presStyleIdx="5" presStyleCnt="6">
        <dgm:presLayoutVars>
          <dgm:bulletEnabled val="1"/>
        </dgm:presLayoutVars>
      </dgm:prSet>
      <dgm:spPr/>
    </dgm:pt>
  </dgm:ptLst>
  <dgm:cxnLst>
    <dgm:cxn modelId="{FE52300B-2042-474F-854C-19CFEEB92AFB}" type="presOf" srcId="{AFAEEF91-8563-42CD-9009-3847A16AD7C7}" destId="{3BE2B730-CAF3-4D13-BB19-F86864EC9AAD}" srcOrd="1" destOrd="0" presId="urn:microsoft.com/office/officeart/2005/8/layout/bProcess3"/>
    <dgm:cxn modelId="{AA91F530-847A-4CB0-9838-389C5AC5DA0A}" type="presOf" srcId="{BBA297D2-C83F-43F4-A96F-1479E43620B0}" destId="{BCBF11CB-F2FA-4F9C-A729-02C8FF3229CC}" srcOrd="0" destOrd="0" presId="urn:microsoft.com/office/officeart/2005/8/layout/bProcess3"/>
    <dgm:cxn modelId="{708C9C31-FCC4-4253-A0F9-28656B5A7563}" srcId="{1EE863EA-D074-4E22-85C1-A720C4C0CC94}" destId="{7A701838-69CD-485E-BF15-3B0A88A1DED8}" srcOrd="1" destOrd="0" parTransId="{DB7C523D-2A75-4BE0-B71F-99DA70EAE254}" sibTransId="{F013B6F8-7134-41F4-9629-B7EC048FB501}"/>
    <dgm:cxn modelId="{87CBF43D-B691-4E62-95BE-8F2613EB75F1}" type="presOf" srcId="{0641ED04-F335-455D-9D92-D1CD21240900}" destId="{0C653DE1-D6F5-4ABA-B960-F23623F7B451}" srcOrd="0" destOrd="0" presId="urn:microsoft.com/office/officeart/2005/8/layout/bProcess3"/>
    <dgm:cxn modelId="{58722660-203C-4179-8045-EE5E3666E07C}" srcId="{1EE863EA-D074-4E22-85C1-A720C4C0CC94}" destId="{BBA297D2-C83F-43F4-A96F-1479E43620B0}" srcOrd="5" destOrd="0" parTransId="{DB6C464C-C248-427B-9C07-ADFB09B0BE66}" sibTransId="{8BC94D15-D7DA-4276-93F0-AABA2D567026}"/>
    <dgm:cxn modelId="{942FB861-335B-4608-BA00-E1B50C19B2F8}" srcId="{1EE863EA-D074-4E22-85C1-A720C4C0CC94}" destId="{AF812FBD-D839-4371-A1E3-0FEEE7ED4EC5}" srcOrd="3" destOrd="0" parTransId="{0A63D069-7988-47A5-A7CE-F0941D70B436}" sibTransId="{EEC992BF-D155-41A1-BA79-65748CF5CD7A}"/>
    <dgm:cxn modelId="{5D82E152-165A-4B28-B8DC-DD33F3C7F2E3}" type="presOf" srcId="{AF812FBD-D839-4371-A1E3-0FEEE7ED4EC5}" destId="{791C26AF-3314-4864-B1A2-02DD9356BCB5}" srcOrd="0" destOrd="0" presId="urn:microsoft.com/office/officeart/2005/8/layout/bProcess3"/>
    <dgm:cxn modelId="{F76CCB77-C338-4E4C-A1FD-B517F0721C2B}" type="presOf" srcId="{739659DD-F1A2-4C08-8D04-CFF0068623AF}" destId="{6B82E168-1FF1-48EC-8E1B-22A36331BE86}" srcOrd="0" destOrd="0" presId="urn:microsoft.com/office/officeart/2005/8/layout/bProcess3"/>
    <dgm:cxn modelId="{550FCF58-4452-48A5-836B-669FA82B0337}" type="presOf" srcId="{7A701838-69CD-485E-BF15-3B0A88A1DED8}" destId="{6A64FF94-8D54-4AE1-9FEC-A6B3D468EFCD}" srcOrd="0" destOrd="0" presId="urn:microsoft.com/office/officeart/2005/8/layout/bProcess3"/>
    <dgm:cxn modelId="{1E93D289-6046-4DA8-BC19-31038F0D5581}" type="presOf" srcId="{F013B6F8-7134-41F4-9629-B7EC048FB501}" destId="{FE239799-3870-4ECA-BB65-E1D31AB29E50}" srcOrd="0" destOrd="0" presId="urn:microsoft.com/office/officeart/2005/8/layout/bProcess3"/>
    <dgm:cxn modelId="{AADA1B8A-143C-48EB-A051-074B7B0FBBDA}" type="presOf" srcId="{F013B6F8-7134-41F4-9629-B7EC048FB501}" destId="{E2562D74-AC25-4191-BD9F-9A9ACDEC3992}" srcOrd="1" destOrd="0" presId="urn:microsoft.com/office/officeart/2005/8/layout/bProcess3"/>
    <dgm:cxn modelId="{735C5690-B256-4B02-8A3E-94CF6804092C}" type="presOf" srcId="{EEC992BF-D155-41A1-BA79-65748CF5CD7A}" destId="{B8F587E1-78CF-4328-B6AB-13F0A288FC06}" srcOrd="1" destOrd="0" presId="urn:microsoft.com/office/officeart/2005/8/layout/bProcess3"/>
    <dgm:cxn modelId="{9227B7BA-5E57-41C6-BAB8-B91FAE056F21}" srcId="{1EE863EA-D074-4E22-85C1-A720C4C0CC94}" destId="{FA9E400D-2BEF-4334-B873-6D4D11889202}" srcOrd="0" destOrd="0" parTransId="{D2A8350F-8081-45C7-BAB2-F6A2925CF9E0}" sibTransId="{AFAEEF91-8563-42CD-9009-3847A16AD7C7}"/>
    <dgm:cxn modelId="{645AA5C7-57D7-4A05-8371-623833603420}" type="presOf" srcId="{F2CEF135-AC4D-48D7-8C1C-3691622529A6}" destId="{6221E742-006D-404A-80B4-DEE1B5957D4B}" srcOrd="0" destOrd="0" presId="urn:microsoft.com/office/officeart/2005/8/layout/bProcess3"/>
    <dgm:cxn modelId="{DA455FC9-0849-44CF-BCF5-B2F9562F4FBB}" type="presOf" srcId="{AFAEEF91-8563-42CD-9009-3847A16AD7C7}" destId="{10FD4501-D065-4ECD-932A-FD2A83C529AD}" srcOrd="0" destOrd="0" presId="urn:microsoft.com/office/officeart/2005/8/layout/bProcess3"/>
    <dgm:cxn modelId="{E29B68D0-F8B4-45D5-819C-624332ACDA3C}" type="presOf" srcId="{1EE863EA-D074-4E22-85C1-A720C4C0CC94}" destId="{8ABC2A68-C8E4-4F96-8E78-AE83888675E8}" srcOrd="0" destOrd="0" presId="urn:microsoft.com/office/officeart/2005/8/layout/bProcess3"/>
    <dgm:cxn modelId="{91F70AD4-043A-4F5F-8CA0-00C544CB2800}" srcId="{1EE863EA-D074-4E22-85C1-A720C4C0CC94}" destId="{0641ED04-F335-455D-9D92-D1CD21240900}" srcOrd="2" destOrd="0" parTransId="{81BD26F8-DDE4-423C-ABD5-A5D8962AEA25}" sibTransId="{33821938-FF82-437B-9556-6B258695629F}"/>
    <dgm:cxn modelId="{B8A9E9E0-68EA-4C5F-9FF6-D45DA7B5463B}" type="presOf" srcId="{33821938-FF82-437B-9556-6B258695629F}" destId="{BF915C00-D977-47AB-B226-5FF0BF541F44}" srcOrd="1" destOrd="0" presId="urn:microsoft.com/office/officeart/2005/8/layout/bProcess3"/>
    <dgm:cxn modelId="{0D4A86E4-EA8F-40AF-8777-5D2781E20C70}" srcId="{1EE863EA-D074-4E22-85C1-A720C4C0CC94}" destId="{739659DD-F1A2-4C08-8D04-CFF0068623AF}" srcOrd="4" destOrd="0" parTransId="{6CEB4683-3E33-47F1-A526-B11B020ACB9D}" sibTransId="{F2CEF135-AC4D-48D7-8C1C-3691622529A6}"/>
    <dgm:cxn modelId="{C6003CED-4984-467A-8032-999E0F7D180D}" type="presOf" srcId="{FA9E400D-2BEF-4334-B873-6D4D11889202}" destId="{A5AEEDEA-C89B-466E-960A-2F5363A902F6}" srcOrd="0" destOrd="0" presId="urn:microsoft.com/office/officeart/2005/8/layout/bProcess3"/>
    <dgm:cxn modelId="{6C11D2F4-1DD7-421D-97E8-E58FBE6CEE9D}" type="presOf" srcId="{F2CEF135-AC4D-48D7-8C1C-3691622529A6}" destId="{6B2EE8E3-EA8A-40FB-848C-EF57F24BC9A5}" srcOrd="1" destOrd="0" presId="urn:microsoft.com/office/officeart/2005/8/layout/bProcess3"/>
    <dgm:cxn modelId="{584967FD-AA7F-4979-A48F-BD3934853E05}" type="presOf" srcId="{EEC992BF-D155-41A1-BA79-65748CF5CD7A}" destId="{FD7E7C15-0A8F-4BFB-B09B-EBBF102B8988}" srcOrd="0" destOrd="0" presId="urn:microsoft.com/office/officeart/2005/8/layout/bProcess3"/>
    <dgm:cxn modelId="{86AF96FD-5EB5-4B70-8E15-7394A929C5B0}" type="presOf" srcId="{33821938-FF82-437B-9556-6B258695629F}" destId="{97FE69B7-D9E3-4577-9F36-736E246AD69F}" srcOrd="0" destOrd="0" presId="urn:microsoft.com/office/officeart/2005/8/layout/bProcess3"/>
    <dgm:cxn modelId="{A369DC2C-FEF6-49EE-94B2-9C6DAAD2030A}" type="presParOf" srcId="{8ABC2A68-C8E4-4F96-8E78-AE83888675E8}" destId="{A5AEEDEA-C89B-466E-960A-2F5363A902F6}" srcOrd="0" destOrd="0" presId="urn:microsoft.com/office/officeart/2005/8/layout/bProcess3"/>
    <dgm:cxn modelId="{BDA56A66-F119-47C7-BEE7-35420F0A63A8}" type="presParOf" srcId="{8ABC2A68-C8E4-4F96-8E78-AE83888675E8}" destId="{10FD4501-D065-4ECD-932A-FD2A83C529AD}" srcOrd="1" destOrd="0" presId="urn:microsoft.com/office/officeart/2005/8/layout/bProcess3"/>
    <dgm:cxn modelId="{BE8862FF-C411-4076-B838-814A6292876F}" type="presParOf" srcId="{10FD4501-D065-4ECD-932A-FD2A83C529AD}" destId="{3BE2B730-CAF3-4D13-BB19-F86864EC9AAD}" srcOrd="0" destOrd="0" presId="urn:microsoft.com/office/officeart/2005/8/layout/bProcess3"/>
    <dgm:cxn modelId="{E39894A0-A414-45EC-AB1F-5429CDC0BED9}" type="presParOf" srcId="{8ABC2A68-C8E4-4F96-8E78-AE83888675E8}" destId="{6A64FF94-8D54-4AE1-9FEC-A6B3D468EFCD}" srcOrd="2" destOrd="0" presId="urn:microsoft.com/office/officeart/2005/8/layout/bProcess3"/>
    <dgm:cxn modelId="{B2DC94D8-5CE9-4D1F-9B29-F414736558CE}" type="presParOf" srcId="{8ABC2A68-C8E4-4F96-8E78-AE83888675E8}" destId="{FE239799-3870-4ECA-BB65-E1D31AB29E50}" srcOrd="3" destOrd="0" presId="urn:microsoft.com/office/officeart/2005/8/layout/bProcess3"/>
    <dgm:cxn modelId="{DE1261F5-D64E-410A-AD2B-ED9FDD3C2709}" type="presParOf" srcId="{FE239799-3870-4ECA-BB65-E1D31AB29E50}" destId="{E2562D74-AC25-4191-BD9F-9A9ACDEC3992}" srcOrd="0" destOrd="0" presId="urn:microsoft.com/office/officeart/2005/8/layout/bProcess3"/>
    <dgm:cxn modelId="{E9752C15-AEB7-4E92-817C-10C1943ABED9}" type="presParOf" srcId="{8ABC2A68-C8E4-4F96-8E78-AE83888675E8}" destId="{0C653DE1-D6F5-4ABA-B960-F23623F7B451}" srcOrd="4" destOrd="0" presId="urn:microsoft.com/office/officeart/2005/8/layout/bProcess3"/>
    <dgm:cxn modelId="{76E65D1F-04BA-4C04-A275-E13EA38F675C}" type="presParOf" srcId="{8ABC2A68-C8E4-4F96-8E78-AE83888675E8}" destId="{97FE69B7-D9E3-4577-9F36-736E246AD69F}" srcOrd="5" destOrd="0" presId="urn:microsoft.com/office/officeart/2005/8/layout/bProcess3"/>
    <dgm:cxn modelId="{A22E3E25-414D-40D7-AB20-43563FEC1724}" type="presParOf" srcId="{97FE69B7-D9E3-4577-9F36-736E246AD69F}" destId="{BF915C00-D977-47AB-B226-5FF0BF541F44}" srcOrd="0" destOrd="0" presId="urn:microsoft.com/office/officeart/2005/8/layout/bProcess3"/>
    <dgm:cxn modelId="{23EFF77D-5DDE-4B01-BB9E-FA78A21C0AE1}" type="presParOf" srcId="{8ABC2A68-C8E4-4F96-8E78-AE83888675E8}" destId="{791C26AF-3314-4864-B1A2-02DD9356BCB5}" srcOrd="6" destOrd="0" presId="urn:microsoft.com/office/officeart/2005/8/layout/bProcess3"/>
    <dgm:cxn modelId="{1897A6B1-8E2B-456F-8100-9AAA464B81DB}" type="presParOf" srcId="{8ABC2A68-C8E4-4F96-8E78-AE83888675E8}" destId="{FD7E7C15-0A8F-4BFB-B09B-EBBF102B8988}" srcOrd="7" destOrd="0" presId="urn:microsoft.com/office/officeart/2005/8/layout/bProcess3"/>
    <dgm:cxn modelId="{2DD2EED0-4D90-41AD-9540-EBCC1635D2D9}" type="presParOf" srcId="{FD7E7C15-0A8F-4BFB-B09B-EBBF102B8988}" destId="{B8F587E1-78CF-4328-B6AB-13F0A288FC06}" srcOrd="0" destOrd="0" presId="urn:microsoft.com/office/officeart/2005/8/layout/bProcess3"/>
    <dgm:cxn modelId="{5AF642B1-2D6F-48A9-AE9E-9D7F46F301DD}" type="presParOf" srcId="{8ABC2A68-C8E4-4F96-8E78-AE83888675E8}" destId="{6B82E168-1FF1-48EC-8E1B-22A36331BE86}" srcOrd="8" destOrd="0" presId="urn:microsoft.com/office/officeart/2005/8/layout/bProcess3"/>
    <dgm:cxn modelId="{DCB2F16C-B1E2-440C-96BD-42802D2B8D96}" type="presParOf" srcId="{8ABC2A68-C8E4-4F96-8E78-AE83888675E8}" destId="{6221E742-006D-404A-80B4-DEE1B5957D4B}" srcOrd="9" destOrd="0" presId="urn:microsoft.com/office/officeart/2005/8/layout/bProcess3"/>
    <dgm:cxn modelId="{A9C81266-33D7-4FD7-8C65-0D0C6031092F}" type="presParOf" srcId="{6221E742-006D-404A-80B4-DEE1B5957D4B}" destId="{6B2EE8E3-EA8A-40FB-848C-EF57F24BC9A5}" srcOrd="0" destOrd="0" presId="urn:microsoft.com/office/officeart/2005/8/layout/bProcess3"/>
    <dgm:cxn modelId="{BA0D8F13-50EE-4E65-821E-8F42D185672C}" type="presParOf" srcId="{8ABC2A68-C8E4-4F96-8E78-AE83888675E8}" destId="{BCBF11CB-F2FA-4F9C-A729-02C8FF3229CC}" srcOrd="10"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F299D90-C084-415B-B3D6-22385C8DD3B3}"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57214D35-3FA3-4198-9450-2FBB7FA2604F}">
      <dgm:prSet/>
      <dgm:spPr/>
      <dgm:t>
        <a:bodyPr/>
        <a:lstStyle/>
        <a:p>
          <a:r>
            <a:rPr lang="en-US" dirty="0">
              <a:latin typeface="Narkisim" panose="020E0502050101010101" pitchFamily="34" charset="-79"/>
              <a:cs typeface="Narkisim" panose="020E0502050101010101" pitchFamily="34" charset="-79"/>
            </a:rPr>
            <a:t>Lori Serino</a:t>
          </a:r>
        </a:p>
      </dgm:t>
    </dgm:pt>
    <dgm:pt modelId="{36B36558-C418-421E-84BE-6E6D58F2A2AD}" type="parTrans" cxnId="{A2C2D16D-48C5-4BF1-916F-6FE8CD2945DC}">
      <dgm:prSet/>
      <dgm:spPr/>
      <dgm:t>
        <a:bodyPr/>
        <a:lstStyle/>
        <a:p>
          <a:endParaRPr lang="en-US"/>
        </a:p>
      </dgm:t>
    </dgm:pt>
    <dgm:pt modelId="{A6C2F5A0-A2DF-43F4-B002-3550F848FD95}" type="sibTrans" cxnId="{A2C2D16D-48C5-4BF1-916F-6FE8CD2945DC}">
      <dgm:prSet/>
      <dgm:spPr/>
      <dgm:t>
        <a:bodyPr/>
        <a:lstStyle/>
        <a:p>
          <a:endParaRPr lang="en-US"/>
        </a:p>
      </dgm:t>
    </dgm:pt>
    <dgm:pt modelId="{FFA9F74A-D4B9-4113-9603-21FD91988828}">
      <dgm:prSet/>
      <dgm:spPr/>
      <dgm:t>
        <a:bodyPr/>
        <a:lstStyle/>
        <a:p>
          <a:pPr>
            <a:buFontTx/>
            <a:buNone/>
          </a:pPr>
          <a:r>
            <a:rPr lang="en-US" dirty="0"/>
            <a:t>202-304-5765</a:t>
          </a:r>
        </a:p>
      </dgm:t>
    </dgm:pt>
    <dgm:pt modelId="{6217A174-D569-401F-A1C4-C8D07399F896}" type="parTrans" cxnId="{84A12B3A-2778-4E4F-8CE7-BF6F38A1E2E2}">
      <dgm:prSet/>
      <dgm:spPr/>
      <dgm:t>
        <a:bodyPr/>
        <a:lstStyle/>
        <a:p>
          <a:endParaRPr lang="en-US"/>
        </a:p>
      </dgm:t>
    </dgm:pt>
    <dgm:pt modelId="{C44B743C-F590-4065-AF26-9443746A555C}" type="sibTrans" cxnId="{84A12B3A-2778-4E4F-8CE7-BF6F38A1E2E2}">
      <dgm:prSet/>
      <dgm:spPr/>
      <dgm:t>
        <a:bodyPr/>
        <a:lstStyle/>
        <a:p>
          <a:endParaRPr lang="en-US"/>
        </a:p>
      </dgm:t>
    </dgm:pt>
    <dgm:pt modelId="{F3A0A0E2-67A6-49B1-B734-8A0BBC2B6DF5}">
      <dgm:prSet/>
      <dgm:spPr/>
      <dgm:t>
        <a:bodyPr/>
        <a:lstStyle/>
        <a:p>
          <a:pPr>
            <a:buFontTx/>
            <a:buNone/>
          </a:pPr>
          <a:r>
            <a:rPr lang="en-US" dirty="0"/>
            <a:t>Lori.A.Serino@hud.gov </a:t>
          </a:r>
        </a:p>
      </dgm:t>
    </dgm:pt>
    <dgm:pt modelId="{A4A7349D-2103-4427-8E4C-5287A62C9270}" type="parTrans" cxnId="{E449ED75-2676-4F41-BBE7-0999F8C548D8}">
      <dgm:prSet/>
      <dgm:spPr/>
      <dgm:t>
        <a:bodyPr/>
        <a:lstStyle/>
        <a:p>
          <a:endParaRPr lang="en-US"/>
        </a:p>
      </dgm:t>
    </dgm:pt>
    <dgm:pt modelId="{B98C826A-74D7-42F7-8E98-FF3497BB917D}" type="sibTrans" cxnId="{E449ED75-2676-4F41-BBE7-0999F8C548D8}">
      <dgm:prSet/>
      <dgm:spPr/>
      <dgm:t>
        <a:bodyPr/>
        <a:lstStyle/>
        <a:p>
          <a:endParaRPr lang="en-US"/>
        </a:p>
      </dgm:t>
    </dgm:pt>
    <dgm:pt modelId="{440F7FBB-ACE6-40EE-A221-E26E683EFA08}">
      <dgm:prSet/>
      <dgm:spPr/>
      <dgm:t>
        <a:bodyPr/>
        <a:lstStyle/>
        <a:p>
          <a:pPr>
            <a:buFontTx/>
            <a:buNone/>
          </a:pPr>
          <a:r>
            <a:rPr lang="en-US" dirty="0"/>
            <a:t>CPD Director</a:t>
          </a:r>
        </a:p>
      </dgm:t>
    </dgm:pt>
    <dgm:pt modelId="{4D87825F-663D-4245-A69C-0438E2DC90D4}" type="parTrans" cxnId="{BD9D6027-6F02-46C5-9EAD-6F6E4515DF01}">
      <dgm:prSet/>
      <dgm:spPr/>
      <dgm:t>
        <a:bodyPr/>
        <a:lstStyle/>
        <a:p>
          <a:endParaRPr lang="en-US"/>
        </a:p>
      </dgm:t>
    </dgm:pt>
    <dgm:pt modelId="{79BAC233-2F80-47CC-A159-301D28130CE0}" type="sibTrans" cxnId="{BD9D6027-6F02-46C5-9EAD-6F6E4515DF01}">
      <dgm:prSet/>
      <dgm:spPr/>
      <dgm:t>
        <a:bodyPr/>
        <a:lstStyle/>
        <a:p>
          <a:endParaRPr lang="en-US"/>
        </a:p>
      </dgm:t>
    </dgm:pt>
    <dgm:pt modelId="{3109E74F-C648-45A9-BBC9-0D8E8BDCD0DB}" type="pres">
      <dgm:prSet presAssocID="{4F299D90-C084-415B-B3D6-22385C8DD3B3}" presName="Name0" presStyleCnt="0">
        <dgm:presLayoutVars>
          <dgm:dir/>
          <dgm:animLvl val="lvl"/>
          <dgm:resizeHandles val="exact"/>
        </dgm:presLayoutVars>
      </dgm:prSet>
      <dgm:spPr/>
    </dgm:pt>
    <dgm:pt modelId="{C3CFDBD5-9F76-4018-B764-FF32BB612A5B}" type="pres">
      <dgm:prSet presAssocID="{57214D35-3FA3-4198-9450-2FBB7FA2604F}" presName="linNode" presStyleCnt="0"/>
      <dgm:spPr/>
    </dgm:pt>
    <dgm:pt modelId="{6B0A4A6B-4F2F-4335-A7C6-41B5C8A5D3A8}" type="pres">
      <dgm:prSet presAssocID="{57214D35-3FA3-4198-9450-2FBB7FA2604F}" presName="parentText" presStyleLbl="node1" presStyleIdx="0" presStyleCnt="1">
        <dgm:presLayoutVars>
          <dgm:chMax val="1"/>
          <dgm:bulletEnabled val="1"/>
        </dgm:presLayoutVars>
      </dgm:prSet>
      <dgm:spPr/>
    </dgm:pt>
    <dgm:pt modelId="{81A47EB6-D0BE-45E9-8381-0BCB9822A548}" type="pres">
      <dgm:prSet presAssocID="{57214D35-3FA3-4198-9450-2FBB7FA2604F}" presName="descendantText" presStyleLbl="alignAccFollowNode1" presStyleIdx="0" presStyleCnt="1">
        <dgm:presLayoutVars>
          <dgm:bulletEnabled val="1"/>
        </dgm:presLayoutVars>
      </dgm:prSet>
      <dgm:spPr/>
    </dgm:pt>
  </dgm:ptLst>
  <dgm:cxnLst>
    <dgm:cxn modelId="{CF76B103-2200-4A76-AE7C-291A2792FB88}" type="presOf" srcId="{FFA9F74A-D4B9-4113-9603-21FD91988828}" destId="{81A47EB6-D0BE-45E9-8381-0BCB9822A548}" srcOrd="0" destOrd="1" presId="urn:microsoft.com/office/officeart/2005/8/layout/vList5"/>
    <dgm:cxn modelId="{BD9D6027-6F02-46C5-9EAD-6F6E4515DF01}" srcId="{57214D35-3FA3-4198-9450-2FBB7FA2604F}" destId="{440F7FBB-ACE6-40EE-A221-E26E683EFA08}" srcOrd="0" destOrd="0" parTransId="{4D87825F-663D-4245-A69C-0438E2DC90D4}" sibTransId="{79BAC233-2F80-47CC-A159-301D28130CE0}"/>
    <dgm:cxn modelId="{84A12B3A-2778-4E4F-8CE7-BF6F38A1E2E2}" srcId="{57214D35-3FA3-4198-9450-2FBB7FA2604F}" destId="{FFA9F74A-D4B9-4113-9603-21FD91988828}" srcOrd="1" destOrd="0" parTransId="{6217A174-D569-401F-A1C4-C8D07399F896}" sibTransId="{C44B743C-F590-4065-AF26-9443746A555C}"/>
    <dgm:cxn modelId="{66CF8761-72A3-412B-A5F8-9B4D1F78B07A}" type="presOf" srcId="{57214D35-3FA3-4198-9450-2FBB7FA2604F}" destId="{6B0A4A6B-4F2F-4335-A7C6-41B5C8A5D3A8}" srcOrd="0" destOrd="0" presId="urn:microsoft.com/office/officeart/2005/8/layout/vList5"/>
    <dgm:cxn modelId="{A2C2D16D-48C5-4BF1-916F-6FE8CD2945DC}" srcId="{4F299D90-C084-415B-B3D6-22385C8DD3B3}" destId="{57214D35-3FA3-4198-9450-2FBB7FA2604F}" srcOrd="0" destOrd="0" parTransId="{36B36558-C418-421E-84BE-6E6D58F2A2AD}" sibTransId="{A6C2F5A0-A2DF-43F4-B002-3550F848FD95}"/>
    <dgm:cxn modelId="{E449ED75-2676-4F41-BBE7-0999F8C548D8}" srcId="{57214D35-3FA3-4198-9450-2FBB7FA2604F}" destId="{F3A0A0E2-67A6-49B1-B734-8A0BBC2B6DF5}" srcOrd="2" destOrd="0" parTransId="{A4A7349D-2103-4427-8E4C-5287A62C9270}" sibTransId="{B98C826A-74D7-42F7-8E98-FF3497BB917D}"/>
    <dgm:cxn modelId="{1EA98FA1-A841-4FC5-8CDE-D75331A0B239}" type="presOf" srcId="{440F7FBB-ACE6-40EE-A221-E26E683EFA08}" destId="{81A47EB6-D0BE-45E9-8381-0BCB9822A548}" srcOrd="0" destOrd="0" presId="urn:microsoft.com/office/officeart/2005/8/layout/vList5"/>
    <dgm:cxn modelId="{23E058E8-C658-442A-BF37-786BAD65AB9F}" type="presOf" srcId="{F3A0A0E2-67A6-49B1-B734-8A0BBC2B6DF5}" destId="{81A47EB6-D0BE-45E9-8381-0BCB9822A548}" srcOrd="0" destOrd="2" presId="urn:microsoft.com/office/officeart/2005/8/layout/vList5"/>
    <dgm:cxn modelId="{CDB9DEF6-3C87-4CCA-8E88-59E97C15632E}" type="presOf" srcId="{4F299D90-C084-415B-B3D6-22385C8DD3B3}" destId="{3109E74F-C648-45A9-BBC9-0D8E8BDCD0DB}" srcOrd="0" destOrd="0" presId="urn:microsoft.com/office/officeart/2005/8/layout/vList5"/>
    <dgm:cxn modelId="{CDAA6603-BF28-431C-8D2C-17D229C70E16}" type="presParOf" srcId="{3109E74F-C648-45A9-BBC9-0D8E8BDCD0DB}" destId="{C3CFDBD5-9F76-4018-B764-FF32BB612A5B}" srcOrd="0" destOrd="0" presId="urn:microsoft.com/office/officeart/2005/8/layout/vList5"/>
    <dgm:cxn modelId="{BAF71B38-CAD7-4117-8AE3-0AC58BD2EA40}" type="presParOf" srcId="{C3CFDBD5-9F76-4018-B764-FF32BB612A5B}" destId="{6B0A4A6B-4F2F-4335-A7C6-41B5C8A5D3A8}" srcOrd="0" destOrd="0" presId="urn:microsoft.com/office/officeart/2005/8/layout/vList5"/>
    <dgm:cxn modelId="{EF083C09-C8C1-4DB8-AB29-1465550EA64E}" type="presParOf" srcId="{C3CFDBD5-9F76-4018-B764-FF32BB612A5B}" destId="{81A47EB6-D0BE-45E9-8381-0BCB9822A548}"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4F299D90-C084-415B-B3D6-22385C8DD3B3}"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57214D35-3FA3-4198-9450-2FBB7FA2604F}">
      <dgm:prSet/>
      <dgm:spPr/>
      <dgm:t>
        <a:bodyPr/>
        <a:lstStyle/>
        <a:p>
          <a:r>
            <a:rPr lang="en-US" dirty="0">
              <a:latin typeface="Narkisim" panose="020E0502050101010101" pitchFamily="34" charset="-79"/>
              <a:cs typeface="Narkisim" panose="020E0502050101010101" pitchFamily="34" charset="-79"/>
            </a:rPr>
            <a:t>Jeremy Locklear</a:t>
          </a:r>
        </a:p>
      </dgm:t>
    </dgm:pt>
    <dgm:pt modelId="{36B36558-C418-421E-84BE-6E6D58F2A2AD}" type="parTrans" cxnId="{A2C2D16D-48C5-4BF1-916F-6FE8CD2945DC}">
      <dgm:prSet/>
      <dgm:spPr/>
      <dgm:t>
        <a:bodyPr/>
        <a:lstStyle/>
        <a:p>
          <a:endParaRPr lang="en-US"/>
        </a:p>
      </dgm:t>
    </dgm:pt>
    <dgm:pt modelId="{A6C2F5A0-A2DF-43F4-B002-3550F848FD95}" type="sibTrans" cxnId="{A2C2D16D-48C5-4BF1-916F-6FE8CD2945DC}">
      <dgm:prSet/>
      <dgm:spPr/>
      <dgm:t>
        <a:bodyPr/>
        <a:lstStyle/>
        <a:p>
          <a:endParaRPr lang="en-US"/>
        </a:p>
      </dgm:t>
    </dgm:pt>
    <dgm:pt modelId="{FFA9F74A-D4B9-4113-9603-21FD91988828}">
      <dgm:prSet/>
      <dgm:spPr/>
      <dgm:t>
        <a:bodyPr/>
        <a:lstStyle/>
        <a:p>
          <a:pPr>
            <a:buFontTx/>
            <a:buNone/>
          </a:pPr>
          <a:r>
            <a:rPr lang="en-US" dirty="0"/>
            <a:t>678-732-2104</a:t>
          </a:r>
        </a:p>
      </dgm:t>
    </dgm:pt>
    <dgm:pt modelId="{6217A174-D569-401F-A1C4-C8D07399F896}" type="parTrans" cxnId="{84A12B3A-2778-4E4F-8CE7-BF6F38A1E2E2}">
      <dgm:prSet/>
      <dgm:spPr/>
      <dgm:t>
        <a:bodyPr/>
        <a:lstStyle/>
        <a:p>
          <a:endParaRPr lang="en-US"/>
        </a:p>
      </dgm:t>
    </dgm:pt>
    <dgm:pt modelId="{C44B743C-F590-4065-AF26-9443746A555C}" type="sibTrans" cxnId="{84A12B3A-2778-4E4F-8CE7-BF6F38A1E2E2}">
      <dgm:prSet/>
      <dgm:spPr/>
      <dgm:t>
        <a:bodyPr/>
        <a:lstStyle/>
        <a:p>
          <a:endParaRPr lang="en-US"/>
        </a:p>
      </dgm:t>
    </dgm:pt>
    <dgm:pt modelId="{F3A0A0E2-67A6-49B1-B734-8A0BBC2B6DF5}">
      <dgm:prSet/>
      <dgm:spPr/>
      <dgm:t>
        <a:bodyPr/>
        <a:lstStyle/>
        <a:p>
          <a:pPr>
            <a:buFontTx/>
            <a:buNone/>
          </a:pPr>
          <a:r>
            <a:rPr lang="en-US" dirty="0"/>
            <a:t>Jeremy.S.Locklear@hud.gov </a:t>
          </a:r>
        </a:p>
      </dgm:t>
    </dgm:pt>
    <dgm:pt modelId="{A4A7349D-2103-4427-8E4C-5287A62C9270}" type="parTrans" cxnId="{E449ED75-2676-4F41-BBE7-0999F8C548D8}">
      <dgm:prSet/>
      <dgm:spPr/>
      <dgm:t>
        <a:bodyPr/>
        <a:lstStyle/>
        <a:p>
          <a:endParaRPr lang="en-US"/>
        </a:p>
      </dgm:t>
    </dgm:pt>
    <dgm:pt modelId="{B98C826A-74D7-42F7-8E98-FF3497BB917D}" type="sibTrans" cxnId="{E449ED75-2676-4F41-BBE7-0999F8C548D8}">
      <dgm:prSet/>
      <dgm:spPr/>
      <dgm:t>
        <a:bodyPr/>
        <a:lstStyle/>
        <a:p>
          <a:endParaRPr lang="en-US"/>
        </a:p>
      </dgm:t>
    </dgm:pt>
    <dgm:pt modelId="{440F7FBB-ACE6-40EE-A221-E26E683EFA08}">
      <dgm:prSet/>
      <dgm:spPr/>
      <dgm:t>
        <a:bodyPr/>
        <a:lstStyle/>
        <a:p>
          <a:pPr>
            <a:buFontTx/>
            <a:buNone/>
          </a:pPr>
          <a:r>
            <a:rPr lang="en-US" dirty="0"/>
            <a:t>MFH Branch Chief </a:t>
          </a:r>
        </a:p>
      </dgm:t>
    </dgm:pt>
    <dgm:pt modelId="{4D87825F-663D-4245-A69C-0438E2DC90D4}" type="parTrans" cxnId="{BD9D6027-6F02-46C5-9EAD-6F6E4515DF01}">
      <dgm:prSet/>
      <dgm:spPr/>
      <dgm:t>
        <a:bodyPr/>
        <a:lstStyle/>
        <a:p>
          <a:endParaRPr lang="en-US"/>
        </a:p>
      </dgm:t>
    </dgm:pt>
    <dgm:pt modelId="{79BAC233-2F80-47CC-A159-301D28130CE0}" type="sibTrans" cxnId="{BD9D6027-6F02-46C5-9EAD-6F6E4515DF01}">
      <dgm:prSet/>
      <dgm:spPr/>
      <dgm:t>
        <a:bodyPr/>
        <a:lstStyle/>
        <a:p>
          <a:endParaRPr lang="en-US"/>
        </a:p>
      </dgm:t>
    </dgm:pt>
    <dgm:pt modelId="{3109E74F-C648-45A9-BBC9-0D8E8BDCD0DB}" type="pres">
      <dgm:prSet presAssocID="{4F299D90-C084-415B-B3D6-22385C8DD3B3}" presName="Name0" presStyleCnt="0">
        <dgm:presLayoutVars>
          <dgm:dir/>
          <dgm:animLvl val="lvl"/>
          <dgm:resizeHandles val="exact"/>
        </dgm:presLayoutVars>
      </dgm:prSet>
      <dgm:spPr/>
    </dgm:pt>
    <dgm:pt modelId="{C3CFDBD5-9F76-4018-B764-FF32BB612A5B}" type="pres">
      <dgm:prSet presAssocID="{57214D35-3FA3-4198-9450-2FBB7FA2604F}" presName="linNode" presStyleCnt="0"/>
      <dgm:spPr/>
    </dgm:pt>
    <dgm:pt modelId="{6B0A4A6B-4F2F-4335-A7C6-41B5C8A5D3A8}" type="pres">
      <dgm:prSet presAssocID="{57214D35-3FA3-4198-9450-2FBB7FA2604F}" presName="parentText" presStyleLbl="node1" presStyleIdx="0" presStyleCnt="1">
        <dgm:presLayoutVars>
          <dgm:chMax val="1"/>
          <dgm:bulletEnabled val="1"/>
        </dgm:presLayoutVars>
      </dgm:prSet>
      <dgm:spPr/>
    </dgm:pt>
    <dgm:pt modelId="{81A47EB6-D0BE-45E9-8381-0BCB9822A548}" type="pres">
      <dgm:prSet presAssocID="{57214D35-3FA3-4198-9450-2FBB7FA2604F}" presName="descendantText" presStyleLbl="alignAccFollowNode1" presStyleIdx="0" presStyleCnt="1">
        <dgm:presLayoutVars>
          <dgm:bulletEnabled val="1"/>
        </dgm:presLayoutVars>
      </dgm:prSet>
      <dgm:spPr/>
    </dgm:pt>
  </dgm:ptLst>
  <dgm:cxnLst>
    <dgm:cxn modelId="{CF76B103-2200-4A76-AE7C-291A2792FB88}" type="presOf" srcId="{FFA9F74A-D4B9-4113-9603-21FD91988828}" destId="{81A47EB6-D0BE-45E9-8381-0BCB9822A548}" srcOrd="0" destOrd="1" presId="urn:microsoft.com/office/officeart/2005/8/layout/vList5"/>
    <dgm:cxn modelId="{BD9D6027-6F02-46C5-9EAD-6F6E4515DF01}" srcId="{57214D35-3FA3-4198-9450-2FBB7FA2604F}" destId="{440F7FBB-ACE6-40EE-A221-E26E683EFA08}" srcOrd="0" destOrd="0" parTransId="{4D87825F-663D-4245-A69C-0438E2DC90D4}" sibTransId="{79BAC233-2F80-47CC-A159-301D28130CE0}"/>
    <dgm:cxn modelId="{84A12B3A-2778-4E4F-8CE7-BF6F38A1E2E2}" srcId="{57214D35-3FA3-4198-9450-2FBB7FA2604F}" destId="{FFA9F74A-D4B9-4113-9603-21FD91988828}" srcOrd="1" destOrd="0" parTransId="{6217A174-D569-401F-A1C4-C8D07399F896}" sibTransId="{C44B743C-F590-4065-AF26-9443746A555C}"/>
    <dgm:cxn modelId="{66CF8761-72A3-412B-A5F8-9B4D1F78B07A}" type="presOf" srcId="{57214D35-3FA3-4198-9450-2FBB7FA2604F}" destId="{6B0A4A6B-4F2F-4335-A7C6-41B5C8A5D3A8}" srcOrd="0" destOrd="0" presId="urn:microsoft.com/office/officeart/2005/8/layout/vList5"/>
    <dgm:cxn modelId="{A2C2D16D-48C5-4BF1-916F-6FE8CD2945DC}" srcId="{4F299D90-C084-415B-B3D6-22385C8DD3B3}" destId="{57214D35-3FA3-4198-9450-2FBB7FA2604F}" srcOrd="0" destOrd="0" parTransId="{36B36558-C418-421E-84BE-6E6D58F2A2AD}" sibTransId="{A6C2F5A0-A2DF-43F4-B002-3550F848FD95}"/>
    <dgm:cxn modelId="{E449ED75-2676-4F41-BBE7-0999F8C548D8}" srcId="{57214D35-3FA3-4198-9450-2FBB7FA2604F}" destId="{F3A0A0E2-67A6-49B1-B734-8A0BBC2B6DF5}" srcOrd="2" destOrd="0" parTransId="{A4A7349D-2103-4427-8E4C-5287A62C9270}" sibTransId="{B98C826A-74D7-42F7-8E98-FF3497BB917D}"/>
    <dgm:cxn modelId="{1EA98FA1-A841-4FC5-8CDE-D75331A0B239}" type="presOf" srcId="{440F7FBB-ACE6-40EE-A221-E26E683EFA08}" destId="{81A47EB6-D0BE-45E9-8381-0BCB9822A548}" srcOrd="0" destOrd="0" presId="urn:microsoft.com/office/officeart/2005/8/layout/vList5"/>
    <dgm:cxn modelId="{23E058E8-C658-442A-BF37-786BAD65AB9F}" type="presOf" srcId="{F3A0A0E2-67A6-49B1-B734-8A0BBC2B6DF5}" destId="{81A47EB6-D0BE-45E9-8381-0BCB9822A548}" srcOrd="0" destOrd="2" presId="urn:microsoft.com/office/officeart/2005/8/layout/vList5"/>
    <dgm:cxn modelId="{CDB9DEF6-3C87-4CCA-8E88-59E97C15632E}" type="presOf" srcId="{4F299D90-C084-415B-B3D6-22385C8DD3B3}" destId="{3109E74F-C648-45A9-BBC9-0D8E8BDCD0DB}" srcOrd="0" destOrd="0" presId="urn:microsoft.com/office/officeart/2005/8/layout/vList5"/>
    <dgm:cxn modelId="{CDAA6603-BF28-431C-8D2C-17D229C70E16}" type="presParOf" srcId="{3109E74F-C648-45A9-BBC9-0D8E8BDCD0DB}" destId="{C3CFDBD5-9F76-4018-B764-FF32BB612A5B}" srcOrd="0" destOrd="0" presId="urn:microsoft.com/office/officeart/2005/8/layout/vList5"/>
    <dgm:cxn modelId="{BAF71B38-CAD7-4117-8AE3-0AC58BD2EA40}" type="presParOf" srcId="{C3CFDBD5-9F76-4018-B764-FF32BB612A5B}" destId="{6B0A4A6B-4F2F-4335-A7C6-41B5C8A5D3A8}" srcOrd="0" destOrd="0" presId="urn:microsoft.com/office/officeart/2005/8/layout/vList5"/>
    <dgm:cxn modelId="{EF083C09-C8C1-4DB8-AB29-1465550EA64E}" type="presParOf" srcId="{C3CFDBD5-9F76-4018-B764-FF32BB612A5B}" destId="{81A47EB6-D0BE-45E9-8381-0BCB9822A548}"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4F299D90-C084-415B-B3D6-22385C8DD3B3}"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57214D35-3FA3-4198-9450-2FBB7FA2604F}">
      <dgm:prSet/>
      <dgm:spPr/>
      <dgm:t>
        <a:bodyPr/>
        <a:lstStyle/>
        <a:p>
          <a:r>
            <a:rPr lang="en-US" dirty="0">
              <a:latin typeface="Narkisim" panose="020E0502050101010101" pitchFamily="34" charset="-79"/>
              <a:cs typeface="Narkisim" panose="020E0502050101010101" pitchFamily="34" charset="-79"/>
            </a:rPr>
            <a:t>Courtney Kyles</a:t>
          </a:r>
        </a:p>
      </dgm:t>
    </dgm:pt>
    <dgm:pt modelId="{36B36558-C418-421E-84BE-6E6D58F2A2AD}" type="parTrans" cxnId="{A2C2D16D-48C5-4BF1-916F-6FE8CD2945DC}">
      <dgm:prSet/>
      <dgm:spPr/>
      <dgm:t>
        <a:bodyPr/>
        <a:lstStyle/>
        <a:p>
          <a:endParaRPr lang="en-US"/>
        </a:p>
      </dgm:t>
    </dgm:pt>
    <dgm:pt modelId="{A6C2F5A0-A2DF-43F4-B002-3550F848FD95}" type="sibTrans" cxnId="{A2C2D16D-48C5-4BF1-916F-6FE8CD2945DC}">
      <dgm:prSet/>
      <dgm:spPr/>
      <dgm:t>
        <a:bodyPr/>
        <a:lstStyle/>
        <a:p>
          <a:endParaRPr lang="en-US"/>
        </a:p>
      </dgm:t>
    </dgm:pt>
    <dgm:pt modelId="{FFA9F74A-D4B9-4113-9603-21FD91988828}">
      <dgm:prSet/>
      <dgm:spPr/>
      <dgm:t>
        <a:bodyPr/>
        <a:lstStyle/>
        <a:p>
          <a:pPr>
            <a:buFontTx/>
            <a:buNone/>
          </a:pPr>
          <a:r>
            <a:rPr lang="en-US" dirty="0"/>
            <a:t>601-608-1729</a:t>
          </a:r>
        </a:p>
      </dgm:t>
    </dgm:pt>
    <dgm:pt modelId="{6217A174-D569-401F-A1C4-C8D07399F896}" type="parTrans" cxnId="{84A12B3A-2778-4E4F-8CE7-BF6F38A1E2E2}">
      <dgm:prSet/>
      <dgm:spPr/>
      <dgm:t>
        <a:bodyPr/>
        <a:lstStyle/>
        <a:p>
          <a:endParaRPr lang="en-US"/>
        </a:p>
      </dgm:t>
    </dgm:pt>
    <dgm:pt modelId="{C44B743C-F590-4065-AF26-9443746A555C}" type="sibTrans" cxnId="{84A12B3A-2778-4E4F-8CE7-BF6F38A1E2E2}">
      <dgm:prSet/>
      <dgm:spPr/>
      <dgm:t>
        <a:bodyPr/>
        <a:lstStyle/>
        <a:p>
          <a:endParaRPr lang="en-US"/>
        </a:p>
      </dgm:t>
    </dgm:pt>
    <dgm:pt modelId="{F3A0A0E2-67A6-49B1-B734-8A0BBC2B6DF5}">
      <dgm:prSet/>
      <dgm:spPr/>
      <dgm:t>
        <a:bodyPr/>
        <a:lstStyle/>
        <a:p>
          <a:pPr>
            <a:buFontTx/>
            <a:buNone/>
          </a:pPr>
          <a:r>
            <a:rPr lang="en-US" dirty="0"/>
            <a:t>Courtney.N.Kyles@hud.gov </a:t>
          </a:r>
        </a:p>
      </dgm:t>
    </dgm:pt>
    <dgm:pt modelId="{A4A7349D-2103-4427-8E4C-5287A62C9270}" type="parTrans" cxnId="{E449ED75-2676-4F41-BBE7-0999F8C548D8}">
      <dgm:prSet/>
      <dgm:spPr/>
      <dgm:t>
        <a:bodyPr/>
        <a:lstStyle/>
        <a:p>
          <a:endParaRPr lang="en-US"/>
        </a:p>
      </dgm:t>
    </dgm:pt>
    <dgm:pt modelId="{B98C826A-74D7-42F7-8E98-FF3497BB917D}" type="sibTrans" cxnId="{E449ED75-2676-4F41-BBE7-0999F8C548D8}">
      <dgm:prSet/>
      <dgm:spPr/>
      <dgm:t>
        <a:bodyPr/>
        <a:lstStyle/>
        <a:p>
          <a:endParaRPr lang="en-US"/>
        </a:p>
      </dgm:t>
    </dgm:pt>
    <dgm:pt modelId="{440F7FBB-ACE6-40EE-A221-E26E683EFA08}">
      <dgm:prSet/>
      <dgm:spPr/>
      <dgm:t>
        <a:bodyPr/>
        <a:lstStyle/>
        <a:p>
          <a:pPr>
            <a:buFontTx/>
            <a:buNone/>
          </a:pPr>
          <a:r>
            <a:rPr lang="en-US" dirty="0"/>
            <a:t>Acting PIH Director</a:t>
          </a:r>
        </a:p>
      </dgm:t>
    </dgm:pt>
    <dgm:pt modelId="{4D87825F-663D-4245-A69C-0438E2DC90D4}" type="parTrans" cxnId="{BD9D6027-6F02-46C5-9EAD-6F6E4515DF01}">
      <dgm:prSet/>
      <dgm:spPr/>
      <dgm:t>
        <a:bodyPr/>
        <a:lstStyle/>
        <a:p>
          <a:endParaRPr lang="en-US"/>
        </a:p>
      </dgm:t>
    </dgm:pt>
    <dgm:pt modelId="{79BAC233-2F80-47CC-A159-301D28130CE0}" type="sibTrans" cxnId="{BD9D6027-6F02-46C5-9EAD-6F6E4515DF01}">
      <dgm:prSet/>
      <dgm:spPr/>
      <dgm:t>
        <a:bodyPr/>
        <a:lstStyle/>
        <a:p>
          <a:endParaRPr lang="en-US"/>
        </a:p>
      </dgm:t>
    </dgm:pt>
    <dgm:pt modelId="{3109E74F-C648-45A9-BBC9-0D8E8BDCD0DB}" type="pres">
      <dgm:prSet presAssocID="{4F299D90-C084-415B-B3D6-22385C8DD3B3}" presName="Name0" presStyleCnt="0">
        <dgm:presLayoutVars>
          <dgm:dir/>
          <dgm:animLvl val="lvl"/>
          <dgm:resizeHandles val="exact"/>
        </dgm:presLayoutVars>
      </dgm:prSet>
      <dgm:spPr/>
    </dgm:pt>
    <dgm:pt modelId="{C3CFDBD5-9F76-4018-B764-FF32BB612A5B}" type="pres">
      <dgm:prSet presAssocID="{57214D35-3FA3-4198-9450-2FBB7FA2604F}" presName="linNode" presStyleCnt="0"/>
      <dgm:spPr/>
    </dgm:pt>
    <dgm:pt modelId="{6B0A4A6B-4F2F-4335-A7C6-41B5C8A5D3A8}" type="pres">
      <dgm:prSet presAssocID="{57214D35-3FA3-4198-9450-2FBB7FA2604F}" presName="parentText" presStyleLbl="node1" presStyleIdx="0" presStyleCnt="1">
        <dgm:presLayoutVars>
          <dgm:chMax val="1"/>
          <dgm:bulletEnabled val="1"/>
        </dgm:presLayoutVars>
      </dgm:prSet>
      <dgm:spPr/>
    </dgm:pt>
    <dgm:pt modelId="{81A47EB6-D0BE-45E9-8381-0BCB9822A548}" type="pres">
      <dgm:prSet presAssocID="{57214D35-3FA3-4198-9450-2FBB7FA2604F}" presName="descendantText" presStyleLbl="alignAccFollowNode1" presStyleIdx="0" presStyleCnt="1">
        <dgm:presLayoutVars>
          <dgm:bulletEnabled val="1"/>
        </dgm:presLayoutVars>
      </dgm:prSet>
      <dgm:spPr/>
    </dgm:pt>
  </dgm:ptLst>
  <dgm:cxnLst>
    <dgm:cxn modelId="{CF76B103-2200-4A76-AE7C-291A2792FB88}" type="presOf" srcId="{FFA9F74A-D4B9-4113-9603-21FD91988828}" destId="{81A47EB6-D0BE-45E9-8381-0BCB9822A548}" srcOrd="0" destOrd="1" presId="urn:microsoft.com/office/officeart/2005/8/layout/vList5"/>
    <dgm:cxn modelId="{BD9D6027-6F02-46C5-9EAD-6F6E4515DF01}" srcId="{57214D35-3FA3-4198-9450-2FBB7FA2604F}" destId="{440F7FBB-ACE6-40EE-A221-E26E683EFA08}" srcOrd="0" destOrd="0" parTransId="{4D87825F-663D-4245-A69C-0438E2DC90D4}" sibTransId="{79BAC233-2F80-47CC-A159-301D28130CE0}"/>
    <dgm:cxn modelId="{84A12B3A-2778-4E4F-8CE7-BF6F38A1E2E2}" srcId="{57214D35-3FA3-4198-9450-2FBB7FA2604F}" destId="{FFA9F74A-D4B9-4113-9603-21FD91988828}" srcOrd="1" destOrd="0" parTransId="{6217A174-D569-401F-A1C4-C8D07399F896}" sibTransId="{C44B743C-F590-4065-AF26-9443746A555C}"/>
    <dgm:cxn modelId="{66CF8761-72A3-412B-A5F8-9B4D1F78B07A}" type="presOf" srcId="{57214D35-3FA3-4198-9450-2FBB7FA2604F}" destId="{6B0A4A6B-4F2F-4335-A7C6-41B5C8A5D3A8}" srcOrd="0" destOrd="0" presId="urn:microsoft.com/office/officeart/2005/8/layout/vList5"/>
    <dgm:cxn modelId="{A2C2D16D-48C5-4BF1-916F-6FE8CD2945DC}" srcId="{4F299D90-C084-415B-B3D6-22385C8DD3B3}" destId="{57214D35-3FA3-4198-9450-2FBB7FA2604F}" srcOrd="0" destOrd="0" parTransId="{36B36558-C418-421E-84BE-6E6D58F2A2AD}" sibTransId="{A6C2F5A0-A2DF-43F4-B002-3550F848FD95}"/>
    <dgm:cxn modelId="{E449ED75-2676-4F41-BBE7-0999F8C548D8}" srcId="{57214D35-3FA3-4198-9450-2FBB7FA2604F}" destId="{F3A0A0E2-67A6-49B1-B734-8A0BBC2B6DF5}" srcOrd="2" destOrd="0" parTransId="{A4A7349D-2103-4427-8E4C-5287A62C9270}" sibTransId="{B98C826A-74D7-42F7-8E98-FF3497BB917D}"/>
    <dgm:cxn modelId="{1EA98FA1-A841-4FC5-8CDE-D75331A0B239}" type="presOf" srcId="{440F7FBB-ACE6-40EE-A221-E26E683EFA08}" destId="{81A47EB6-D0BE-45E9-8381-0BCB9822A548}" srcOrd="0" destOrd="0" presId="urn:microsoft.com/office/officeart/2005/8/layout/vList5"/>
    <dgm:cxn modelId="{23E058E8-C658-442A-BF37-786BAD65AB9F}" type="presOf" srcId="{F3A0A0E2-67A6-49B1-B734-8A0BBC2B6DF5}" destId="{81A47EB6-D0BE-45E9-8381-0BCB9822A548}" srcOrd="0" destOrd="2" presId="urn:microsoft.com/office/officeart/2005/8/layout/vList5"/>
    <dgm:cxn modelId="{CDB9DEF6-3C87-4CCA-8E88-59E97C15632E}" type="presOf" srcId="{4F299D90-C084-415B-B3D6-22385C8DD3B3}" destId="{3109E74F-C648-45A9-BBC9-0D8E8BDCD0DB}" srcOrd="0" destOrd="0" presId="urn:microsoft.com/office/officeart/2005/8/layout/vList5"/>
    <dgm:cxn modelId="{CDAA6603-BF28-431C-8D2C-17D229C70E16}" type="presParOf" srcId="{3109E74F-C648-45A9-BBC9-0D8E8BDCD0DB}" destId="{C3CFDBD5-9F76-4018-B764-FF32BB612A5B}" srcOrd="0" destOrd="0" presId="urn:microsoft.com/office/officeart/2005/8/layout/vList5"/>
    <dgm:cxn modelId="{BAF71B38-CAD7-4117-8AE3-0AC58BD2EA40}" type="presParOf" srcId="{C3CFDBD5-9F76-4018-B764-FF32BB612A5B}" destId="{6B0A4A6B-4F2F-4335-A7C6-41B5C8A5D3A8}" srcOrd="0" destOrd="0" presId="urn:microsoft.com/office/officeart/2005/8/layout/vList5"/>
    <dgm:cxn modelId="{EF083C09-C8C1-4DB8-AB29-1465550EA64E}" type="presParOf" srcId="{C3CFDBD5-9F76-4018-B764-FF32BB612A5B}" destId="{81A47EB6-D0BE-45E9-8381-0BCB9822A548}"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4F299D90-C084-415B-B3D6-22385C8DD3B3}"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57214D35-3FA3-4198-9450-2FBB7FA2604F}">
      <dgm:prSet/>
      <dgm:spPr/>
      <dgm:t>
        <a:bodyPr/>
        <a:lstStyle/>
        <a:p>
          <a:r>
            <a:rPr lang="en-US" dirty="0">
              <a:latin typeface="Narkisim" panose="020E0502050101010101" pitchFamily="34" charset="-79"/>
              <a:cs typeface="Narkisim" panose="020E0502050101010101" pitchFamily="34" charset="-79"/>
            </a:rPr>
            <a:t>Stan Marion</a:t>
          </a:r>
        </a:p>
      </dgm:t>
    </dgm:pt>
    <dgm:pt modelId="{36B36558-C418-421E-84BE-6E6D58F2A2AD}" type="parTrans" cxnId="{A2C2D16D-48C5-4BF1-916F-6FE8CD2945DC}">
      <dgm:prSet/>
      <dgm:spPr/>
      <dgm:t>
        <a:bodyPr/>
        <a:lstStyle/>
        <a:p>
          <a:endParaRPr lang="en-US"/>
        </a:p>
      </dgm:t>
    </dgm:pt>
    <dgm:pt modelId="{A6C2F5A0-A2DF-43F4-B002-3550F848FD95}" type="sibTrans" cxnId="{A2C2D16D-48C5-4BF1-916F-6FE8CD2945DC}">
      <dgm:prSet/>
      <dgm:spPr/>
      <dgm:t>
        <a:bodyPr/>
        <a:lstStyle/>
        <a:p>
          <a:endParaRPr lang="en-US"/>
        </a:p>
      </dgm:t>
    </dgm:pt>
    <dgm:pt modelId="{FFA9F74A-D4B9-4113-9603-21FD91988828}">
      <dgm:prSet/>
      <dgm:spPr/>
      <dgm:t>
        <a:bodyPr/>
        <a:lstStyle/>
        <a:p>
          <a:pPr>
            <a:buFontTx/>
            <a:buNone/>
          </a:pPr>
          <a:r>
            <a:rPr lang="en-US" dirty="0"/>
            <a:t>678-732-2639</a:t>
          </a:r>
        </a:p>
      </dgm:t>
    </dgm:pt>
    <dgm:pt modelId="{6217A174-D569-401F-A1C4-C8D07399F896}" type="parTrans" cxnId="{84A12B3A-2778-4E4F-8CE7-BF6F38A1E2E2}">
      <dgm:prSet/>
      <dgm:spPr/>
      <dgm:t>
        <a:bodyPr/>
        <a:lstStyle/>
        <a:p>
          <a:endParaRPr lang="en-US"/>
        </a:p>
      </dgm:t>
    </dgm:pt>
    <dgm:pt modelId="{C44B743C-F590-4065-AF26-9443746A555C}" type="sibTrans" cxnId="{84A12B3A-2778-4E4F-8CE7-BF6F38A1E2E2}">
      <dgm:prSet/>
      <dgm:spPr/>
      <dgm:t>
        <a:bodyPr/>
        <a:lstStyle/>
        <a:p>
          <a:endParaRPr lang="en-US"/>
        </a:p>
      </dgm:t>
    </dgm:pt>
    <dgm:pt modelId="{F3A0A0E2-67A6-49B1-B734-8A0BBC2B6DF5}">
      <dgm:prSet/>
      <dgm:spPr/>
      <dgm:t>
        <a:bodyPr/>
        <a:lstStyle/>
        <a:p>
          <a:pPr>
            <a:buFontTx/>
            <a:buNone/>
          </a:pPr>
          <a:r>
            <a:rPr lang="en-US" dirty="0"/>
            <a:t>Stanley.K.Marion@hud.gov </a:t>
          </a:r>
        </a:p>
      </dgm:t>
    </dgm:pt>
    <dgm:pt modelId="{A4A7349D-2103-4427-8E4C-5287A62C9270}" type="parTrans" cxnId="{E449ED75-2676-4F41-BBE7-0999F8C548D8}">
      <dgm:prSet/>
      <dgm:spPr/>
      <dgm:t>
        <a:bodyPr/>
        <a:lstStyle/>
        <a:p>
          <a:endParaRPr lang="en-US"/>
        </a:p>
      </dgm:t>
    </dgm:pt>
    <dgm:pt modelId="{B98C826A-74D7-42F7-8E98-FF3497BB917D}" type="sibTrans" cxnId="{E449ED75-2676-4F41-BBE7-0999F8C548D8}">
      <dgm:prSet/>
      <dgm:spPr/>
      <dgm:t>
        <a:bodyPr/>
        <a:lstStyle/>
        <a:p>
          <a:endParaRPr lang="en-US"/>
        </a:p>
      </dgm:t>
    </dgm:pt>
    <dgm:pt modelId="{440F7FBB-ACE6-40EE-A221-E26E683EFA08}">
      <dgm:prSet/>
      <dgm:spPr/>
      <dgm:t>
        <a:bodyPr/>
        <a:lstStyle/>
        <a:p>
          <a:pPr>
            <a:buFontTx/>
            <a:buNone/>
          </a:pPr>
          <a:r>
            <a:rPr lang="en-US" dirty="0"/>
            <a:t>OHC Management Analyst</a:t>
          </a:r>
        </a:p>
      </dgm:t>
    </dgm:pt>
    <dgm:pt modelId="{4D87825F-663D-4245-A69C-0438E2DC90D4}" type="parTrans" cxnId="{BD9D6027-6F02-46C5-9EAD-6F6E4515DF01}">
      <dgm:prSet/>
      <dgm:spPr/>
      <dgm:t>
        <a:bodyPr/>
        <a:lstStyle/>
        <a:p>
          <a:endParaRPr lang="en-US"/>
        </a:p>
      </dgm:t>
    </dgm:pt>
    <dgm:pt modelId="{79BAC233-2F80-47CC-A159-301D28130CE0}" type="sibTrans" cxnId="{BD9D6027-6F02-46C5-9EAD-6F6E4515DF01}">
      <dgm:prSet/>
      <dgm:spPr/>
      <dgm:t>
        <a:bodyPr/>
        <a:lstStyle/>
        <a:p>
          <a:endParaRPr lang="en-US"/>
        </a:p>
      </dgm:t>
    </dgm:pt>
    <dgm:pt modelId="{3109E74F-C648-45A9-BBC9-0D8E8BDCD0DB}" type="pres">
      <dgm:prSet presAssocID="{4F299D90-C084-415B-B3D6-22385C8DD3B3}" presName="Name0" presStyleCnt="0">
        <dgm:presLayoutVars>
          <dgm:dir/>
          <dgm:animLvl val="lvl"/>
          <dgm:resizeHandles val="exact"/>
        </dgm:presLayoutVars>
      </dgm:prSet>
      <dgm:spPr/>
    </dgm:pt>
    <dgm:pt modelId="{C3CFDBD5-9F76-4018-B764-FF32BB612A5B}" type="pres">
      <dgm:prSet presAssocID="{57214D35-3FA3-4198-9450-2FBB7FA2604F}" presName="linNode" presStyleCnt="0"/>
      <dgm:spPr/>
    </dgm:pt>
    <dgm:pt modelId="{6B0A4A6B-4F2F-4335-A7C6-41B5C8A5D3A8}" type="pres">
      <dgm:prSet presAssocID="{57214D35-3FA3-4198-9450-2FBB7FA2604F}" presName="parentText" presStyleLbl="node1" presStyleIdx="0" presStyleCnt="1">
        <dgm:presLayoutVars>
          <dgm:chMax val="1"/>
          <dgm:bulletEnabled val="1"/>
        </dgm:presLayoutVars>
      </dgm:prSet>
      <dgm:spPr/>
    </dgm:pt>
    <dgm:pt modelId="{81A47EB6-D0BE-45E9-8381-0BCB9822A548}" type="pres">
      <dgm:prSet presAssocID="{57214D35-3FA3-4198-9450-2FBB7FA2604F}" presName="descendantText" presStyleLbl="alignAccFollowNode1" presStyleIdx="0" presStyleCnt="1">
        <dgm:presLayoutVars>
          <dgm:bulletEnabled val="1"/>
        </dgm:presLayoutVars>
      </dgm:prSet>
      <dgm:spPr/>
    </dgm:pt>
  </dgm:ptLst>
  <dgm:cxnLst>
    <dgm:cxn modelId="{CF76B103-2200-4A76-AE7C-291A2792FB88}" type="presOf" srcId="{FFA9F74A-D4B9-4113-9603-21FD91988828}" destId="{81A47EB6-D0BE-45E9-8381-0BCB9822A548}" srcOrd="0" destOrd="1" presId="urn:microsoft.com/office/officeart/2005/8/layout/vList5"/>
    <dgm:cxn modelId="{BD9D6027-6F02-46C5-9EAD-6F6E4515DF01}" srcId="{57214D35-3FA3-4198-9450-2FBB7FA2604F}" destId="{440F7FBB-ACE6-40EE-A221-E26E683EFA08}" srcOrd="0" destOrd="0" parTransId="{4D87825F-663D-4245-A69C-0438E2DC90D4}" sibTransId="{79BAC233-2F80-47CC-A159-301D28130CE0}"/>
    <dgm:cxn modelId="{84A12B3A-2778-4E4F-8CE7-BF6F38A1E2E2}" srcId="{57214D35-3FA3-4198-9450-2FBB7FA2604F}" destId="{FFA9F74A-D4B9-4113-9603-21FD91988828}" srcOrd="1" destOrd="0" parTransId="{6217A174-D569-401F-A1C4-C8D07399F896}" sibTransId="{C44B743C-F590-4065-AF26-9443746A555C}"/>
    <dgm:cxn modelId="{66CF8761-72A3-412B-A5F8-9B4D1F78B07A}" type="presOf" srcId="{57214D35-3FA3-4198-9450-2FBB7FA2604F}" destId="{6B0A4A6B-4F2F-4335-A7C6-41B5C8A5D3A8}" srcOrd="0" destOrd="0" presId="urn:microsoft.com/office/officeart/2005/8/layout/vList5"/>
    <dgm:cxn modelId="{A2C2D16D-48C5-4BF1-916F-6FE8CD2945DC}" srcId="{4F299D90-C084-415B-B3D6-22385C8DD3B3}" destId="{57214D35-3FA3-4198-9450-2FBB7FA2604F}" srcOrd="0" destOrd="0" parTransId="{36B36558-C418-421E-84BE-6E6D58F2A2AD}" sibTransId="{A6C2F5A0-A2DF-43F4-B002-3550F848FD95}"/>
    <dgm:cxn modelId="{E449ED75-2676-4F41-BBE7-0999F8C548D8}" srcId="{57214D35-3FA3-4198-9450-2FBB7FA2604F}" destId="{F3A0A0E2-67A6-49B1-B734-8A0BBC2B6DF5}" srcOrd="2" destOrd="0" parTransId="{A4A7349D-2103-4427-8E4C-5287A62C9270}" sibTransId="{B98C826A-74D7-42F7-8E98-FF3497BB917D}"/>
    <dgm:cxn modelId="{1EA98FA1-A841-4FC5-8CDE-D75331A0B239}" type="presOf" srcId="{440F7FBB-ACE6-40EE-A221-E26E683EFA08}" destId="{81A47EB6-D0BE-45E9-8381-0BCB9822A548}" srcOrd="0" destOrd="0" presId="urn:microsoft.com/office/officeart/2005/8/layout/vList5"/>
    <dgm:cxn modelId="{23E058E8-C658-442A-BF37-786BAD65AB9F}" type="presOf" srcId="{F3A0A0E2-67A6-49B1-B734-8A0BBC2B6DF5}" destId="{81A47EB6-D0BE-45E9-8381-0BCB9822A548}" srcOrd="0" destOrd="2" presId="urn:microsoft.com/office/officeart/2005/8/layout/vList5"/>
    <dgm:cxn modelId="{CDB9DEF6-3C87-4CCA-8E88-59E97C15632E}" type="presOf" srcId="{4F299D90-C084-415B-B3D6-22385C8DD3B3}" destId="{3109E74F-C648-45A9-BBC9-0D8E8BDCD0DB}" srcOrd="0" destOrd="0" presId="urn:microsoft.com/office/officeart/2005/8/layout/vList5"/>
    <dgm:cxn modelId="{CDAA6603-BF28-431C-8D2C-17D229C70E16}" type="presParOf" srcId="{3109E74F-C648-45A9-BBC9-0D8E8BDCD0DB}" destId="{C3CFDBD5-9F76-4018-B764-FF32BB612A5B}" srcOrd="0" destOrd="0" presId="urn:microsoft.com/office/officeart/2005/8/layout/vList5"/>
    <dgm:cxn modelId="{BAF71B38-CAD7-4117-8AE3-0AC58BD2EA40}" type="presParOf" srcId="{C3CFDBD5-9F76-4018-B764-FF32BB612A5B}" destId="{6B0A4A6B-4F2F-4335-A7C6-41B5C8A5D3A8}" srcOrd="0" destOrd="0" presId="urn:microsoft.com/office/officeart/2005/8/layout/vList5"/>
    <dgm:cxn modelId="{EF083C09-C8C1-4DB8-AB29-1465550EA64E}" type="presParOf" srcId="{C3CFDBD5-9F76-4018-B764-FF32BB612A5B}" destId="{81A47EB6-D0BE-45E9-8381-0BCB9822A548}"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8A6DC50-A0A3-47F0-AD19-1F6D329D89F0}"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8873275C-5080-4D47-A90D-EFFB9B61B175}">
      <dgm:prSet phldrT="[Text]"/>
      <dgm:spPr>
        <a:solidFill>
          <a:schemeClr val="accent1"/>
        </a:solidFill>
      </dgm:spPr>
      <dgm:t>
        <a:bodyPr/>
        <a:lstStyle/>
        <a:p>
          <a:r>
            <a:rPr lang="en-US" dirty="0"/>
            <a:t>Housing Counseling Agencies</a:t>
          </a:r>
        </a:p>
      </dgm:t>
    </dgm:pt>
    <dgm:pt modelId="{93717C39-11CE-4FB3-B9F2-7D08542F3ED5}" type="parTrans" cxnId="{7CDE4FFA-54F4-46BF-A160-20839663E86B}">
      <dgm:prSet/>
      <dgm:spPr/>
      <dgm:t>
        <a:bodyPr/>
        <a:lstStyle/>
        <a:p>
          <a:endParaRPr lang="en-US"/>
        </a:p>
      </dgm:t>
    </dgm:pt>
    <dgm:pt modelId="{5D88E048-62CF-4176-A060-729A81E3333D}" type="sibTrans" cxnId="{7CDE4FFA-54F4-46BF-A160-20839663E86B}">
      <dgm:prSet/>
      <dgm:spPr/>
      <dgm:t>
        <a:bodyPr/>
        <a:lstStyle/>
        <a:p>
          <a:endParaRPr lang="en-US"/>
        </a:p>
      </dgm:t>
    </dgm:pt>
    <dgm:pt modelId="{6624BFFA-34D0-43B2-A8AC-0010ECA0C067}">
      <dgm:prSet phldrT="[Text]"/>
      <dgm:spPr>
        <a:solidFill>
          <a:schemeClr val="accent2"/>
        </a:solidFill>
      </dgm:spPr>
      <dgm:t>
        <a:bodyPr/>
        <a:lstStyle/>
        <a:p>
          <a:r>
            <a:rPr lang="en-US" dirty="0"/>
            <a:t>Continuums of Care</a:t>
          </a:r>
        </a:p>
      </dgm:t>
    </dgm:pt>
    <dgm:pt modelId="{1081A0F4-ACE4-431F-BD11-62560F059FDB}" type="parTrans" cxnId="{549C7D72-8D38-4337-901D-25EFDD692F69}">
      <dgm:prSet/>
      <dgm:spPr/>
      <dgm:t>
        <a:bodyPr/>
        <a:lstStyle/>
        <a:p>
          <a:endParaRPr lang="en-US"/>
        </a:p>
      </dgm:t>
    </dgm:pt>
    <dgm:pt modelId="{C6DDD703-89C2-4C83-88E6-1493B59E57FF}" type="sibTrans" cxnId="{549C7D72-8D38-4337-901D-25EFDD692F69}">
      <dgm:prSet/>
      <dgm:spPr/>
      <dgm:t>
        <a:bodyPr/>
        <a:lstStyle/>
        <a:p>
          <a:endParaRPr lang="en-US"/>
        </a:p>
      </dgm:t>
    </dgm:pt>
    <dgm:pt modelId="{1CA3C06A-D432-4025-BA8D-92AA51E1BD52}">
      <dgm:prSet/>
      <dgm:spPr>
        <a:solidFill>
          <a:schemeClr val="accent5"/>
        </a:solidFill>
      </dgm:spPr>
      <dgm:t>
        <a:bodyPr/>
        <a:lstStyle/>
        <a:p>
          <a:r>
            <a:rPr lang="en-US" dirty="0"/>
            <a:t>Public Housing Authorities</a:t>
          </a:r>
        </a:p>
      </dgm:t>
    </dgm:pt>
    <dgm:pt modelId="{D37704D7-F82E-4BAE-AE07-0ADCF717051D}" type="parTrans" cxnId="{95014ECF-833A-4FD0-95FC-F46A3F7ECC5F}">
      <dgm:prSet/>
      <dgm:spPr/>
      <dgm:t>
        <a:bodyPr/>
        <a:lstStyle/>
        <a:p>
          <a:endParaRPr lang="en-US"/>
        </a:p>
      </dgm:t>
    </dgm:pt>
    <dgm:pt modelId="{D9DA0B0E-5C47-4BA2-B3DC-11D594B92C37}" type="sibTrans" cxnId="{95014ECF-833A-4FD0-95FC-F46A3F7ECC5F}">
      <dgm:prSet/>
      <dgm:spPr/>
      <dgm:t>
        <a:bodyPr/>
        <a:lstStyle/>
        <a:p>
          <a:endParaRPr lang="en-US"/>
        </a:p>
      </dgm:t>
    </dgm:pt>
    <dgm:pt modelId="{965E27A1-ABDB-4796-86B3-16697BDC3701}">
      <dgm:prSet/>
      <dgm:spPr>
        <a:solidFill>
          <a:schemeClr val="accent6"/>
        </a:solidFill>
      </dgm:spPr>
      <dgm:t>
        <a:bodyPr/>
        <a:lstStyle/>
        <a:p>
          <a:r>
            <a:rPr lang="en-US" dirty="0"/>
            <a:t>Multifamily Properties</a:t>
          </a:r>
        </a:p>
      </dgm:t>
    </dgm:pt>
    <dgm:pt modelId="{6254D2AA-0C43-433B-B788-01FD5C47C12E}" type="parTrans" cxnId="{6A061FE2-AF6A-45B2-A80B-B001541B6F68}">
      <dgm:prSet/>
      <dgm:spPr/>
      <dgm:t>
        <a:bodyPr/>
        <a:lstStyle/>
        <a:p>
          <a:endParaRPr lang="en-US"/>
        </a:p>
      </dgm:t>
    </dgm:pt>
    <dgm:pt modelId="{D14506B7-CBEC-457B-BF89-C3D36E2CAC42}" type="sibTrans" cxnId="{6A061FE2-AF6A-45B2-A80B-B001541B6F68}">
      <dgm:prSet/>
      <dgm:spPr/>
      <dgm:t>
        <a:bodyPr/>
        <a:lstStyle/>
        <a:p>
          <a:endParaRPr lang="en-US"/>
        </a:p>
      </dgm:t>
    </dgm:pt>
    <dgm:pt modelId="{80EF2107-A265-4F70-9B10-79532933C6D1}">
      <dgm:prSet phldrT="[Text]"/>
      <dgm:spPr>
        <a:solidFill>
          <a:schemeClr val="accent3"/>
        </a:solidFill>
      </dgm:spPr>
      <dgm:t>
        <a:bodyPr/>
        <a:lstStyle/>
        <a:p>
          <a:r>
            <a:rPr lang="en-US" dirty="0"/>
            <a:t>CDBG Entitlement Communities</a:t>
          </a:r>
        </a:p>
      </dgm:t>
    </dgm:pt>
    <dgm:pt modelId="{5D158FB6-0D6A-4D2A-A9FD-E8ADF53EF062}" type="parTrans" cxnId="{32D44C8C-F1F8-4980-9EBE-06F89F9B37D1}">
      <dgm:prSet/>
      <dgm:spPr/>
      <dgm:t>
        <a:bodyPr/>
        <a:lstStyle/>
        <a:p>
          <a:endParaRPr lang="en-US"/>
        </a:p>
      </dgm:t>
    </dgm:pt>
    <dgm:pt modelId="{E8B0EDD0-DA5E-496F-A2B1-8BC372184DCB}" type="sibTrans" cxnId="{32D44C8C-F1F8-4980-9EBE-06F89F9B37D1}">
      <dgm:prSet/>
      <dgm:spPr/>
      <dgm:t>
        <a:bodyPr/>
        <a:lstStyle/>
        <a:p>
          <a:endParaRPr lang="en-US"/>
        </a:p>
      </dgm:t>
    </dgm:pt>
    <dgm:pt modelId="{8E5BF05A-DCFD-4D5A-89AA-31ED50BA33BB}">
      <dgm:prSet phldrT="[Text]"/>
      <dgm:spPr>
        <a:solidFill>
          <a:schemeClr val="accent4"/>
        </a:solidFill>
      </dgm:spPr>
      <dgm:t>
        <a:bodyPr/>
        <a:lstStyle/>
        <a:p>
          <a:r>
            <a:rPr lang="en-US" dirty="0"/>
            <a:t>HOME Participating Jurisdictions</a:t>
          </a:r>
        </a:p>
      </dgm:t>
    </dgm:pt>
    <dgm:pt modelId="{7EAA3331-BFCE-4140-9F33-8C6BD055B4C3}" type="parTrans" cxnId="{8A669E35-8AF1-43CE-862A-7345F39011EA}">
      <dgm:prSet/>
      <dgm:spPr/>
      <dgm:t>
        <a:bodyPr/>
        <a:lstStyle/>
        <a:p>
          <a:endParaRPr lang="en-US"/>
        </a:p>
      </dgm:t>
    </dgm:pt>
    <dgm:pt modelId="{A6F37ECB-6FB7-455C-ADD8-C63169834D94}" type="sibTrans" cxnId="{8A669E35-8AF1-43CE-862A-7345F39011EA}">
      <dgm:prSet/>
      <dgm:spPr/>
      <dgm:t>
        <a:bodyPr/>
        <a:lstStyle/>
        <a:p>
          <a:endParaRPr lang="en-US"/>
        </a:p>
      </dgm:t>
    </dgm:pt>
    <dgm:pt modelId="{2C25FC64-6716-4922-B173-C93E0745C9FE}">
      <dgm:prSet phldrT="[Text]"/>
      <dgm:spPr>
        <a:blipFill rotWithShape="0">
          <a:blip xmlns:r="http://schemas.openxmlformats.org/officeDocument/2006/relationships" r:embed="rId1"/>
          <a:srcRect/>
          <a:stretch>
            <a:fillRect l="-25000" r="-25000"/>
          </a:stretch>
        </a:blipFill>
        <a:ln>
          <a:noFill/>
        </a:ln>
      </dgm:spPr>
      <dgm:t>
        <a:bodyPr/>
        <a:lstStyle/>
        <a:p>
          <a:endParaRPr lang="en-US" dirty="0"/>
        </a:p>
      </dgm:t>
    </dgm:pt>
    <dgm:pt modelId="{764D7C9C-F19C-45FA-AB01-209B66FCC06B}" type="sibTrans" cxnId="{EA70C887-0D70-40FB-BD10-BF63AD0A9C53}">
      <dgm:prSet/>
      <dgm:spPr/>
      <dgm:t>
        <a:bodyPr/>
        <a:lstStyle/>
        <a:p>
          <a:endParaRPr lang="en-US"/>
        </a:p>
      </dgm:t>
    </dgm:pt>
    <dgm:pt modelId="{9169D96A-170A-4BD1-A795-3CD8CD444A2C}" type="parTrans" cxnId="{EA70C887-0D70-40FB-BD10-BF63AD0A9C53}">
      <dgm:prSet/>
      <dgm:spPr/>
      <dgm:t>
        <a:bodyPr/>
        <a:lstStyle/>
        <a:p>
          <a:endParaRPr lang="en-US"/>
        </a:p>
      </dgm:t>
    </dgm:pt>
    <dgm:pt modelId="{AD245EEA-12E7-4E2C-9746-1E854E167678}" type="pres">
      <dgm:prSet presAssocID="{58A6DC50-A0A3-47F0-AD19-1F6D329D89F0}" presName="cycle" presStyleCnt="0">
        <dgm:presLayoutVars>
          <dgm:chMax val="1"/>
          <dgm:dir/>
          <dgm:animLvl val="ctr"/>
          <dgm:resizeHandles val="exact"/>
        </dgm:presLayoutVars>
      </dgm:prSet>
      <dgm:spPr/>
    </dgm:pt>
    <dgm:pt modelId="{934A71E3-130A-4ED8-AC0F-37461FB867A7}" type="pres">
      <dgm:prSet presAssocID="{2C25FC64-6716-4922-B173-C93E0745C9FE}" presName="centerShape" presStyleLbl="node0" presStyleIdx="0" presStyleCnt="1" custScaleX="107642" custScaleY="107453" custLinFactNeighborY="20676"/>
      <dgm:spPr>
        <a:prstGeom prst="flowChartConnector">
          <a:avLst/>
        </a:prstGeom>
      </dgm:spPr>
    </dgm:pt>
    <dgm:pt modelId="{4EFE0519-F267-456B-A0B6-4502C22BAB00}" type="pres">
      <dgm:prSet presAssocID="{93717C39-11CE-4FB3-B9F2-7D08542F3ED5}" presName="parTrans" presStyleLbl="bgSibTrans2D1" presStyleIdx="0" presStyleCnt="6" custScaleX="82733"/>
      <dgm:spPr/>
    </dgm:pt>
    <dgm:pt modelId="{0674779C-319D-41FE-AFDE-D9754D564DE9}" type="pres">
      <dgm:prSet presAssocID="{8873275C-5080-4D47-A90D-EFFB9B61B175}" presName="node" presStyleLbl="node1" presStyleIdx="0" presStyleCnt="6">
        <dgm:presLayoutVars>
          <dgm:bulletEnabled val="1"/>
        </dgm:presLayoutVars>
      </dgm:prSet>
      <dgm:spPr/>
    </dgm:pt>
    <dgm:pt modelId="{8E234230-9647-46A7-9A21-7FF620B12772}" type="pres">
      <dgm:prSet presAssocID="{1081A0F4-ACE4-431F-BD11-62560F059FDB}" presName="parTrans" presStyleLbl="bgSibTrans2D1" presStyleIdx="1" presStyleCnt="6" custScaleX="90421"/>
      <dgm:spPr/>
    </dgm:pt>
    <dgm:pt modelId="{DC6788BA-2E49-4E31-BBFF-CA4F6092652A}" type="pres">
      <dgm:prSet presAssocID="{6624BFFA-34D0-43B2-A8AC-0010ECA0C067}" presName="node" presStyleLbl="node1" presStyleIdx="1" presStyleCnt="6">
        <dgm:presLayoutVars>
          <dgm:bulletEnabled val="1"/>
        </dgm:presLayoutVars>
      </dgm:prSet>
      <dgm:spPr/>
    </dgm:pt>
    <dgm:pt modelId="{7A1E6C61-9FCA-477A-A25B-1ED14A6B86FF}" type="pres">
      <dgm:prSet presAssocID="{5D158FB6-0D6A-4D2A-A9FD-E8ADF53EF062}" presName="parTrans" presStyleLbl="bgSibTrans2D1" presStyleIdx="2" presStyleCnt="6" custScaleX="100135"/>
      <dgm:spPr/>
    </dgm:pt>
    <dgm:pt modelId="{DFDC944B-606E-422C-9809-12F2BDAF279F}" type="pres">
      <dgm:prSet presAssocID="{80EF2107-A265-4F70-9B10-79532933C6D1}" presName="node" presStyleLbl="node1" presStyleIdx="2" presStyleCnt="6">
        <dgm:presLayoutVars>
          <dgm:bulletEnabled val="1"/>
        </dgm:presLayoutVars>
      </dgm:prSet>
      <dgm:spPr/>
    </dgm:pt>
    <dgm:pt modelId="{D030B297-2347-4BBD-9BE2-5C2E9AEE3410}" type="pres">
      <dgm:prSet presAssocID="{7EAA3331-BFCE-4140-9F33-8C6BD055B4C3}" presName="parTrans" presStyleLbl="bgSibTrans2D1" presStyleIdx="3" presStyleCnt="6" custScaleX="97388"/>
      <dgm:spPr/>
    </dgm:pt>
    <dgm:pt modelId="{FA9A75DA-2BA0-4CA9-9CF7-EBECA07661C1}" type="pres">
      <dgm:prSet presAssocID="{8E5BF05A-DCFD-4D5A-89AA-31ED50BA33BB}" presName="node" presStyleLbl="node1" presStyleIdx="3" presStyleCnt="6">
        <dgm:presLayoutVars>
          <dgm:bulletEnabled val="1"/>
        </dgm:presLayoutVars>
      </dgm:prSet>
      <dgm:spPr/>
    </dgm:pt>
    <dgm:pt modelId="{32EF2453-D4C5-4E7E-9854-83BC7083F422}" type="pres">
      <dgm:prSet presAssocID="{D37704D7-F82E-4BAE-AE07-0ADCF717051D}" presName="parTrans" presStyleLbl="bgSibTrans2D1" presStyleIdx="4" presStyleCnt="6" custScaleX="88766"/>
      <dgm:spPr/>
    </dgm:pt>
    <dgm:pt modelId="{86D70EB9-10A6-4B93-A30B-4AB0156A8305}" type="pres">
      <dgm:prSet presAssocID="{1CA3C06A-D432-4025-BA8D-92AA51E1BD52}" presName="node" presStyleLbl="node1" presStyleIdx="4" presStyleCnt="6">
        <dgm:presLayoutVars>
          <dgm:bulletEnabled val="1"/>
        </dgm:presLayoutVars>
      </dgm:prSet>
      <dgm:spPr/>
    </dgm:pt>
    <dgm:pt modelId="{B9E88BFD-63C3-4319-8030-5FD869A5EA6E}" type="pres">
      <dgm:prSet presAssocID="{6254D2AA-0C43-433B-B788-01FD5C47C12E}" presName="parTrans" presStyleLbl="bgSibTrans2D1" presStyleIdx="5" presStyleCnt="6" custScaleX="88648"/>
      <dgm:spPr/>
    </dgm:pt>
    <dgm:pt modelId="{F8ECF35D-C78B-4EC1-AE1B-98D45B1BD23E}" type="pres">
      <dgm:prSet presAssocID="{965E27A1-ABDB-4796-86B3-16697BDC3701}" presName="node" presStyleLbl="node1" presStyleIdx="5" presStyleCnt="6">
        <dgm:presLayoutVars>
          <dgm:bulletEnabled val="1"/>
        </dgm:presLayoutVars>
      </dgm:prSet>
      <dgm:spPr/>
    </dgm:pt>
  </dgm:ptLst>
  <dgm:cxnLst>
    <dgm:cxn modelId="{69C72D07-143F-4A25-89FF-EF62A821EA91}" type="presOf" srcId="{5D158FB6-0D6A-4D2A-A9FD-E8ADF53EF062}" destId="{7A1E6C61-9FCA-477A-A25B-1ED14A6B86FF}" srcOrd="0" destOrd="0" presId="urn:microsoft.com/office/officeart/2005/8/layout/radial4"/>
    <dgm:cxn modelId="{BF972F0A-1BAB-4071-9592-38417C087BFD}" type="presOf" srcId="{8873275C-5080-4D47-A90D-EFFB9B61B175}" destId="{0674779C-319D-41FE-AFDE-D9754D564DE9}" srcOrd="0" destOrd="0" presId="urn:microsoft.com/office/officeart/2005/8/layout/radial4"/>
    <dgm:cxn modelId="{CF719213-3EF7-4DEE-A2EB-4E75EFFAD261}" type="presOf" srcId="{80EF2107-A265-4F70-9B10-79532933C6D1}" destId="{DFDC944B-606E-422C-9809-12F2BDAF279F}" srcOrd="0" destOrd="0" presId="urn:microsoft.com/office/officeart/2005/8/layout/radial4"/>
    <dgm:cxn modelId="{8A669E35-8AF1-43CE-862A-7345F39011EA}" srcId="{2C25FC64-6716-4922-B173-C93E0745C9FE}" destId="{8E5BF05A-DCFD-4D5A-89AA-31ED50BA33BB}" srcOrd="3" destOrd="0" parTransId="{7EAA3331-BFCE-4140-9F33-8C6BD055B4C3}" sibTransId="{A6F37ECB-6FB7-455C-ADD8-C63169834D94}"/>
    <dgm:cxn modelId="{7E80D43A-D7D4-4C81-B9D0-379DD7C6185D}" type="presOf" srcId="{58A6DC50-A0A3-47F0-AD19-1F6D329D89F0}" destId="{AD245EEA-12E7-4E2C-9746-1E854E167678}" srcOrd="0" destOrd="0" presId="urn:microsoft.com/office/officeart/2005/8/layout/radial4"/>
    <dgm:cxn modelId="{06976B3C-4CA3-4758-9FCF-E9FFCF8B7D99}" type="presOf" srcId="{1081A0F4-ACE4-431F-BD11-62560F059FDB}" destId="{8E234230-9647-46A7-9A21-7FF620B12772}" srcOrd="0" destOrd="0" presId="urn:microsoft.com/office/officeart/2005/8/layout/radial4"/>
    <dgm:cxn modelId="{2CA6275B-31F9-45DA-BD9D-0F3948433EBC}" type="presOf" srcId="{7EAA3331-BFCE-4140-9F33-8C6BD055B4C3}" destId="{D030B297-2347-4BBD-9BE2-5C2E9AEE3410}" srcOrd="0" destOrd="0" presId="urn:microsoft.com/office/officeart/2005/8/layout/radial4"/>
    <dgm:cxn modelId="{F1445B62-4D85-4544-B705-9355274E2585}" type="presOf" srcId="{965E27A1-ABDB-4796-86B3-16697BDC3701}" destId="{F8ECF35D-C78B-4EC1-AE1B-98D45B1BD23E}" srcOrd="0" destOrd="0" presId="urn:microsoft.com/office/officeart/2005/8/layout/radial4"/>
    <dgm:cxn modelId="{4BD12850-9B5B-4A55-9325-C71D1E295180}" type="presOf" srcId="{1CA3C06A-D432-4025-BA8D-92AA51E1BD52}" destId="{86D70EB9-10A6-4B93-A30B-4AB0156A8305}" srcOrd="0" destOrd="0" presId="urn:microsoft.com/office/officeart/2005/8/layout/radial4"/>
    <dgm:cxn modelId="{87835851-752C-466A-9792-4CABAC3BFEAD}" type="presOf" srcId="{8E5BF05A-DCFD-4D5A-89AA-31ED50BA33BB}" destId="{FA9A75DA-2BA0-4CA9-9CF7-EBECA07661C1}" srcOrd="0" destOrd="0" presId="urn:microsoft.com/office/officeart/2005/8/layout/radial4"/>
    <dgm:cxn modelId="{B3649251-50C3-4EF6-8AE1-8784D8492168}" type="presOf" srcId="{D37704D7-F82E-4BAE-AE07-0ADCF717051D}" destId="{32EF2453-D4C5-4E7E-9854-83BC7083F422}" srcOrd="0" destOrd="0" presId="urn:microsoft.com/office/officeart/2005/8/layout/radial4"/>
    <dgm:cxn modelId="{549C7D72-8D38-4337-901D-25EFDD692F69}" srcId="{2C25FC64-6716-4922-B173-C93E0745C9FE}" destId="{6624BFFA-34D0-43B2-A8AC-0010ECA0C067}" srcOrd="1" destOrd="0" parTransId="{1081A0F4-ACE4-431F-BD11-62560F059FDB}" sibTransId="{C6DDD703-89C2-4C83-88E6-1493B59E57FF}"/>
    <dgm:cxn modelId="{18E78B7F-4AE1-418E-A8D7-87562E1FDE2A}" type="presOf" srcId="{93717C39-11CE-4FB3-B9F2-7D08542F3ED5}" destId="{4EFE0519-F267-456B-A0B6-4502C22BAB00}" srcOrd="0" destOrd="0" presId="urn:microsoft.com/office/officeart/2005/8/layout/radial4"/>
    <dgm:cxn modelId="{EA70C887-0D70-40FB-BD10-BF63AD0A9C53}" srcId="{58A6DC50-A0A3-47F0-AD19-1F6D329D89F0}" destId="{2C25FC64-6716-4922-B173-C93E0745C9FE}" srcOrd="0" destOrd="0" parTransId="{9169D96A-170A-4BD1-A795-3CD8CD444A2C}" sibTransId="{764D7C9C-F19C-45FA-AB01-209B66FCC06B}"/>
    <dgm:cxn modelId="{32D44C8C-F1F8-4980-9EBE-06F89F9B37D1}" srcId="{2C25FC64-6716-4922-B173-C93E0745C9FE}" destId="{80EF2107-A265-4F70-9B10-79532933C6D1}" srcOrd="2" destOrd="0" parTransId="{5D158FB6-0D6A-4D2A-A9FD-E8ADF53EF062}" sibTransId="{E8B0EDD0-DA5E-496F-A2B1-8BC372184DCB}"/>
    <dgm:cxn modelId="{2F4608A1-3E8D-41AF-B89D-C08686C93772}" type="presOf" srcId="{6624BFFA-34D0-43B2-A8AC-0010ECA0C067}" destId="{DC6788BA-2E49-4E31-BBFF-CA4F6092652A}" srcOrd="0" destOrd="0" presId="urn:microsoft.com/office/officeart/2005/8/layout/radial4"/>
    <dgm:cxn modelId="{74ED4DCB-6C68-4CB3-9770-4D41E9B25D50}" type="presOf" srcId="{6254D2AA-0C43-433B-B788-01FD5C47C12E}" destId="{B9E88BFD-63C3-4319-8030-5FD869A5EA6E}" srcOrd="0" destOrd="0" presId="urn:microsoft.com/office/officeart/2005/8/layout/radial4"/>
    <dgm:cxn modelId="{95014ECF-833A-4FD0-95FC-F46A3F7ECC5F}" srcId="{2C25FC64-6716-4922-B173-C93E0745C9FE}" destId="{1CA3C06A-D432-4025-BA8D-92AA51E1BD52}" srcOrd="4" destOrd="0" parTransId="{D37704D7-F82E-4BAE-AE07-0ADCF717051D}" sibTransId="{D9DA0B0E-5C47-4BA2-B3DC-11D594B92C37}"/>
    <dgm:cxn modelId="{DA50FEDA-3991-437E-9DD6-3C4860EB5E37}" type="presOf" srcId="{2C25FC64-6716-4922-B173-C93E0745C9FE}" destId="{934A71E3-130A-4ED8-AC0F-37461FB867A7}" srcOrd="0" destOrd="0" presId="urn:microsoft.com/office/officeart/2005/8/layout/radial4"/>
    <dgm:cxn modelId="{6A061FE2-AF6A-45B2-A80B-B001541B6F68}" srcId="{2C25FC64-6716-4922-B173-C93E0745C9FE}" destId="{965E27A1-ABDB-4796-86B3-16697BDC3701}" srcOrd="5" destOrd="0" parTransId="{6254D2AA-0C43-433B-B788-01FD5C47C12E}" sibTransId="{D14506B7-CBEC-457B-BF89-C3D36E2CAC42}"/>
    <dgm:cxn modelId="{7CDE4FFA-54F4-46BF-A160-20839663E86B}" srcId="{2C25FC64-6716-4922-B173-C93E0745C9FE}" destId="{8873275C-5080-4D47-A90D-EFFB9B61B175}" srcOrd="0" destOrd="0" parTransId="{93717C39-11CE-4FB3-B9F2-7D08542F3ED5}" sibTransId="{5D88E048-62CF-4176-A060-729A81E3333D}"/>
    <dgm:cxn modelId="{E7590245-6AD9-4A04-8689-ED9882E983F3}" type="presParOf" srcId="{AD245EEA-12E7-4E2C-9746-1E854E167678}" destId="{934A71E3-130A-4ED8-AC0F-37461FB867A7}" srcOrd="0" destOrd="0" presId="urn:microsoft.com/office/officeart/2005/8/layout/radial4"/>
    <dgm:cxn modelId="{F67C3E2B-3871-490D-8679-60F9AFB36DCE}" type="presParOf" srcId="{AD245EEA-12E7-4E2C-9746-1E854E167678}" destId="{4EFE0519-F267-456B-A0B6-4502C22BAB00}" srcOrd="1" destOrd="0" presId="urn:microsoft.com/office/officeart/2005/8/layout/radial4"/>
    <dgm:cxn modelId="{6FA74A80-2BD9-4C38-8F21-8663DB7EBD44}" type="presParOf" srcId="{AD245EEA-12E7-4E2C-9746-1E854E167678}" destId="{0674779C-319D-41FE-AFDE-D9754D564DE9}" srcOrd="2" destOrd="0" presId="urn:microsoft.com/office/officeart/2005/8/layout/radial4"/>
    <dgm:cxn modelId="{ED629D18-F25B-414A-BCE0-00D494353E4E}" type="presParOf" srcId="{AD245EEA-12E7-4E2C-9746-1E854E167678}" destId="{8E234230-9647-46A7-9A21-7FF620B12772}" srcOrd="3" destOrd="0" presId="urn:microsoft.com/office/officeart/2005/8/layout/radial4"/>
    <dgm:cxn modelId="{CA305B6D-1AB6-4CE7-A0FB-BBB3B9E6AA11}" type="presParOf" srcId="{AD245EEA-12E7-4E2C-9746-1E854E167678}" destId="{DC6788BA-2E49-4E31-BBFF-CA4F6092652A}" srcOrd="4" destOrd="0" presId="urn:microsoft.com/office/officeart/2005/8/layout/radial4"/>
    <dgm:cxn modelId="{2A552A88-1F3F-4562-839F-75FC34103F60}" type="presParOf" srcId="{AD245EEA-12E7-4E2C-9746-1E854E167678}" destId="{7A1E6C61-9FCA-477A-A25B-1ED14A6B86FF}" srcOrd="5" destOrd="0" presId="urn:microsoft.com/office/officeart/2005/8/layout/radial4"/>
    <dgm:cxn modelId="{360D1D1D-90DF-4208-837B-1B14A79DE84B}" type="presParOf" srcId="{AD245EEA-12E7-4E2C-9746-1E854E167678}" destId="{DFDC944B-606E-422C-9809-12F2BDAF279F}" srcOrd="6" destOrd="0" presId="urn:microsoft.com/office/officeart/2005/8/layout/radial4"/>
    <dgm:cxn modelId="{5B2B70FF-BA9F-481A-A35E-6BCD6F890850}" type="presParOf" srcId="{AD245EEA-12E7-4E2C-9746-1E854E167678}" destId="{D030B297-2347-4BBD-9BE2-5C2E9AEE3410}" srcOrd="7" destOrd="0" presId="urn:microsoft.com/office/officeart/2005/8/layout/radial4"/>
    <dgm:cxn modelId="{EC66554E-19D3-4695-B2B7-6C4F85D9FF13}" type="presParOf" srcId="{AD245EEA-12E7-4E2C-9746-1E854E167678}" destId="{FA9A75DA-2BA0-4CA9-9CF7-EBECA07661C1}" srcOrd="8" destOrd="0" presId="urn:microsoft.com/office/officeart/2005/8/layout/radial4"/>
    <dgm:cxn modelId="{F081F855-0B81-4E25-8F57-756854449B3F}" type="presParOf" srcId="{AD245EEA-12E7-4E2C-9746-1E854E167678}" destId="{32EF2453-D4C5-4E7E-9854-83BC7083F422}" srcOrd="9" destOrd="0" presId="urn:microsoft.com/office/officeart/2005/8/layout/radial4"/>
    <dgm:cxn modelId="{EFB4328D-A35B-4DE0-99A3-E1553737D58E}" type="presParOf" srcId="{AD245EEA-12E7-4E2C-9746-1E854E167678}" destId="{86D70EB9-10A6-4B93-A30B-4AB0156A8305}" srcOrd="10" destOrd="0" presId="urn:microsoft.com/office/officeart/2005/8/layout/radial4"/>
    <dgm:cxn modelId="{6D7A0FA3-7768-4301-B08E-B477F55AED53}" type="presParOf" srcId="{AD245EEA-12E7-4E2C-9746-1E854E167678}" destId="{B9E88BFD-63C3-4319-8030-5FD869A5EA6E}" srcOrd="11" destOrd="0" presId="urn:microsoft.com/office/officeart/2005/8/layout/radial4"/>
    <dgm:cxn modelId="{583B94A5-98F6-4EBB-9A27-F2AE1D3FC17E}" type="presParOf" srcId="{AD245EEA-12E7-4E2C-9746-1E854E167678}" destId="{F8ECF35D-C78B-4EC1-AE1B-98D45B1BD23E}" srcOrd="12"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4F299D90-C084-415B-B3D6-22385C8DD3B3}"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57214D35-3FA3-4198-9450-2FBB7FA2604F}">
      <dgm:prSet/>
      <dgm:spPr/>
      <dgm:t>
        <a:bodyPr/>
        <a:lstStyle/>
        <a:p>
          <a:r>
            <a:rPr lang="en-US" dirty="0">
              <a:latin typeface="Narkisim" panose="020E0502050101010101" pitchFamily="34" charset="-79"/>
              <a:cs typeface="Narkisim" panose="020E0502050101010101" pitchFamily="34" charset="-79"/>
            </a:rPr>
            <a:t>Morgan Clark</a:t>
          </a:r>
        </a:p>
      </dgm:t>
    </dgm:pt>
    <dgm:pt modelId="{36B36558-C418-421E-84BE-6E6D58F2A2AD}" type="parTrans" cxnId="{A2C2D16D-48C5-4BF1-916F-6FE8CD2945DC}">
      <dgm:prSet/>
      <dgm:spPr/>
      <dgm:t>
        <a:bodyPr/>
        <a:lstStyle/>
        <a:p>
          <a:endParaRPr lang="en-US"/>
        </a:p>
      </dgm:t>
    </dgm:pt>
    <dgm:pt modelId="{A6C2F5A0-A2DF-43F4-B002-3550F848FD95}" type="sibTrans" cxnId="{A2C2D16D-48C5-4BF1-916F-6FE8CD2945DC}">
      <dgm:prSet/>
      <dgm:spPr/>
      <dgm:t>
        <a:bodyPr/>
        <a:lstStyle/>
        <a:p>
          <a:endParaRPr lang="en-US"/>
        </a:p>
      </dgm:t>
    </dgm:pt>
    <dgm:pt modelId="{FFA9F74A-D4B9-4113-9603-21FD91988828}">
      <dgm:prSet/>
      <dgm:spPr/>
      <dgm:t>
        <a:bodyPr/>
        <a:lstStyle/>
        <a:p>
          <a:pPr>
            <a:buFontTx/>
            <a:buNone/>
          </a:pPr>
          <a:r>
            <a:rPr lang="en-US" sz="4800" dirty="0"/>
            <a:t>601-608-1748</a:t>
          </a:r>
        </a:p>
      </dgm:t>
    </dgm:pt>
    <dgm:pt modelId="{6217A174-D569-401F-A1C4-C8D07399F896}" type="parTrans" cxnId="{84A12B3A-2778-4E4F-8CE7-BF6F38A1E2E2}">
      <dgm:prSet/>
      <dgm:spPr/>
      <dgm:t>
        <a:bodyPr/>
        <a:lstStyle/>
        <a:p>
          <a:endParaRPr lang="en-US"/>
        </a:p>
      </dgm:t>
    </dgm:pt>
    <dgm:pt modelId="{C44B743C-F590-4065-AF26-9443746A555C}" type="sibTrans" cxnId="{84A12B3A-2778-4E4F-8CE7-BF6F38A1E2E2}">
      <dgm:prSet/>
      <dgm:spPr/>
      <dgm:t>
        <a:bodyPr/>
        <a:lstStyle/>
        <a:p>
          <a:endParaRPr lang="en-US"/>
        </a:p>
      </dgm:t>
    </dgm:pt>
    <dgm:pt modelId="{F3A0A0E2-67A6-49B1-B734-8A0BBC2B6DF5}">
      <dgm:prSet/>
      <dgm:spPr/>
      <dgm:t>
        <a:bodyPr/>
        <a:lstStyle/>
        <a:p>
          <a:pPr>
            <a:buFontTx/>
            <a:buNone/>
          </a:pPr>
          <a:r>
            <a:rPr lang="en-US" sz="4800" dirty="0"/>
            <a:t>Morgan.C.Clark@hud.gov </a:t>
          </a:r>
        </a:p>
      </dgm:t>
    </dgm:pt>
    <dgm:pt modelId="{A4A7349D-2103-4427-8E4C-5287A62C9270}" type="parTrans" cxnId="{E449ED75-2676-4F41-BBE7-0999F8C548D8}">
      <dgm:prSet/>
      <dgm:spPr/>
      <dgm:t>
        <a:bodyPr/>
        <a:lstStyle/>
        <a:p>
          <a:endParaRPr lang="en-US"/>
        </a:p>
      </dgm:t>
    </dgm:pt>
    <dgm:pt modelId="{B98C826A-74D7-42F7-8E98-FF3497BB917D}" type="sibTrans" cxnId="{E449ED75-2676-4F41-BBE7-0999F8C548D8}">
      <dgm:prSet/>
      <dgm:spPr/>
      <dgm:t>
        <a:bodyPr/>
        <a:lstStyle/>
        <a:p>
          <a:endParaRPr lang="en-US"/>
        </a:p>
      </dgm:t>
    </dgm:pt>
    <dgm:pt modelId="{440F7FBB-ACE6-40EE-A221-E26E683EFA08}">
      <dgm:prSet custT="1"/>
      <dgm:spPr/>
      <dgm:t>
        <a:bodyPr/>
        <a:lstStyle/>
        <a:p>
          <a:pPr>
            <a:buFontTx/>
            <a:buNone/>
          </a:pPr>
          <a:r>
            <a:rPr lang="en-US" sz="4400" dirty="0"/>
            <a:t>OHC</a:t>
          </a:r>
        </a:p>
      </dgm:t>
    </dgm:pt>
    <dgm:pt modelId="{4D87825F-663D-4245-A69C-0438E2DC90D4}" type="parTrans" cxnId="{BD9D6027-6F02-46C5-9EAD-6F6E4515DF01}">
      <dgm:prSet/>
      <dgm:spPr/>
      <dgm:t>
        <a:bodyPr/>
        <a:lstStyle/>
        <a:p>
          <a:endParaRPr lang="en-US"/>
        </a:p>
      </dgm:t>
    </dgm:pt>
    <dgm:pt modelId="{79BAC233-2F80-47CC-A159-301D28130CE0}" type="sibTrans" cxnId="{BD9D6027-6F02-46C5-9EAD-6F6E4515DF01}">
      <dgm:prSet/>
      <dgm:spPr/>
      <dgm:t>
        <a:bodyPr/>
        <a:lstStyle/>
        <a:p>
          <a:endParaRPr lang="en-US"/>
        </a:p>
      </dgm:t>
    </dgm:pt>
    <dgm:pt modelId="{06F299B3-022C-402A-9FFA-85AF4E97B853}">
      <dgm:prSet custT="1"/>
      <dgm:spPr/>
      <dgm:t>
        <a:bodyPr/>
        <a:lstStyle/>
        <a:p>
          <a:pPr>
            <a:buFontTx/>
            <a:buNone/>
          </a:pPr>
          <a:r>
            <a:rPr lang="en-US" sz="4400"/>
            <a:t>Housing </a:t>
          </a:r>
          <a:r>
            <a:rPr lang="en-US" sz="4400" dirty="0"/>
            <a:t>Program Specialist</a:t>
          </a:r>
        </a:p>
      </dgm:t>
    </dgm:pt>
    <dgm:pt modelId="{85D983F6-2745-4090-B99A-A56D21B12776}" type="parTrans" cxnId="{B1B063EF-E0F2-4EFB-982A-50B618714C29}">
      <dgm:prSet/>
      <dgm:spPr/>
    </dgm:pt>
    <dgm:pt modelId="{3D834EF3-BF44-4423-84EA-D380C872830B}" type="sibTrans" cxnId="{B1B063EF-E0F2-4EFB-982A-50B618714C29}">
      <dgm:prSet/>
      <dgm:spPr/>
    </dgm:pt>
    <dgm:pt modelId="{3109E74F-C648-45A9-BBC9-0D8E8BDCD0DB}" type="pres">
      <dgm:prSet presAssocID="{4F299D90-C084-415B-B3D6-22385C8DD3B3}" presName="Name0" presStyleCnt="0">
        <dgm:presLayoutVars>
          <dgm:dir/>
          <dgm:animLvl val="lvl"/>
          <dgm:resizeHandles val="exact"/>
        </dgm:presLayoutVars>
      </dgm:prSet>
      <dgm:spPr/>
    </dgm:pt>
    <dgm:pt modelId="{C3CFDBD5-9F76-4018-B764-FF32BB612A5B}" type="pres">
      <dgm:prSet presAssocID="{57214D35-3FA3-4198-9450-2FBB7FA2604F}" presName="linNode" presStyleCnt="0"/>
      <dgm:spPr/>
    </dgm:pt>
    <dgm:pt modelId="{6B0A4A6B-4F2F-4335-A7C6-41B5C8A5D3A8}" type="pres">
      <dgm:prSet presAssocID="{57214D35-3FA3-4198-9450-2FBB7FA2604F}" presName="parentText" presStyleLbl="node1" presStyleIdx="0" presStyleCnt="1">
        <dgm:presLayoutVars>
          <dgm:chMax val="1"/>
          <dgm:bulletEnabled val="1"/>
        </dgm:presLayoutVars>
      </dgm:prSet>
      <dgm:spPr/>
    </dgm:pt>
    <dgm:pt modelId="{81A47EB6-D0BE-45E9-8381-0BCB9822A548}" type="pres">
      <dgm:prSet presAssocID="{57214D35-3FA3-4198-9450-2FBB7FA2604F}" presName="descendantText" presStyleLbl="alignAccFollowNode1" presStyleIdx="0" presStyleCnt="1">
        <dgm:presLayoutVars>
          <dgm:bulletEnabled val="1"/>
        </dgm:presLayoutVars>
      </dgm:prSet>
      <dgm:spPr/>
    </dgm:pt>
  </dgm:ptLst>
  <dgm:cxnLst>
    <dgm:cxn modelId="{CF76B103-2200-4A76-AE7C-291A2792FB88}" type="presOf" srcId="{FFA9F74A-D4B9-4113-9603-21FD91988828}" destId="{81A47EB6-D0BE-45E9-8381-0BCB9822A548}" srcOrd="0" destOrd="2" presId="urn:microsoft.com/office/officeart/2005/8/layout/vList5"/>
    <dgm:cxn modelId="{BD9D6027-6F02-46C5-9EAD-6F6E4515DF01}" srcId="{57214D35-3FA3-4198-9450-2FBB7FA2604F}" destId="{440F7FBB-ACE6-40EE-A221-E26E683EFA08}" srcOrd="0" destOrd="0" parTransId="{4D87825F-663D-4245-A69C-0438E2DC90D4}" sibTransId="{79BAC233-2F80-47CC-A159-301D28130CE0}"/>
    <dgm:cxn modelId="{84A12B3A-2778-4E4F-8CE7-BF6F38A1E2E2}" srcId="{57214D35-3FA3-4198-9450-2FBB7FA2604F}" destId="{FFA9F74A-D4B9-4113-9603-21FD91988828}" srcOrd="2" destOrd="0" parTransId="{6217A174-D569-401F-A1C4-C8D07399F896}" sibTransId="{C44B743C-F590-4065-AF26-9443746A555C}"/>
    <dgm:cxn modelId="{66CF8761-72A3-412B-A5F8-9B4D1F78B07A}" type="presOf" srcId="{57214D35-3FA3-4198-9450-2FBB7FA2604F}" destId="{6B0A4A6B-4F2F-4335-A7C6-41B5C8A5D3A8}" srcOrd="0" destOrd="0" presId="urn:microsoft.com/office/officeart/2005/8/layout/vList5"/>
    <dgm:cxn modelId="{A2C2D16D-48C5-4BF1-916F-6FE8CD2945DC}" srcId="{4F299D90-C084-415B-B3D6-22385C8DD3B3}" destId="{57214D35-3FA3-4198-9450-2FBB7FA2604F}" srcOrd="0" destOrd="0" parTransId="{36B36558-C418-421E-84BE-6E6D58F2A2AD}" sibTransId="{A6C2F5A0-A2DF-43F4-B002-3550F848FD95}"/>
    <dgm:cxn modelId="{E449ED75-2676-4F41-BBE7-0999F8C548D8}" srcId="{57214D35-3FA3-4198-9450-2FBB7FA2604F}" destId="{F3A0A0E2-67A6-49B1-B734-8A0BBC2B6DF5}" srcOrd="3" destOrd="0" parTransId="{A4A7349D-2103-4427-8E4C-5287A62C9270}" sibTransId="{B98C826A-74D7-42F7-8E98-FF3497BB917D}"/>
    <dgm:cxn modelId="{1EA98FA1-A841-4FC5-8CDE-D75331A0B239}" type="presOf" srcId="{440F7FBB-ACE6-40EE-A221-E26E683EFA08}" destId="{81A47EB6-D0BE-45E9-8381-0BCB9822A548}" srcOrd="0" destOrd="0" presId="urn:microsoft.com/office/officeart/2005/8/layout/vList5"/>
    <dgm:cxn modelId="{23E058E8-C658-442A-BF37-786BAD65AB9F}" type="presOf" srcId="{F3A0A0E2-67A6-49B1-B734-8A0BBC2B6DF5}" destId="{81A47EB6-D0BE-45E9-8381-0BCB9822A548}" srcOrd="0" destOrd="3" presId="urn:microsoft.com/office/officeart/2005/8/layout/vList5"/>
    <dgm:cxn modelId="{B1B063EF-E0F2-4EFB-982A-50B618714C29}" srcId="{57214D35-3FA3-4198-9450-2FBB7FA2604F}" destId="{06F299B3-022C-402A-9FFA-85AF4E97B853}" srcOrd="1" destOrd="0" parTransId="{85D983F6-2745-4090-B99A-A56D21B12776}" sibTransId="{3D834EF3-BF44-4423-84EA-D380C872830B}"/>
    <dgm:cxn modelId="{B8AD80F2-0EB6-428F-B2F4-F336971C47B7}" type="presOf" srcId="{06F299B3-022C-402A-9FFA-85AF4E97B853}" destId="{81A47EB6-D0BE-45E9-8381-0BCB9822A548}" srcOrd="0" destOrd="1" presId="urn:microsoft.com/office/officeart/2005/8/layout/vList5"/>
    <dgm:cxn modelId="{CDB9DEF6-3C87-4CCA-8E88-59E97C15632E}" type="presOf" srcId="{4F299D90-C084-415B-B3D6-22385C8DD3B3}" destId="{3109E74F-C648-45A9-BBC9-0D8E8BDCD0DB}" srcOrd="0" destOrd="0" presId="urn:microsoft.com/office/officeart/2005/8/layout/vList5"/>
    <dgm:cxn modelId="{CDAA6603-BF28-431C-8D2C-17D229C70E16}" type="presParOf" srcId="{3109E74F-C648-45A9-BBC9-0D8E8BDCD0DB}" destId="{C3CFDBD5-9F76-4018-B764-FF32BB612A5B}" srcOrd="0" destOrd="0" presId="urn:microsoft.com/office/officeart/2005/8/layout/vList5"/>
    <dgm:cxn modelId="{BAF71B38-CAD7-4117-8AE3-0AC58BD2EA40}" type="presParOf" srcId="{C3CFDBD5-9F76-4018-B764-FF32BB612A5B}" destId="{6B0A4A6B-4F2F-4335-A7C6-41B5C8A5D3A8}" srcOrd="0" destOrd="0" presId="urn:microsoft.com/office/officeart/2005/8/layout/vList5"/>
    <dgm:cxn modelId="{EF083C09-C8C1-4DB8-AB29-1465550EA64E}" type="presParOf" srcId="{C3CFDBD5-9F76-4018-B764-FF32BB612A5B}" destId="{81A47EB6-D0BE-45E9-8381-0BCB9822A548}"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4F299D90-C084-415B-B3D6-22385C8DD3B3}"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57214D35-3FA3-4198-9450-2FBB7FA2604F}">
      <dgm:prSet/>
      <dgm:spPr/>
      <dgm:t>
        <a:bodyPr/>
        <a:lstStyle/>
        <a:p>
          <a:r>
            <a:rPr lang="en-US" dirty="0">
              <a:latin typeface="Narkisim" panose="020E0502050101010101" pitchFamily="34" charset="-79"/>
              <a:cs typeface="Narkisim" panose="020E0502050101010101" pitchFamily="34" charset="-79"/>
            </a:rPr>
            <a:t>Adrenace “Shae” Williams</a:t>
          </a:r>
        </a:p>
      </dgm:t>
    </dgm:pt>
    <dgm:pt modelId="{36B36558-C418-421E-84BE-6E6D58F2A2AD}" type="parTrans" cxnId="{A2C2D16D-48C5-4BF1-916F-6FE8CD2945DC}">
      <dgm:prSet/>
      <dgm:spPr/>
      <dgm:t>
        <a:bodyPr/>
        <a:lstStyle/>
        <a:p>
          <a:endParaRPr lang="en-US"/>
        </a:p>
      </dgm:t>
    </dgm:pt>
    <dgm:pt modelId="{A6C2F5A0-A2DF-43F4-B002-3550F848FD95}" type="sibTrans" cxnId="{A2C2D16D-48C5-4BF1-916F-6FE8CD2945DC}">
      <dgm:prSet/>
      <dgm:spPr/>
      <dgm:t>
        <a:bodyPr/>
        <a:lstStyle/>
        <a:p>
          <a:endParaRPr lang="en-US"/>
        </a:p>
      </dgm:t>
    </dgm:pt>
    <dgm:pt modelId="{FFA9F74A-D4B9-4113-9603-21FD91988828}">
      <dgm:prSet/>
      <dgm:spPr/>
      <dgm:t>
        <a:bodyPr/>
        <a:lstStyle/>
        <a:p>
          <a:pPr>
            <a:buFontTx/>
            <a:buNone/>
          </a:pPr>
          <a:r>
            <a:rPr lang="en-US" dirty="0"/>
            <a:t>202-856-6153</a:t>
          </a:r>
        </a:p>
      </dgm:t>
    </dgm:pt>
    <dgm:pt modelId="{6217A174-D569-401F-A1C4-C8D07399F896}" type="parTrans" cxnId="{84A12B3A-2778-4E4F-8CE7-BF6F38A1E2E2}">
      <dgm:prSet/>
      <dgm:spPr/>
      <dgm:t>
        <a:bodyPr/>
        <a:lstStyle/>
        <a:p>
          <a:endParaRPr lang="en-US"/>
        </a:p>
      </dgm:t>
    </dgm:pt>
    <dgm:pt modelId="{C44B743C-F590-4065-AF26-9443746A555C}" type="sibTrans" cxnId="{84A12B3A-2778-4E4F-8CE7-BF6F38A1E2E2}">
      <dgm:prSet/>
      <dgm:spPr/>
      <dgm:t>
        <a:bodyPr/>
        <a:lstStyle/>
        <a:p>
          <a:endParaRPr lang="en-US"/>
        </a:p>
      </dgm:t>
    </dgm:pt>
    <dgm:pt modelId="{F3A0A0E2-67A6-49B1-B734-8A0BBC2B6DF5}">
      <dgm:prSet/>
      <dgm:spPr/>
      <dgm:t>
        <a:bodyPr/>
        <a:lstStyle/>
        <a:p>
          <a:pPr>
            <a:buFontTx/>
            <a:buNone/>
          </a:pPr>
          <a:r>
            <a:rPr lang="en-US" dirty="0"/>
            <a:t>Adrenace.V.Williams@hud.gov </a:t>
          </a:r>
        </a:p>
      </dgm:t>
    </dgm:pt>
    <dgm:pt modelId="{A4A7349D-2103-4427-8E4C-5287A62C9270}" type="parTrans" cxnId="{E449ED75-2676-4F41-BBE7-0999F8C548D8}">
      <dgm:prSet/>
      <dgm:spPr/>
      <dgm:t>
        <a:bodyPr/>
        <a:lstStyle/>
        <a:p>
          <a:endParaRPr lang="en-US"/>
        </a:p>
      </dgm:t>
    </dgm:pt>
    <dgm:pt modelId="{B98C826A-74D7-42F7-8E98-FF3497BB917D}" type="sibTrans" cxnId="{E449ED75-2676-4F41-BBE7-0999F8C548D8}">
      <dgm:prSet/>
      <dgm:spPr/>
      <dgm:t>
        <a:bodyPr/>
        <a:lstStyle/>
        <a:p>
          <a:endParaRPr lang="en-US"/>
        </a:p>
      </dgm:t>
    </dgm:pt>
    <dgm:pt modelId="{440F7FBB-ACE6-40EE-A221-E26E683EFA08}">
      <dgm:prSet/>
      <dgm:spPr/>
      <dgm:t>
        <a:bodyPr/>
        <a:lstStyle/>
        <a:p>
          <a:pPr>
            <a:buFontTx/>
            <a:buNone/>
          </a:pPr>
          <a:r>
            <a:rPr lang="en-US" dirty="0"/>
            <a:t>Field Office Director</a:t>
          </a:r>
        </a:p>
      </dgm:t>
    </dgm:pt>
    <dgm:pt modelId="{4D87825F-663D-4245-A69C-0438E2DC90D4}" type="parTrans" cxnId="{BD9D6027-6F02-46C5-9EAD-6F6E4515DF01}">
      <dgm:prSet/>
      <dgm:spPr/>
      <dgm:t>
        <a:bodyPr/>
        <a:lstStyle/>
        <a:p>
          <a:endParaRPr lang="en-US"/>
        </a:p>
      </dgm:t>
    </dgm:pt>
    <dgm:pt modelId="{79BAC233-2F80-47CC-A159-301D28130CE0}" type="sibTrans" cxnId="{BD9D6027-6F02-46C5-9EAD-6F6E4515DF01}">
      <dgm:prSet/>
      <dgm:spPr/>
      <dgm:t>
        <a:bodyPr/>
        <a:lstStyle/>
        <a:p>
          <a:endParaRPr lang="en-US"/>
        </a:p>
      </dgm:t>
    </dgm:pt>
    <dgm:pt modelId="{3109E74F-C648-45A9-BBC9-0D8E8BDCD0DB}" type="pres">
      <dgm:prSet presAssocID="{4F299D90-C084-415B-B3D6-22385C8DD3B3}" presName="Name0" presStyleCnt="0">
        <dgm:presLayoutVars>
          <dgm:dir/>
          <dgm:animLvl val="lvl"/>
          <dgm:resizeHandles val="exact"/>
        </dgm:presLayoutVars>
      </dgm:prSet>
      <dgm:spPr/>
    </dgm:pt>
    <dgm:pt modelId="{C3CFDBD5-9F76-4018-B764-FF32BB612A5B}" type="pres">
      <dgm:prSet presAssocID="{57214D35-3FA3-4198-9450-2FBB7FA2604F}" presName="linNode" presStyleCnt="0"/>
      <dgm:spPr/>
    </dgm:pt>
    <dgm:pt modelId="{6B0A4A6B-4F2F-4335-A7C6-41B5C8A5D3A8}" type="pres">
      <dgm:prSet presAssocID="{57214D35-3FA3-4198-9450-2FBB7FA2604F}" presName="parentText" presStyleLbl="node1" presStyleIdx="0" presStyleCnt="1">
        <dgm:presLayoutVars>
          <dgm:chMax val="1"/>
          <dgm:bulletEnabled val="1"/>
        </dgm:presLayoutVars>
      </dgm:prSet>
      <dgm:spPr/>
    </dgm:pt>
    <dgm:pt modelId="{81A47EB6-D0BE-45E9-8381-0BCB9822A548}" type="pres">
      <dgm:prSet presAssocID="{57214D35-3FA3-4198-9450-2FBB7FA2604F}" presName="descendantText" presStyleLbl="alignAccFollowNode1" presStyleIdx="0" presStyleCnt="1">
        <dgm:presLayoutVars>
          <dgm:bulletEnabled val="1"/>
        </dgm:presLayoutVars>
      </dgm:prSet>
      <dgm:spPr/>
    </dgm:pt>
  </dgm:ptLst>
  <dgm:cxnLst>
    <dgm:cxn modelId="{CF76B103-2200-4A76-AE7C-291A2792FB88}" type="presOf" srcId="{FFA9F74A-D4B9-4113-9603-21FD91988828}" destId="{81A47EB6-D0BE-45E9-8381-0BCB9822A548}" srcOrd="0" destOrd="1" presId="urn:microsoft.com/office/officeart/2005/8/layout/vList5"/>
    <dgm:cxn modelId="{BD9D6027-6F02-46C5-9EAD-6F6E4515DF01}" srcId="{57214D35-3FA3-4198-9450-2FBB7FA2604F}" destId="{440F7FBB-ACE6-40EE-A221-E26E683EFA08}" srcOrd="0" destOrd="0" parTransId="{4D87825F-663D-4245-A69C-0438E2DC90D4}" sibTransId="{79BAC233-2F80-47CC-A159-301D28130CE0}"/>
    <dgm:cxn modelId="{84A12B3A-2778-4E4F-8CE7-BF6F38A1E2E2}" srcId="{57214D35-3FA3-4198-9450-2FBB7FA2604F}" destId="{FFA9F74A-D4B9-4113-9603-21FD91988828}" srcOrd="1" destOrd="0" parTransId="{6217A174-D569-401F-A1C4-C8D07399F896}" sibTransId="{C44B743C-F590-4065-AF26-9443746A555C}"/>
    <dgm:cxn modelId="{66CF8761-72A3-412B-A5F8-9B4D1F78B07A}" type="presOf" srcId="{57214D35-3FA3-4198-9450-2FBB7FA2604F}" destId="{6B0A4A6B-4F2F-4335-A7C6-41B5C8A5D3A8}" srcOrd="0" destOrd="0" presId="urn:microsoft.com/office/officeart/2005/8/layout/vList5"/>
    <dgm:cxn modelId="{A2C2D16D-48C5-4BF1-916F-6FE8CD2945DC}" srcId="{4F299D90-C084-415B-B3D6-22385C8DD3B3}" destId="{57214D35-3FA3-4198-9450-2FBB7FA2604F}" srcOrd="0" destOrd="0" parTransId="{36B36558-C418-421E-84BE-6E6D58F2A2AD}" sibTransId="{A6C2F5A0-A2DF-43F4-B002-3550F848FD95}"/>
    <dgm:cxn modelId="{E449ED75-2676-4F41-BBE7-0999F8C548D8}" srcId="{57214D35-3FA3-4198-9450-2FBB7FA2604F}" destId="{F3A0A0E2-67A6-49B1-B734-8A0BBC2B6DF5}" srcOrd="2" destOrd="0" parTransId="{A4A7349D-2103-4427-8E4C-5287A62C9270}" sibTransId="{B98C826A-74D7-42F7-8E98-FF3497BB917D}"/>
    <dgm:cxn modelId="{1EA98FA1-A841-4FC5-8CDE-D75331A0B239}" type="presOf" srcId="{440F7FBB-ACE6-40EE-A221-E26E683EFA08}" destId="{81A47EB6-D0BE-45E9-8381-0BCB9822A548}" srcOrd="0" destOrd="0" presId="urn:microsoft.com/office/officeart/2005/8/layout/vList5"/>
    <dgm:cxn modelId="{23E058E8-C658-442A-BF37-786BAD65AB9F}" type="presOf" srcId="{F3A0A0E2-67A6-49B1-B734-8A0BBC2B6DF5}" destId="{81A47EB6-D0BE-45E9-8381-0BCB9822A548}" srcOrd="0" destOrd="2" presId="urn:microsoft.com/office/officeart/2005/8/layout/vList5"/>
    <dgm:cxn modelId="{CDB9DEF6-3C87-4CCA-8E88-59E97C15632E}" type="presOf" srcId="{4F299D90-C084-415B-B3D6-22385C8DD3B3}" destId="{3109E74F-C648-45A9-BBC9-0D8E8BDCD0DB}" srcOrd="0" destOrd="0" presId="urn:microsoft.com/office/officeart/2005/8/layout/vList5"/>
    <dgm:cxn modelId="{CDAA6603-BF28-431C-8D2C-17D229C70E16}" type="presParOf" srcId="{3109E74F-C648-45A9-BBC9-0D8E8BDCD0DB}" destId="{C3CFDBD5-9F76-4018-B764-FF32BB612A5B}" srcOrd="0" destOrd="0" presId="urn:microsoft.com/office/officeart/2005/8/layout/vList5"/>
    <dgm:cxn modelId="{BAF71B38-CAD7-4117-8AE3-0AC58BD2EA40}" type="presParOf" srcId="{C3CFDBD5-9F76-4018-B764-FF32BB612A5B}" destId="{6B0A4A6B-4F2F-4335-A7C6-41B5C8A5D3A8}" srcOrd="0" destOrd="0" presId="urn:microsoft.com/office/officeart/2005/8/layout/vList5"/>
    <dgm:cxn modelId="{EF083C09-C8C1-4DB8-AB29-1465550EA64E}" type="presParOf" srcId="{C3CFDBD5-9F76-4018-B764-FF32BB612A5B}" destId="{81A47EB6-D0BE-45E9-8381-0BCB9822A548}"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1958377-0CA4-43CD-9450-1393073D05F9}"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ADBB566C-459A-4409-A62A-BAACA4B3063C}">
      <dgm:prSet/>
      <dgm:spPr/>
      <dgm:t>
        <a:bodyPr/>
        <a:lstStyle/>
        <a:p>
          <a:pPr>
            <a:lnSpc>
              <a:spcPct val="100000"/>
            </a:lnSpc>
          </a:pPr>
          <a:r>
            <a:rPr lang="en-US"/>
            <a:t>Section 3</a:t>
          </a:r>
        </a:p>
      </dgm:t>
    </dgm:pt>
    <dgm:pt modelId="{E287E61C-1D0C-4740-B928-90B5569F26DB}" type="parTrans" cxnId="{C1081FC6-B73A-42A3-91D9-9E9726B2A74F}">
      <dgm:prSet/>
      <dgm:spPr/>
      <dgm:t>
        <a:bodyPr/>
        <a:lstStyle/>
        <a:p>
          <a:endParaRPr lang="en-US"/>
        </a:p>
      </dgm:t>
    </dgm:pt>
    <dgm:pt modelId="{6F21E0A0-018F-44AE-BD7C-5426DEE03BD7}" type="sibTrans" cxnId="{C1081FC6-B73A-42A3-91D9-9E9726B2A74F}">
      <dgm:prSet/>
      <dgm:spPr/>
      <dgm:t>
        <a:bodyPr/>
        <a:lstStyle/>
        <a:p>
          <a:pPr>
            <a:lnSpc>
              <a:spcPct val="100000"/>
            </a:lnSpc>
          </a:pPr>
          <a:endParaRPr lang="en-US"/>
        </a:p>
      </dgm:t>
    </dgm:pt>
    <dgm:pt modelId="{03D98CF8-276C-4CA6-9440-C31FC39D5656}">
      <dgm:prSet/>
      <dgm:spPr/>
      <dgm:t>
        <a:bodyPr/>
        <a:lstStyle/>
        <a:p>
          <a:pPr>
            <a:lnSpc>
              <a:spcPct val="100000"/>
            </a:lnSpc>
          </a:pPr>
          <a:r>
            <a:rPr lang="en-US"/>
            <a:t>Lead hazard control and healthy homes</a:t>
          </a:r>
        </a:p>
      </dgm:t>
    </dgm:pt>
    <dgm:pt modelId="{64F569FC-04AD-4447-93BE-3273E52A3B09}" type="parTrans" cxnId="{C3FF0CD1-C7AD-44D4-AEB7-1FF8976BA843}">
      <dgm:prSet/>
      <dgm:spPr/>
      <dgm:t>
        <a:bodyPr/>
        <a:lstStyle/>
        <a:p>
          <a:endParaRPr lang="en-US"/>
        </a:p>
      </dgm:t>
    </dgm:pt>
    <dgm:pt modelId="{BBD23AB8-86B4-4005-BF4D-7497717087CB}" type="sibTrans" cxnId="{C3FF0CD1-C7AD-44D4-AEB7-1FF8976BA843}">
      <dgm:prSet/>
      <dgm:spPr/>
      <dgm:t>
        <a:bodyPr/>
        <a:lstStyle/>
        <a:p>
          <a:pPr>
            <a:lnSpc>
              <a:spcPct val="100000"/>
            </a:lnSpc>
          </a:pPr>
          <a:endParaRPr lang="en-US"/>
        </a:p>
      </dgm:t>
    </dgm:pt>
    <dgm:pt modelId="{5BE7715D-2F1F-4161-A9AF-737BC6DFFA27}">
      <dgm:prSet/>
      <dgm:spPr/>
      <dgm:t>
        <a:bodyPr/>
        <a:lstStyle/>
        <a:p>
          <a:pPr>
            <a:lnSpc>
              <a:spcPct val="100000"/>
            </a:lnSpc>
          </a:pPr>
          <a:r>
            <a:rPr lang="en-US"/>
            <a:t>Place based initiatives</a:t>
          </a:r>
        </a:p>
      </dgm:t>
    </dgm:pt>
    <dgm:pt modelId="{62DC775C-D537-4D3C-BF88-2617B6C2B42F}" type="parTrans" cxnId="{16710D64-0548-47A4-9BD0-DFBCAF67C130}">
      <dgm:prSet/>
      <dgm:spPr/>
      <dgm:t>
        <a:bodyPr/>
        <a:lstStyle/>
        <a:p>
          <a:endParaRPr lang="en-US"/>
        </a:p>
      </dgm:t>
    </dgm:pt>
    <dgm:pt modelId="{9162D7D9-E6B3-4E37-8B53-94ADF51A0F2A}" type="sibTrans" cxnId="{16710D64-0548-47A4-9BD0-DFBCAF67C130}">
      <dgm:prSet/>
      <dgm:spPr/>
      <dgm:t>
        <a:bodyPr/>
        <a:lstStyle/>
        <a:p>
          <a:pPr>
            <a:lnSpc>
              <a:spcPct val="100000"/>
            </a:lnSpc>
          </a:pPr>
          <a:endParaRPr lang="en-US"/>
        </a:p>
      </dgm:t>
    </dgm:pt>
    <dgm:pt modelId="{9B83BD93-EC9E-414F-BE19-4FE8BD08CE8C}">
      <dgm:prSet/>
      <dgm:spPr/>
      <dgm:t>
        <a:bodyPr/>
        <a:lstStyle/>
        <a:p>
          <a:pPr>
            <a:lnSpc>
              <a:spcPct val="100000"/>
            </a:lnSpc>
          </a:pPr>
          <a:r>
            <a:rPr lang="en-US"/>
            <a:t>Reduce homelessness</a:t>
          </a:r>
        </a:p>
      </dgm:t>
    </dgm:pt>
    <dgm:pt modelId="{4E688952-0204-4B97-8B61-9534A724A3B6}" type="parTrans" cxnId="{BD0817FC-5323-4CE6-AD64-8C74ED04F92B}">
      <dgm:prSet/>
      <dgm:spPr/>
      <dgm:t>
        <a:bodyPr/>
        <a:lstStyle/>
        <a:p>
          <a:endParaRPr lang="en-US"/>
        </a:p>
      </dgm:t>
    </dgm:pt>
    <dgm:pt modelId="{3E6B6849-FC27-44FF-B157-010EAC91676C}" type="sibTrans" cxnId="{BD0817FC-5323-4CE6-AD64-8C74ED04F92B}">
      <dgm:prSet/>
      <dgm:spPr/>
      <dgm:t>
        <a:bodyPr/>
        <a:lstStyle/>
        <a:p>
          <a:pPr>
            <a:lnSpc>
              <a:spcPct val="100000"/>
            </a:lnSpc>
          </a:pPr>
          <a:endParaRPr lang="en-US"/>
        </a:p>
      </dgm:t>
    </dgm:pt>
    <dgm:pt modelId="{84A05228-4394-4E0D-BC46-0D8981DA2520}">
      <dgm:prSet/>
      <dgm:spPr/>
      <dgm:t>
        <a:bodyPr/>
        <a:lstStyle/>
        <a:p>
          <a:pPr>
            <a:lnSpc>
              <a:spcPct val="100000"/>
            </a:lnSpc>
          </a:pPr>
          <a:r>
            <a:rPr lang="en-US"/>
            <a:t>Covic-19 rental assistance</a:t>
          </a:r>
        </a:p>
      </dgm:t>
    </dgm:pt>
    <dgm:pt modelId="{CDE74C16-72DD-4FB8-909E-EC16809FD01A}" type="parTrans" cxnId="{87AEDC60-B971-43AD-A32D-AC4883EF854B}">
      <dgm:prSet/>
      <dgm:spPr/>
      <dgm:t>
        <a:bodyPr/>
        <a:lstStyle/>
        <a:p>
          <a:endParaRPr lang="en-US"/>
        </a:p>
      </dgm:t>
    </dgm:pt>
    <dgm:pt modelId="{78DBD34E-1887-40F5-85D4-BDBFF075DEBB}" type="sibTrans" cxnId="{87AEDC60-B971-43AD-A32D-AC4883EF854B}">
      <dgm:prSet/>
      <dgm:spPr/>
      <dgm:t>
        <a:bodyPr/>
        <a:lstStyle/>
        <a:p>
          <a:pPr>
            <a:lnSpc>
              <a:spcPct val="100000"/>
            </a:lnSpc>
          </a:pPr>
          <a:endParaRPr lang="en-US"/>
        </a:p>
      </dgm:t>
    </dgm:pt>
    <dgm:pt modelId="{A365D1F3-9C59-4AB7-9A49-1847B70BFB0A}">
      <dgm:prSet/>
      <dgm:spPr/>
      <dgm:t>
        <a:bodyPr/>
        <a:lstStyle/>
        <a:p>
          <a:pPr>
            <a:lnSpc>
              <a:spcPct val="100000"/>
            </a:lnSpc>
          </a:pPr>
          <a:r>
            <a:rPr lang="en-US"/>
            <a:t>Foreclosure prevention</a:t>
          </a:r>
        </a:p>
      </dgm:t>
    </dgm:pt>
    <dgm:pt modelId="{53FBE590-C630-4818-B852-12CC6A5BFDE4}" type="parTrans" cxnId="{AABAE9AB-05EB-4204-A3BD-B778C3D8AA62}">
      <dgm:prSet/>
      <dgm:spPr/>
      <dgm:t>
        <a:bodyPr/>
        <a:lstStyle/>
        <a:p>
          <a:endParaRPr lang="en-US"/>
        </a:p>
      </dgm:t>
    </dgm:pt>
    <dgm:pt modelId="{7DCC5E13-B7D2-44A2-82FE-49D6AA130482}" type="sibTrans" cxnId="{AABAE9AB-05EB-4204-A3BD-B778C3D8AA62}">
      <dgm:prSet/>
      <dgm:spPr/>
      <dgm:t>
        <a:bodyPr/>
        <a:lstStyle/>
        <a:p>
          <a:endParaRPr lang="en-US"/>
        </a:p>
      </dgm:t>
    </dgm:pt>
    <dgm:pt modelId="{841725A1-0BD7-4595-8DD3-44AEECB558F8}" type="pres">
      <dgm:prSet presAssocID="{81958377-0CA4-43CD-9450-1393073D05F9}" presName="root" presStyleCnt="0">
        <dgm:presLayoutVars>
          <dgm:dir/>
          <dgm:resizeHandles val="exact"/>
        </dgm:presLayoutVars>
      </dgm:prSet>
      <dgm:spPr/>
    </dgm:pt>
    <dgm:pt modelId="{502F9FF8-89B3-45C1-8332-BDCD63BE5CBC}" type="pres">
      <dgm:prSet presAssocID="{81958377-0CA4-43CD-9450-1393073D05F9}" presName="container" presStyleCnt="0">
        <dgm:presLayoutVars>
          <dgm:dir/>
          <dgm:resizeHandles val="exact"/>
        </dgm:presLayoutVars>
      </dgm:prSet>
      <dgm:spPr/>
    </dgm:pt>
    <dgm:pt modelId="{D978DAB4-0ED9-414B-A15A-0FE568FCD9D5}" type="pres">
      <dgm:prSet presAssocID="{ADBB566C-459A-4409-A62A-BAACA4B3063C}" presName="compNode" presStyleCnt="0"/>
      <dgm:spPr/>
    </dgm:pt>
    <dgm:pt modelId="{EB1AA075-25A4-450A-A1A5-87FFD876526E}" type="pres">
      <dgm:prSet presAssocID="{ADBB566C-459A-4409-A62A-BAACA4B3063C}" presName="iconBgRect" presStyleLbl="bgShp" presStyleIdx="0" presStyleCnt="6"/>
      <dgm:spPr/>
    </dgm:pt>
    <dgm:pt modelId="{2B941910-28D3-43DF-B00F-892362D564CC}" type="pres">
      <dgm:prSet presAssocID="{ADBB566C-459A-4409-A62A-BAACA4B3063C}"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Remote work with solid fill"/>
        </a:ext>
      </dgm:extLst>
    </dgm:pt>
    <dgm:pt modelId="{824FA3CA-BAA8-4488-8441-CAF04E58E0B7}" type="pres">
      <dgm:prSet presAssocID="{ADBB566C-459A-4409-A62A-BAACA4B3063C}" presName="spaceRect" presStyleCnt="0"/>
      <dgm:spPr/>
    </dgm:pt>
    <dgm:pt modelId="{45553F5E-DCA8-48E0-885F-C6EAE0B58FDA}" type="pres">
      <dgm:prSet presAssocID="{ADBB566C-459A-4409-A62A-BAACA4B3063C}" presName="textRect" presStyleLbl="revTx" presStyleIdx="0" presStyleCnt="6">
        <dgm:presLayoutVars>
          <dgm:chMax val="1"/>
          <dgm:chPref val="1"/>
        </dgm:presLayoutVars>
      </dgm:prSet>
      <dgm:spPr/>
    </dgm:pt>
    <dgm:pt modelId="{597C30A1-0BDC-471C-9B1B-4E75876FB7A5}" type="pres">
      <dgm:prSet presAssocID="{6F21E0A0-018F-44AE-BD7C-5426DEE03BD7}" presName="sibTrans" presStyleLbl="sibTrans2D1" presStyleIdx="0" presStyleCnt="0"/>
      <dgm:spPr/>
    </dgm:pt>
    <dgm:pt modelId="{164CAB3B-D7EC-44DF-84F8-8E6B60B6B16A}" type="pres">
      <dgm:prSet presAssocID="{03D98CF8-276C-4CA6-9440-C31FC39D5656}" presName="compNode" presStyleCnt="0"/>
      <dgm:spPr/>
    </dgm:pt>
    <dgm:pt modelId="{26EA5EA3-3FF1-46AC-B264-F9552D0174E3}" type="pres">
      <dgm:prSet presAssocID="{03D98CF8-276C-4CA6-9440-C31FC39D5656}" presName="iconBgRect" presStyleLbl="bgShp" presStyleIdx="1" presStyleCnt="6"/>
      <dgm:spPr/>
    </dgm:pt>
    <dgm:pt modelId="{39B28B76-6541-4835-B2FE-4C0D6D119172}" type="pres">
      <dgm:prSet presAssocID="{03D98CF8-276C-4CA6-9440-C31FC39D5656}" presName="iconRect" presStyleLbl="node1" presStyleIdx="1" presStyleCnt="6"/>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Paint with solid fill"/>
        </a:ext>
      </dgm:extLst>
    </dgm:pt>
    <dgm:pt modelId="{2433D1F3-A509-4E74-B62F-9EDE5C621724}" type="pres">
      <dgm:prSet presAssocID="{03D98CF8-276C-4CA6-9440-C31FC39D5656}" presName="spaceRect" presStyleCnt="0"/>
      <dgm:spPr/>
    </dgm:pt>
    <dgm:pt modelId="{3533273B-6557-4003-9F88-37846C4B0BA1}" type="pres">
      <dgm:prSet presAssocID="{03D98CF8-276C-4CA6-9440-C31FC39D5656}" presName="textRect" presStyleLbl="revTx" presStyleIdx="1" presStyleCnt="6">
        <dgm:presLayoutVars>
          <dgm:chMax val="1"/>
          <dgm:chPref val="1"/>
        </dgm:presLayoutVars>
      </dgm:prSet>
      <dgm:spPr/>
    </dgm:pt>
    <dgm:pt modelId="{D51FAA61-0B3B-4D0D-AAB4-116D9A667B23}" type="pres">
      <dgm:prSet presAssocID="{BBD23AB8-86B4-4005-BF4D-7497717087CB}" presName="sibTrans" presStyleLbl="sibTrans2D1" presStyleIdx="0" presStyleCnt="0"/>
      <dgm:spPr/>
    </dgm:pt>
    <dgm:pt modelId="{629EA2CC-5587-4EE9-A855-4FE834D67C79}" type="pres">
      <dgm:prSet presAssocID="{5BE7715D-2F1F-4161-A9AF-737BC6DFFA27}" presName="compNode" presStyleCnt="0"/>
      <dgm:spPr/>
    </dgm:pt>
    <dgm:pt modelId="{F3AAE40C-BC1D-4566-A959-9CF45285AC9B}" type="pres">
      <dgm:prSet presAssocID="{5BE7715D-2F1F-4161-A9AF-737BC6DFFA27}" presName="iconBgRect" presStyleLbl="bgShp" presStyleIdx="2" presStyleCnt="6"/>
      <dgm:spPr/>
    </dgm:pt>
    <dgm:pt modelId="{F2466F3E-E064-4C55-8783-B6D47D7E0460}" type="pres">
      <dgm:prSet presAssocID="{5BE7715D-2F1F-4161-A9AF-737BC6DFFA27}"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Earth globe: Americas with solid fill"/>
        </a:ext>
      </dgm:extLst>
    </dgm:pt>
    <dgm:pt modelId="{CC938A1D-340D-437D-99C3-1E469AC1D48A}" type="pres">
      <dgm:prSet presAssocID="{5BE7715D-2F1F-4161-A9AF-737BC6DFFA27}" presName="spaceRect" presStyleCnt="0"/>
      <dgm:spPr/>
    </dgm:pt>
    <dgm:pt modelId="{FF4A3784-6E85-465A-84A9-EBC839FE6852}" type="pres">
      <dgm:prSet presAssocID="{5BE7715D-2F1F-4161-A9AF-737BC6DFFA27}" presName="textRect" presStyleLbl="revTx" presStyleIdx="2" presStyleCnt="6">
        <dgm:presLayoutVars>
          <dgm:chMax val="1"/>
          <dgm:chPref val="1"/>
        </dgm:presLayoutVars>
      </dgm:prSet>
      <dgm:spPr/>
    </dgm:pt>
    <dgm:pt modelId="{613E0D89-1CF5-4870-BFF5-1D893AB74256}" type="pres">
      <dgm:prSet presAssocID="{9162D7D9-E6B3-4E37-8B53-94ADF51A0F2A}" presName="sibTrans" presStyleLbl="sibTrans2D1" presStyleIdx="0" presStyleCnt="0"/>
      <dgm:spPr/>
    </dgm:pt>
    <dgm:pt modelId="{B4736D09-4FB7-4ACB-A5F4-569D431EE5F0}" type="pres">
      <dgm:prSet presAssocID="{9B83BD93-EC9E-414F-BE19-4FE8BD08CE8C}" presName="compNode" presStyleCnt="0"/>
      <dgm:spPr/>
    </dgm:pt>
    <dgm:pt modelId="{4828A961-B131-4DDD-9A73-FFB9461CB084}" type="pres">
      <dgm:prSet presAssocID="{9B83BD93-EC9E-414F-BE19-4FE8BD08CE8C}" presName="iconBgRect" presStyleLbl="bgShp" presStyleIdx="3" presStyleCnt="6"/>
      <dgm:spPr/>
    </dgm:pt>
    <dgm:pt modelId="{BB70A572-F388-45E5-B402-829E8D468E9D}" type="pres">
      <dgm:prSet presAssocID="{9B83BD93-EC9E-414F-BE19-4FE8BD08CE8C}"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Suburban scene with solid fill"/>
        </a:ext>
      </dgm:extLst>
    </dgm:pt>
    <dgm:pt modelId="{4E226838-8BB1-408A-A5ED-55B7E0D59988}" type="pres">
      <dgm:prSet presAssocID="{9B83BD93-EC9E-414F-BE19-4FE8BD08CE8C}" presName="spaceRect" presStyleCnt="0"/>
      <dgm:spPr/>
    </dgm:pt>
    <dgm:pt modelId="{37B09245-CD18-45B7-B8D1-04C4FD7317D4}" type="pres">
      <dgm:prSet presAssocID="{9B83BD93-EC9E-414F-BE19-4FE8BD08CE8C}" presName="textRect" presStyleLbl="revTx" presStyleIdx="3" presStyleCnt="6">
        <dgm:presLayoutVars>
          <dgm:chMax val="1"/>
          <dgm:chPref val="1"/>
        </dgm:presLayoutVars>
      </dgm:prSet>
      <dgm:spPr/>
    </dgm:pt>
    <dgm:pt modelId="{C81D4C80-3C97-4679-AFF1-F6D03019593B}" type="pres">
      <dgm:prSet presAssocID="{3E6B6849-FC27-44FF-B157-010EAC91676C}" presName="sibTrans" presStyleLbl="sibTrans2D1" presStyleIdx="0" presStyleCnt="0"/>
      <dgm:spPr/>
    </dgm:pt>
    <dgm:pt modelId="{E7BFEA33-AF6F-4DF7-B2EE-34D1FB292963}" type="pres">
      <dgm:prSet presAssocID="{84A05228-4394-4E0D-BC46-0D8981DA2520}" presName="compNode" presStyleCnt="0"/>
      <dgm:spPr/>
    </dgm:pt>
    <dgm:pt modelId="{BC04BBFC-AEB3-4AF0-A3BB-C6225FC0AF7C}" type="pres">
      <dgm:prSet presAssocID="{84A05228-4394-4E0D-BC46-0D8981DA2520}" presName="iconBgRect" presStyleLbl="bgShp" presStyleIdx="4" presStyleCnt="6"/>
      <dgm:spPr/>
    </dgm:pt>
    <dgm:pt modelId="{61AF2062-5B36-424F-B8C3-F9C79C983A04}" type="pres">
      <dgm:prSet presAssocID="{84A05228-4394-4E0D-BC46-0D8981DA2520}"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Dollar with solid fill"/>
        </a:ext>
      </dgm:extLst>
    </dgm:pt>
    <dgm:pt modelId="{E922A134-5DDD-4053-948B-638854495862}" type="pres">
      <dgm:prSet presAssocID="{84A05228-4394-4E0D-BC46-0D8981DA2520}" presName="spaceRect" presStyleCnt="0"/>
      <dgm:spPr/>
    </dgm:pt>
    <dgm:pt modelId="{F0642DBB-4B32-47E3-A7E9-483700EE002C}" type="pres">
      <dgm:prSet presAssocID="{84A05228-4394-4E0D-BC46-0D8981DA2520}" presName="textRect" presStyleLbl="revTx" presStyleIdx="4" presStyleCnt="6">
        <dgm:presLayoutVars>
          <dgm:chMax val="1"/>
          <dgm:chPref val="1"/>
        </dgm:presLayoutVars>
      </dgm:prSet>
      <dgm:spPr/>
    </dgm:pt>
    <dgm:pt modelId="{39BD2DAA-3C73-40D6-A612-FED4BE57F619}" type="pres">
      <dgm:prSet presAssocID="{78DBD34E-1887-40F5-85D4-BDBFF075DEBB}" presName="sibTrans" presStyleLbl="sibTrans2D1" presStyleIdx="0" presStyleCnt="0"/>
      <dgm:spPr/>
    </dgm:pt>
    <dgm:pt modelId="{51B993B5-9B88-4288-81F8-E472885D674F}" type="pres">
      <dgm:prSet presAssocID="{A365D1F3-9C59-4AB7-9A49-1847B70BFB0A}" presName="compNode" presStyleCnt="0"/>
      <dgm:spPr/>
    </dgm:pt>
    <dgm:pt modelId="{63F3FA96-F4F7-4A76-ACF5-4BCE57BC791C}" type="pres">
      <dgm:prSet presAssocID="{A365D1F3-9C59-4AB7-9A49-1847B70BFB0A}" presName="iconBgRect" presStyleLbl="bgShp" presStyleIdx="5" presStyleCnt="6"/>
      <dgm:spPr/>
    </dgm:pt>
    <dgm:pt modelId="{1C02013B-5DAC-4567-A20D-6EAFDA64F5FC}" type="pres">
      <dgm:prSet presAssocID="{A365D1F3-9C59-4AB7-9A49-1847B70BFB0A}"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Home1 with solid fill"/>
        </a:ext>
      </dgm:extLst>
    </dgm:pt>
    <dgm:pt modelId="{7AD1C0CF-A1DE-4348-B066-610140B51648}" type="pres">
      <dgm:prSet presAssocID="{A365D1F3-9C59-4AB7-9A49-1847B70BFB0A}" presName="spaceRect" presStyleCnt="0"/>
      <dgm:spPr/>
    </dgm:pt>
    <dgm:pt modelId="{0EC05C51-9125-47D9-8381-0752F51823D4}" type="pres">
      <dgm:prSet presAssocID="{A365D1F3-9C59-4AB7-9A49-1847B70BFB0A}" presName="textRect" presStyleLbl="revTx" presStyleIdx="5" presStyleCnt="6">
        <dgm:presLayoutVars>
          <dgm:chMax val="1"/>
          <dgm:chPref val="1"/>
        </dgm:presLayoutVars>
      </dgm:prSet>
      <dgm:spPr/>
    </dgm:pt>
  </dgm:ptLst>
  <dgm:cxnLst>
    <dgm:cxn modelId="{307AF31C-AC53-4274-AEB1-769AB1AC0F66}" type="presOf" srcId="{3E6B6849-FC27-44FF-B157-010EAC91676C}" destId="{C81D4C80-3C97-4679-AFF1-F6D03019593B}" srcOrd="0" destOrd="0" presId="urn:microsoft.com/office/officeart/2018/2/layout/IconCircleList"/>
    <dgm:cxn modelId="{87AEDC60-B971-43AD-A32D-AC4883EF854B}" srcId="{81958377-0CA4-43CD-9450-1393073D05F9}" destId="{84A05228-4394-4E0D-BC46-0D8981DA2520}" srcOrd="4" destOrd="0" parTransId="{CDE74C16-72DD-4FB8-909E-EC16809FD01A}" sibTransId="{78DBD34E-1887-40F5-85D4-BDBFF075DEBB}"/>
    <dgm:cxn modelId="{64729643-D564-4807-89CB-45B35B8BB251}" type="presOf" srcId="{03D98CF8-276C-4CA6-9440-C31FC39D5656}" destId="{3533273B-6557-4003-9F88-37846C4B0BA1}" srcOrd="0" destOrd="0" presId="urn:microsoft.com/office/officeart/2018/2/layout/IconCircleList"/>
    <dgm:cxn modelId="{16710D64-0548-47A4-9BD0-DFBCAF67C130}" srcId="{81958377-0CA4-43CD-9450-1393073D05F9}" destId="{5BE7715D-2F1F-4161-A9AF-737BC6DFFA27}" srcOrd="2" destOrd="0" parTransId="{62DC775C-D537-4D3C-BF88-2617B6C2B42F}" sibTransId="{9162D7D9-E6B3-4E37-8B53-94ADF51A0F2A}"/>
    <dgm:cxn modelId="{340B0967-0869-478B-B38E-E997C7E441C0}" type="presOf" srcId="{BBD23AB8-86B4-4005-BF4D-7497717087CB}" destId="{D51FAA61-0B3B-4D0D-AAB4-116D9A667B23}" srcOrd="0" destOrd="0" presId="urn:microsoft.com/office/officeart/2018/2/layout/IconCircleList"/>
    <dgm:cxn modelId="{FE0D276D-BB47-497E-8E36-11510B652AFB}" type="presOf" srcId="{9B83BD93-EC9E-414F-BE19-4FE8BD08CE8C}" destId="{37B09245-CD18-45B7-B8D1-04C4FD7317D4}" srcOrd="0" destOrd="0" presId="urn:microsoft.com/office/officeart/2018/2/layout/IconCircleList"/>
    <dgm:cxn modelId="{D46B2CA7-D6D5-427F-9638-5E6C2E1525BE}" type="presOf" srcId="{78DBD34E-1887-40F5-85D4-BDBFF075DEBB}" destId="{39BD2DAA-3C73-40D6-A612-FED4BE57F619}" srcOrd="0" destOrd="0" presId="urn:microsoft.com/office/officeart/2018/2/layout/IconCircleList"/>
    <dgm:cxn modelId="{C90368A7-4A60-4A81-97C7-D715F9310E91}" type="presOf" srcId="{5BE7715D-2F1F-4161-A9AF-737BC6DFFA27}" destId="{FF4A3784-6E85-465A-84A9-EBC839FE6852}" srcOrd="0" destOrd="0" presId="urn:microsoft.com/office/officeart/2018/2/layout/IconCircleList"/>
    <dgm:cxn modelId="{AABAE9AB-05EB-4204-A3BD-B778C3D8AA62}" srcId="{81958377-0CA4-43CD-9450-1393073D05F9}" destId="{A365D1F3-9C59-4AB7-9A49-1847B70BFB0A}" srcOrd="5" destOrd="0" parTransId="{53FBE590-C630-4818-B852-12CC6A5BFDE4}" sibTransId="{7DCC5E13-B7D2-44A2-82FE-49D6AA130482}"/>
    <dgm:cxn modelId="{D70B4AAC-F412-4D0D-99F7-B82F96E6F363}" type="presOf" srcId="{81958377-0CA4-43CD-9450-1393073D05F9}" destId="{841725A1-0BD7-4595-8DD3-44AEECB558F8}" srcOrd="0" destOrd="0" presId="urn:microsoft.com/office/officeart/2018/2/layout/IconCircleList"/>
    <dgm:cxn modelId="{E3656EBB-BBDF-48C7-896D-28565BFC1E0D}" type="presOf" srcId="{A365D1F3-9C59-4AB7-9A49-1847B70BFB0A}" destId="{0EC05C51-9125-47D9-8381-0752F51823D4}" srcOrd="0" destOrd="0" presId="urn:microsoft.com/office/officeart/2018/2/layout/IconCircleList"/>
    <dgm:cxn modelId="{471802BD-F67F-4011-B3D7-762B56A7DD99}" type="presOf" srcId="{ADBB566C-459A-4409-A62A-BAACA4B3063C}" destId="{45553F5E-DCA8-48E0-885F-C6EAE0B58FDA}" srcOrd="0" destOrd="0" presId="urn:microsoft.com/office/officeart/2018/2/layout/IconCircleList"/>
    <dgm:cxn modelId="{301A40C1-AA8C-4BFA-B1FD-58D4622831BA}" type="presOf" srcId="{84A05228-4394-4E0D-BC46-0D8981DA2520}" destId="{F0642DBB-4B32-47E3-A7E9-483700EE002C}" srcOrd="0" destOrd="0" presId="urn:microsoft.com/office/officeart/2018/2/layout/IconCircleList"/>
    <dgm:cxn modelId="{C1081FC6-B73A-42A3-91D9-9E9726B2A74F}" srcId="{81958377-0CA4-43CD-9450-1393073D05F9}" destId="{ADBB566C-459A-4409-A62A-BAACA4B3063C}" srcOrd="0" destOrd="0" parTransId="{E287E61C-1D0C-4740-B928-90B5569F26DB}" sibTransId="{6F21E0A0-018F-44AE-BD7C-5426DEE03BD7}"/>
    <dgm:cxn modelId="{9A5F84CD-5DD1-45AF-8411-DE1379C609E9}" type="presOf" srcId="{9162D7D9-E6B3-4E37-8B53-94ADF51A0F2A}" destId="{613E0D89-1CF5-4870-BFF5-1D893AB74256}" srcOrd="0" destOrd="0" presId="urn:microsoft.com/office/officeart/2018/2/layout/IconCircleList"/>
    <dgm:cxn modelId="{C3FF0CD1-C7AD-44D4-AEB7-1FF8976BA843}" srcId="{81958377-0CA4-43CD-9450-1393073D05F9}" destId="{03D98CF8-276C-4CA6-9440-C31FC39D5656}" srcOrd="1" destOrd="0" parTransId="{64F569FC-04AD-4447-93BE-3273E52A3B09}" sibTransId="{BBD23AB8-86B4-4005-BF4D-7497717087CB}"/>
    <dgm:cxn modelId="{70CF8EEE-B91A-40C3-A79F-F4653DA286AE}" type="presOf" srcId="{6F21E0A0-018F-44AE-BD7C-5426DEE03BD7}" destId="{597C30A1-0BDC-471C-9B1B-4E75876FB7A5}" srcOrd="0" destOrd="0" presId="urn:microsoft.com/office/officeart/2018/2/layout/IconCircleList"/>
    <dgm:cxn modelId="{BD0817FC-5323-4CE6-AD64-8C74ED04F92B}" srcId="{81958377-0CA4-43CD-9450-1393073D05F9}" destId="{9B83BD93-EC9E-414F-BE19-4FE8BD08CE8C}" srcOrd="3" destOrd="0" parTransId="{4E688952-0204-4B97-8B61-9534A724A3B6}" sibTransId="{3E6B6849-FC27-44FF-B157-010EAC91676C}"/>
    <dgm:cxn modelId="{5EB31DA0-DFBF-480D-A0BA-01A970A6EC3A}" type="presParOf" srcId="{841725A1-0BD7-4595-8DD3-44AEECB558F8}" destId="{502F9FF8-89B3-45C1-8332-BDCD63BE5CBC}" srcOrd="0" destOrd="0" presId="urn:microsoft.com/office/officeart/2018/2/layout/IconCircleList"/>
    <dgm:cxn modelId="{553416FD-88CE-4D6D-BB2F-5A507B6313BE}" type="presParOf" srcId="{502F9FF8-89B3-45C1-8332-BDCD63BE5CBC}" destId="{D978DAB4-0ED9-414B-A15A-0FE568FCD9D5}" srcOrd="0" destOrd="0" presId="urn:microsoft.com/office/officeart/2018/2/layout/IconCircleList"/>
    <dgm:cxn modelId="{87FA6811-5A06-494C-B181-C825F410FB6D}" type="presParOf" srcId="{D978DAB4-0ED9-414B-A15A-0FE568FCD9D5}" destId="{EB1AA075-25A4-450A-A1A5-87FFD876526E}" srcOrd="0" destOrd="0" presId="urn:microsoft.com/office/officeart/2018/2/layout/IconCircleList"/>
    <dgm:cxn modelId="{FE8D4166-00AB-4B8C-B325-E728A98A549F}" type="presParOf" srcId="{D978DAB4-0ED9-414B-A15A-0FE568FCD9D5}" destId="{2B941910-28D3-43DF-B00F-892362D564CC}" srcOrd="1" destOrd="0" presId="urn:microsoft.com/office/officeart/2018/2/layout/IconCircleList"/>
    <dgm:cxn modelId="{9CE89553-DCC1-41B9-88ED-92FB52FDA06D}" type="presParOf" srcId="{D978DAB4-0ED9-414B-A15A-0FE568FCD9D5}" destId="{824FA3CA-BAA8-4488-8441-CAF04E58E0B7}" srcOrd="2" destOrd="0" presId="urn:microsoft.com/office/officeart/2018/2/layout/IconCircleList"/>
    <dgm:cxn modelId="{F8BCE5F0-4B67-4625-A17D-3CCBB753D4D6}" type="presParOf" srcId="{D978DAB4-0ED9-414B-A15A-0FE568FCD9D5}" destId="{45553F5E-DCA8-48E0-885F-C6EAE0B58FDA}" srcOrd="3" destOrd="0" presId="urn:microsoft.com/office/officeart/2018/2/layout/IconCircleList"/>
    <dgm:cxn modelId="{7A5AF9A7-C546-4CD5-9EAE-988375012F53}" type="presParOf" srcId="{502F9FF8-89B3-45C1-8332-BDCD63BE5CBC}" destId="{597C30A1-0BDC-471C-9B1B-4E75876FB7A5}" srcOrd="1" destOrd="0" presId="urn:microsoft.com/office/officeart/2018/2/layout/IconCircleList"/>
    <dgm:cxn modelId="{FA8BDAB7-0190-47DC-996D-4D1EEF389BAC}" type="presParOf" srcId="{502F9FF8-89B3-45C1-8332-BDCD63BE5CBC}" destId="{164CAB3B-D7EC-44DF-84F8-8E6B60B6B16A}" srcOrd="2" destOrd="0" presId="urn:microsoft.com/office/officeart/2018/2/layout/IconCircleList"/>
    <dgm:cxn modelId="{F32A39FD-97BC-4E10-833F-93E0D29CC5E6}" type="presParOf" srcId="{164CAB3B-D7EC-44DF-84F8-8E6B60B6B16A}" destId="{26EA5EA3-3FF1-46AC-B264-F9552D0174E3}" srcOrd="0" destOrd="0" presId="urn:microsoft.com/office/officeart/2018/2/layout/IconCircleList"/>
    <dgm:cxn modelId="{1C95ED39-1B0C-4E2D-9387-122A703C31A6}" type="presParOf" srcId="{164CAB3B-D7EC-44DF-84F8-8E6B60B6B16A}" destId="{39B28B76-6541-4835-B2FE-4C0D6D119172}" srcOrd="1" destOrd="0" presId="urn:microsoft.com/office/officeart/2018/2/layout/IconCircleList"/>
    <dgm:cxn modelId="{3AD4F5FF-87F1-47C3-9CE0-BCA11DA2C18F}" type="presParOf" srcId="{164CAB3B-D7EC-44DF-84F8-8E6B60B6B16A}" destId="{2433D1F3-A509-4E74-B62F-9EDE5C621724}" srcOrd="2" destOrd="0" presId="urn:microsoft.com/office/officeart/2018/2/layout/IconCircleList"/>
    <dgm:cxn modelId="{46E71B71-74F0-46D1-986F-47882DBACD3B}" type="presParOf" srcId="{164CAB3B-D7EC-44DF-84F8-8E6B60B6B16A}" destId="{3533273B-6557-4003-9F88-37846C4B0BA1}" srcOrd="3" destOrd="0" presId="urn:microsoft.com/office/officeart/2018/2/layout/IconCircleList"/>
    <dgm:cxn modelId="{36F90FD5-55EE-4256-80F7-724A30300156}" type="presParOf" srcId="{502F9FF8-89B3-45C1-8332-BDCD63BE5CBC}" destId="{D51FAA61-0B3B-4D0D-AAB4-116D9A667B23}" srcOrd="3" destOrd="0" presId="urn:microsoft.com/office/officeart/2018/2/layout/IconCircleList"/>
    <dgm:cxn modelId="{A3D4F390-DE0C-46A3-A42C-4BC235EE5AD8}" type="presParOf" srcId="{502F9FF8-89B3-45C1-8332-BDCD63BE5CBC}" destId="{629EA2CC-5587-4EE9-A855-4FE834D67C79}" srcOrd="4" destOrd="0" presId="urn:microsoft.com/office/officeart/2018/2/layout/IconCircleList"/>
    <dgm:cxn modelId="{6CEAA1B3-971E-4F18-902C-04CAD54EFA44}" type="presParOf" srcId="{629EA2CC-5587-4EE9-A855-4FE834D67C79}" destId="{F3AAE40C-BC1D-4566-A959-9CF45285AC9B}" srcOrd="0" destOrd="0" presId="urn:microsoft.com/office/officeart/2018/2/layout/IconCircleList"/>
    <dgm:cxn modelId="{E4ED1362-A18A-4A67-BF90-A730181A3923}" type="presParOf" srcId="{629EA2CC-5587-4EE9-A855-4FE834D67C79}" destId="{F2466F3E-E064-4C55-8783-B6D47D7E0460}" srcOrd="1" destOrd="0" presId="urn:microsoft.com/office/officeart/2018/2/layout/IconCircleList"/>
    <dgm:cxn modelId="{4E6212E7-A4B3-4F5C-8944-3ECDEA7CA488}" type="presParOf" srcId="{629EA2CC-5587-4EE9-A855-4FE834D67C79}" destId="{CC938A1D-340D-437D-99C3-1E469AC1D48A}" srcOrd="2" destOrd="0" presId="urn:microsoft.com/office/officeart/2018/2/layout/IconCircleList"/>
    <dgm:cxn modelId="{66EF6F6B-05F9-4C60-B316-089B40A27A65}" type="presParOf" srcId="{629EA2CC-5587-4EE9-A855-4FE834D67C79}" destId="{FF4A3784-6E85-465A-84A9-EBC839FE6852}" srcOrd="3" destOrd="0" presId="urn:microsoft.com/office/officeart/2018/2/layout/IconCircleList"/>
    <dgm:cxn modelId="{A6C4EE9A-2501-42CB-B6B6-0B7EF4CE8592}" type="presParOf" srcId="{502F9FF8-89B3-45C1-8332-BDCD63BE5CBC}" destId="{613E0D89-1CF5-4870-BFF5-1D893AB74256}" srcOrd="5" destOrd="0" presId="urn:microsoft.com/office/officeart/2018/2/layout/IconCircleList"/>
    <dgm:cxn modelId="{063FC62F-9F13-4879-AE67-3C13F8775256}" type="presParOf" srcId="{502F9FF8-89B3-45C1-8332-BDCD63BE5CBC}" destId="{B4736D09-4FB7-4ACB-A5F4-569D431EE5F0}" srcOrd="6" destOrd="0" presId="urn:microsoft.com/office/officeart/2018/2/layout/IconCircleList"/>
    <dgm:cxn modelId="{8BCC831D-6B30-4A5F-A101-B5DEF948DC0A}" type="presParOf" srcId="{B4736D09-4FB7-4ACB-A5F4-569D431EE5F0}" destId="{4828A961-B131-4DDD-9A73-FFB9461CB084}" srcOrd="0" destOrd="0" presId="urn:microsoft.com/office/officeart/2018/2/layout/IconCircleList"/>
    <dgm:cxn modelId="{AF4608B6-2364-4D17-A744-BBAE8E01DCDD}" type="presParOf" srcId="{B4736D09-4FB7-4ACB-A5F4-569D431EE5F0}" destId="{BB70A572-F388-45E5-B402-829E8D468E9D}" srcOrd="1" destOrd="0" presId="urn:microsoft.com/office/officeart/2018/2/layout/IconCircleList"/>
    <dgm:cxn modelId="{60E99DB4-1E1B-4297-A97D-DAB053E62145}" type="presParOf" srcId="{B4736D09-4FB7-4ACB-A5F4-569D431EE5F0}" destId="{4E226838-8BB1-408A-A5ED-55B7E0D59988}" srcOrd="2" destOrd="0" presId="urn:microsoft.com/office/officeart/2018/2/layout/IconCircleList"/>
    <dgm:cxn modelId="{A6560053-B235-42CF-BEBA-D8DDD351CAA4}" type="presParOf" srcId="{B4736D09-4FB7-4ACB-A5F4-569D431EE5F0}" destId="{37B09245-CD18-45B7-B8D1-04C4FD7317D4}" srcOrd="3" destOrd="0" presId="urn:microsoft.com/office/officeart/2018/2/layout/IconCircleList"/>
    <dgm:cxn modelId="{BCD2776A-C287-4535-A81F-459835C8E8CA}" type="presParOf" srcId="{502F9FF8-89B3-45C1-8332-BDCD63BE5CBC}" destId="{C81D4C80-3C97-4679-AFF1-F6D03019593B}" srcOrd="7" destOrd="0" presId="urn:microsoft.com/office/officeart/2018/2/layout/IconCircleList"/>
    <dgm:cxn modelId="{29D7FBFD-A832-4FD8-AB8F-8067A1DE1326}" type="presParOf" srcId="{502F9FF8-89B3-45C1-8332-BDCD63BE5CBC}" destId="{E7BFEA33-AF6F-4DF7-B2EE-34D1FB292963}" srcOrd="8" destOrd="0" presId="urn:microsoft.com/office/officeart/2018/2/layout/IconCircleList"/>
    <dgm:cxn modelId="{DC82E3FB-D8C4-4607-AA1F-F4BB37879818}" type="presParOf" srcId="{E7BFEA33-AF6F-4DF7-B2EE-34D1FB292963}" destId="{BC04BBFC-AEB3-4AF0-A3BB-C6225FC0AF7C}" srcOrd="0" destOrd="0" presId="urn:microsoft.com/office/officeart/2018/2/layout/IconCircleList"/>
    <dgm:cxn modelId="{D2C2F4F6-96B9-485D-8C11-8B028F8E76F6}" type="presParOf" srcId="{E7BFEA33-AF6F-4DF7-B2EE-34D1FB292963}" destId="{61AF2062-5B36-424F-B8C3-F9C79C983A04}" srcOrd="1" destOrd="0" presId="urn:microsoft.com/office/officeart/2018/2/layout/IconCircleList"/>
    <dgm:cxn modelId="{EDA26072-9984-429F-9247-16EA924A6667}" type="presParOf" srcId="{E7BFEA33-AF6F-4DF7-B2EE-34D1FB292963}" destId="{E922A134-5DDD-4053-948B-638854495862}" srcOrd="2" destOrd="0" presId="urn:microsoft.com/office/officeart/2018/2/layout/IconCircleList"/>
    <dgm:cxn modelId="{31CF42FD-1362-4CA0-9CAC-8DDC13E56F09}" type="presParOf" srcId="{E7BFEA33-AF6F-4DF7-B2EE-34D1FB292963}" destId="{F0642DBB-4B32-47E3-A7E9-483700EE002C}" srcOrd="3" destOrd="0" presId="urn:microsoft.com/office/officeart/2018/2/layout/IconCircleList"/>
    <dgm:cxn modelId="{6F59BF6A-53F0-4258-9EA4-0E077728060D}" type="presParOf" srcId="{502F9FF8-89B3-45C1-8332-BDCD63BE5CBC}" destId="{39BD2DAA-3C73-40D6-A612-FED4BE57F619}" srcOrd="9" destOrd="0" presId="urn:microsoft.com/office/officeart/2018/2/layout/IconCircleList"/>
    <dgm:cxn modelId="{F33D9515-BCB4-4A68-A71C-5A1121D88CCC}" type="presParOf" srcId="{502F9FF8-89B3-45C1-8332-BDCD63BE5CBC}" destId="{51B993B5-9B88-4288-81F8-E472885D674F}" srcOrd="10" destOrd="0" presId="urn:microsoft.com/office/officeart/2018/2/layout/IconCircleList"/>
    <dgm:cxn modelId="{739F4129-B8C3-4184-864E-5A1D6EC901CD}" type="presParOf" srcId="{51B993B5-9B88-4288-81F8-E472885D674F}" destId="{63F3FA96-F4F7-4A76-ACF5-4BCE57BC791C}" srcOrd="0" destOrd="0" presId="urn:microsoft.com/office/officeart/2018/2/layout/IconCircleList"/>
    <dgm:cxn modelId="{5B4185B1-1FEC-4467-BEEC-208925046706}" type="presParOf" srcId="{51B993B5-9B88-4288-81F8-E472885D674F}" destId="{1C02013B-5DAC-4567-A20D-6EAFDA64F5FC}" srcOrd="1" destOrd="0" presId="urn:microsoft.com/office/officeart/2018/2/layout/IconCircleList"/>
    <dgm:cxn modelId="{FDA21EF7-2BC2-42B6-BCE1-D98CFF7B88BC}" type="presParOf" srcId="{51B993B5-9B88-4288-81F8-E472885D674F}" destId="{7AD1C0CF-A1DE-4348-B066-610140B51648}" srcOrd="2" destOrd="0" presId="urn:microsoft.com/office/officeart/2018/2/layout/IconCircleList"/>
    <dgm:cxn modelId="{8CC25717-D9ED-4487-AA84-F4293CEB8ADF}" type="presParOf" srcId="{51B993B5-9B88-4288-81F8-E472885D674F}" destId="{0EC05C51-9125-47D9-8381-0752F51823D4}"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C985754-FD05-4C4C-A404-F9A83C4533AB}" type="doc">
      <dgm:prSet loTypeId="urn:microsoft.com/office/officeart/2005/8/layout/vList2" loCatId="list" qsTypeId="urn:microsoft.com/office/officeart/2005/8/quickstyle/simple2" qsCatId="simple" csTypeId="urn:microsoft.com/office/officeart/2005/8/colors/colorful1" csCatId="colorful" phldr="1"/>
      <dgm:spPr/>
      <dgm:t>
        <a:bodyPr/>
        <a:lstStyle/>
        <a:p>
          <a:endParaRPr lang="en-US"/>
        </a:p>
      </dgm:t>
    </dgm:pt>
    <dgm:pt modelId="{305FD554-500F-446B-9665-0A4709FD9D79}">
      <dgm:prSet/>
      <dgm:spPr/>
      <dgm:t>
        <a:bodyPr/>
        <a:lstStyle/>
        <a:p>
          <a:r>
            <a:rPr lang="en-US" dirty="0"/>
            <a:t>Established to provide decent, safe, and sanitary rental housing for eligible low-income families, the elderly, and persons with disabilities</a:t>
          </a:r>
        </a:p>
      </dgm:t>
    </dgm:pt>
    <dgm:pt modelId="{2A1E8090-02DA-4AB4-9734-4D3C1FF5E46C}" type="parTrans" cxnId="{64A6ED8E-D48A-4014-8EE8-FD1E263052CB}">
      <dgm:prSet/>
      <dgm:spPr/>
      <dgm:t>
        <a:bodyPr/>
        <a:lstStyle/>
        <a:p>
          <a:endParaRPr lang="en-US"/>
        </a:p>
      </dgm:t>
    </dgm:pt>
    <dgm:pt modelId="{D9CA0A32-7D4D-4435-828A-93D318EA25CF}" type="sibTrans" cxnId="{64A6ED8E-D48A-4014-8EE8-FD1E263052CB}">
      <dgm:prSet/>
      <dgm:spPr/>
      <dgm:t>
        <a:bodyPr/>
        <a:lstStyle/>
        <a:p>
          <a:endParaRPr lang="en-US"/>
        </a:p>
      </dgm:t>
    </dgm:pt>
    <dgm:pt modelId="{A631BC20-47EF-4A50-B097-309CEB0A5E39}">
      <dgm:prSet/>
      <dgm:spPr/>
      <dgm:t>
        <a:bodyPr/>
        <a:lstStyle/>
        <a:p>
          <a:r>
            <a:rPr lang="en-US"/>
            <a:t>Comes in all sizes and types, from scattered single-family houses to high-rise apartments</a:t>
          </a:r>
        </a:p>
      </dgm:t>
    </dgm:pt>
    <dgm:pt modelId="{2689DBD6-7075-4E3B-8154-0F051BBCC320}" type="parTrans" cxnId="{08FCFB7A-EFB2-4B11-AB20-BF9049331170}">
      <dgm:prSet/>
      <dgm:spPr/>
      <dgm:t>
        <a:bodyPr/>
        <a:lstStyle/>
        <a:p>
          <a:endParaRPr lang="en-US"/>
        </a:p>
      </dgm:t>
    </dgm:pt>
    <dgm:pt modelId="{EAFD7AE1-DE02-4415-9E2B-D6A535191AF7}" type="sibTrans" cxnId="{08FCFB7A-EFB2-4B11-AB20-BF9049331170}">
      <dgm:prSet/>
      <dgm:spPr/>
      <dgm:t>
        <a:bodyPr/>
        <a:lstStyle/>
        <a:p>
          <a:endParaRPr lang="en-US"/>
        </a:p>
      </dgm:t>
    </dgm:pt>
    <dgm:pt modelId="{F165BC55-3490-40E8-89CB-BA4040FBD751}">
      <dgm:prSet/>
      <dgm:spPr/>
      <dgm:t>
        <a:bodyPr/>
        <a:lstStyle/>
        <a:p>
          <a:r>
            <a:rPr lang="en-US" dirty="0"/>
            <a:t>Limited to low-income families and individuals; Public Housing Agency (PHA) determines eligibility based on annual gross income, whether one qualifies as elderly, a person with a disability, or as a family, and U.S. citizenship or eligible immigration status</a:t>
          </a:r>
        </a:p>
      </dgm:t>
    </dgm:pt>
    <dgm:pt modelId="{BB7C8889-AC17-40F0-BB25-9F51682FBF31}" type="parTrans" cxnId="{35641473-F430-4AF6-8225-B9DFDBB56190}">
      <dgm:prSet/>
      <dgm:spPr/>
      <dgm:t>
        <a:bodyPr/>
        <a:lstStyle/>
        <a:p>
          <a:endParaRPr lang="en-US"/>
        </a:p>
      </dgm:t>
    </dgm:pt>
    <dgm:pt modelId="{4F8FB763-C168-4CBA-B093-0F260120F973}" type="sibTrans" cxnId="{35641473-F430-4AF6-8225-B9DFDBB56190}">
      <dgm:prSet/>
      <dgm:spPr/>
      <dgm:t>
        <a:bodyPr/>
        <a:lstStyle/>
        <a:p>
          <a:endParaRPr lang="en-US"/>
        </a:p>
      </dgm:t>
    </dgm:pt>
    <dgm:pt modelId="{4C39EA84-FA63-43CE-8268-9590CBCE6D3C}">
      <dgm:prSet/>
      <dgm:spPr/>
      <dgm:t>
        <a:bodyPr/>
        <a:lstStyle/>
        <a:p>
          <a:r>
            <a:rPr lang="en-US"/>
            <a:t>Very long wait lists!</a:t>
          </a:r>
        </a:p>
      </dgm:t>
    </dgm:pt>
    <dgm:pt modelId="{7DB1223C-4DFB-45FB-A952-0F41CFEEDB4C}" type="parTrans" cxnId="{17A7E327-6540-4C00-8285-2F8BE3848595}">
      <dgm:prSet/>
      <dgm:spPr/>
      <dgm:t>
        <a:bodyPr/>
        <a:lstStyle/>
        <a:p>
          <a:endParaRPr lang="en-US"/>
        </a:p>
      </dgm:t>
    </dgm:pt>
    <dgm:pt modelId="{3210039B-55D8-4886-807F-324911289B0C}" type="sibTrans" cxnId="{17A7E327-6540-4C00-8285-2F8BE3848595}">
      <dgm:prSet/>
      <dgm:spPr/>
      <dgm:t>
        <a:bodyPr/>
        <a:lstStyle/>
        <a:p>
          <a:endParaRPr lang="en-US"/>
        </a:p>
      </dgm:t>
    </dgm:pt>
    <dgm:pt modelId="{066C548F-637C-4D20-BF52-E841E00D7578}" type="pres">
      <dgm:prSet presAssocID="{DC985754-FD05-4C4C-A404-F9A83C4533AB}" presName="linear" presStyleCnt="0">
        <dgm:presLayoutVars>
          <dgm:animLvl val="lvl"/>
          <dgm:resizeHandles val="exact"/>
        </dgm:presLayoutVars>
      </dgm:prSet>
      <dgm:spPr/>
    </dgm:pt>
    <dgm:pt modelId="{1F07723B-69B9-4125-A931-DEA29BF0D2A6}" type="pres">
      <dgm:prSet presAssocID="{305FD554-500F-446B-9665-0A4709FD9D79}" presName="parentText" presStyleLbl="node1" presStyleIdx="0" presStyleCnt="4">
        <dgm:presLayoutVars>
          <dgm:chMax val="0"/>
          <dgm:bulletEnabled val="1"/>
        </dgm:presLayoutVars>
      </dgm:prSet>
      <dgm:spPr/>
    </dgm:pt>
    <dgm:pt modelId="{47D9BCAE-AAB1-4238-A622-20CE4EA4AF4D}" type="pres">
      <dgm:prSet presAssocID="{D9CA0A32-7D4D-4435-828A-93D318EA25CF}" presName="spacer" presStyleCnt="0"/>
      <dgm:spPr/>
    </dgm:pt>
    <dgm:pt modelId="{5132CF2B-2BA2-4A13-A329-1863AA8B2D37}" type="pres">
      <dgm:prSet presAssocID="{A631BC20-47EF-4A50-B097-309CEB0A5E39}" presName="parentText" presStyleLbl="node1" presStyleIdx="1" presStyleCnt="4">
        <dgm:presLayoutVars>
          <dgm:chMax val="0"/>
          <dgm:bulletEnabled val="1"/>
        </dgm:presLayoutVars>
      </dgm:prSet>
      <dgm:spPr/>
    </dgm:pt>
    <dgm:pt modelId="{3809C86E-F85A-4351-8AD8-A60D36ED9572}" type="pres">
      <dgm:prSet presAssocID="{EAFD7AE1-DE02-4415-9E2B-D6A535191AF7}" presName="spacer" presStyleCnt="0"/>
      <dgm:spPr/>
    </dgm:pt>
    <dgm:pt modelId="{20FB026D-7193-454C-9611-54D67BDFE4B3}" type="pres">
      <dgm:prSet presAssocID="{F165BC55-3490-40E8-89CB-BA4040FBD751}" presName="parentText" presStyleLbl="node1" presStyleIdx="2" presStyleCnt="4">
        <dgm:presLayoutVars>
          <dgm:chMax val="0"/>
          <dgm:bulletEnabled val="1"/>
        </dgm:presLayoutVars>
      </dgm:prSet>
      <dgm:spPr/>
    </dgm:pt>
    <dgm:pt modelId="{0E95D109-82A6-427A-A994-05E42E89D94B}" type="pres">
      <dgm:prSet presAssocID="{4F8FB763-C168-4CBA-B093-0F260120F973}" presName="spacer" presStyleCnt="0"/>
      <dgm:spPr/>
    </dgm:pt>
    <dgm:pt modelId="{9394673D-7B13-4B64-8D43-F4F64D93849F}" type="pres">
      <dgm:prSet presAssocID="{4C39EA84-FA63-43CE-8268-9590CBCE6D3C}" presName="parentText" presStyleLbl="node1" presStyleIdx="3" presStyleCnt="4">
        <dgm:presLayoutVars>
          <dgm:chMax val="0"/>
          <dgm:bulletEnabled val="1"/>
        </dgm:presLayoutVars>
      </dgm:prSet>
      <dgm:spPr/>
    </dgm:pt>
  </dgm:ptLst>
  <dgm:cxnLst>
    <dgm:cxn modelId="{17A7E327-6540-4C00-8285-2F8BE3848595}" srcId="{DC985754-FD05-4C4C-A404-F9A83C4533AB}" destId="{4C39EA84-FA63-43CE-8268-9590CBCE6D3C}" srcOrd="3" destOrd="0" parTransId="{7DB1223C-4DFB-45FB-A952-0F41CFEEDB4C}" sibTransId="{3210039B-55D8-4886-807F-324911289B0C}"/>
    <dgm:cxn modelId="{D33B5632-BE2F-413E-A9A2-C8461A591A1F}" type="presOf" srcId="{DC985754-FD05-4C4C-A404-F9A83C4533AB}" destId="{066C548F-637C-4D20-BF52-E841E00D7578}" srcOrd="0" destOrd="0" presId="urn:microsoft.com/office/officeart/2005/8/layout/vList2"/>
    <dgm:cxn modelId="{4042A23C-98AE-4EAD-8465-336B231D98CA}" type="presOf" srcId="{305FD554-500F-446B-9665-0A4709FD9D79}" destId="{1F07723B-69B9-4125-A931-DEA29BF0D2A6}" srcOrd="0" destOrd="0" presId="urn:microsoft.com/office/officeart/2005/8/layout/vList2"/>
    <dgm:cxn modelId="{C191DD5E-1A5E-417F-B2B4-4DC02F0D8C81}" type="presOf" srcId="{A631BC20-47EF-4A50-B097-309CEB0A5E39}" destId="{5132CF2B-2BA2-4A13-A329-1863AA8B2D37}" srcOrd="0" destOrd="0" presId="urn:microsoft.com/office/officeart/2005/8/layout/vList2"/>
    <dgm:cxn modelId="{35641473-F430-4AF6-8225-B9DFDBB56190}" srcId="{DC985754-FD05-4C4C-A404-F9A83C4533AB}" destId="{F165BC55-3490-40E8-89CB-BA4040FBD751}" srcOrd="2" destOrd="0" parTransId="{BB7C8889-AC17-40F0-BB25-9F51682FBF31}" sibTransId="{4F8FB763-C168-4CBA-B093-0F260120F973}"/>
    <dgm:cxn modelId="{08FCFB7A-EFB2-4B11-AB20-BF9049331170}" srcId="{DC985754-FD05-4C4C-A404-F9A83C4533AB}" destId="{A631BC20-47EF-4A50-B097-309CEB0A5E39}" srcOrd="1" destOrd="0" parTransId="{2689DBD6-7075-4E3B-8154-0F051BBCC320}" sibTransId="{EAFD7AE1-DE02-4415-9E2B-D6A535191AF7}"/>
    <dgm:cxn modelId="{64A6ED8E-D48A-4014-8EE8-FD1E263052CB}" srcId="{DC985754-FD05-4C4C-A404-F9A83C4533AB}" destId="{305FD554-500F-446B-9665-0A4709FD9D79}" srcOrd="0" destOrd="0" parTransId="{2A1E8090-02DA-4AB4-9734-4D3C1FF5E46C}" sibTransId="{D9CA0A32-7D4D-4435-828A-93D318EA25CF}"/>
    <dgm:cxn modelId="{189660BA-98A5-435E-91B3-D91BA4C9B742}" type="presOf" srcId="{4C39EA84-FA63-43CE-8268-9590CBCE6D3C}" destId="{9394673D-7B13-4B64-8D43-F4F64D93849F}" srcOrd="0" destOrd="0" presId="urn:microsoft.com/office/officeart/2005/8/layout/vList2"/>
    <dgm:cxn modelId="{440234CC-92A2-42FA-800D-3B6B502C29BA}" type="presOf" srcId="{F165BC55-3490-40E8-89CB-BA4040FBD751}" destId="{20FB026D-7193-454C-9611-54D67BDFE4B3}" srcOrd="0" destOrd="0" presId="urn:microsoft.com/office/officeart/2005/8/layout/vList2"/>
    <dgm:cxn modelId="{1720E1D7-BD34-4EE8-AA79-E5064359DA07}" type="presParOf" srcId="{066C548F-637C-4D20-BF52-E841E00D7578}" destId="{1F07723B-69B9-4125-A931-DEA29BF0D2A6}" srcOrd="0" destOrd="0" presId="urn:microsoft.com/office/officeart/2005/8/layout/vList2"/>
    <dgm:cxn modelId="{B1D07256-7229-4C35-98C3-4DB67493E562}" type="presParOf" srcId="{066C548F-637C-4D20-BF52-E841E00D7578}" destId="{47D9BCAE-AAB1-4238-A622-20CE4EA4AF4D}" srcOrd="1" destOrd="0" presId="urn:microsoft.com/office/officeart/2005/8/layout/vList2"/>
    <dgm:cxn modelId="{D70C8954-F433-4C04-9F93-EC8848F9E73F}" type="presParOf" srcId="{066C548F-637C-4D20-BF52-E841E00D7578}" destId="{5132CF2B-2BA2-4A13-A329-1863AA8B2D37}" srcOrd="2" destOrd="0" presId="urn:microsoft.com/office/officeart/2005/8/layout/vList2"/>
    <dgm:cxn modelId="{41CA9D61-5460-464B-B263-5DE54AF180F0}" type="presParOf" srcId="{066C548F-637C-4D20-BF52-E841E00D7578}" destId="{3809C86E-F85A-4351-8AD8-A60D36ED9572}" srcOrd="3" destOrd="0" presId="urn:microsoft.com/office/officeart/2005/8/layout/vList2"/>
    <dgm:cxn modelId="{BC452277-7398-4C26-B71F-8294E33BC62B}" type="presParOf" srcId="{066C548F-637C-4D20-BF52-E841E00D7578}" destId="{20FB026D-7193-454C-9611-54D67BDFE4B3}" srcOrd="4" destOrd="0" presId="urn:microsoft.com/office/officeart/2005/8/layout/vList2"/>
    <dgm:cxn modelId="{F20BCF16-3321-42A6-9A20-595043E84E6F}" type="presParOf" srcId="{066C548F-637C-4D20-BF52-E841E00D7578}" destId="{0E95D109-82A6-427A-A994-05E42E89D94B}" srcOrd="5" destOrd="0" presId="urn:microsoft.com/office/officeart/2005/8/layout/vList2"/>
    <dgm:cxn modelId="{DDE7A076-3D17-4CA5-9F5B-0C5125868805}" type="presParOf" srcId="{066C548F-637C-4D20-BF52-E841E00D7578}" destId="{9394673D-7B13-4B64-8D43-F4F64D93849F}"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9922E9C-FD95-433A-90B2-C04605C825DC}"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US"/>
        </a:p>
      </dgm:t>
    </dgm:pt>
    <dgm:pt modelId="{84E6CB5A-F467-4E62-A762-0CAEB4878197}">
      <dgm:prSet phldrT="[Text]"/>
      <dgm:spPr/>
      <dgm:t>
        <a:bodyPr/>
        <a:lstStyle/>
        <a:p>
          <a:r>
            <a:rPr lang="en-US" dirty="0"/>
            <a:t>Application Process: Resident’s Responsibilities</a:t>
          </a:r>
        </a:p>
      </dgm:t>
    </dgm:pt>
    <dgm:pt modelId="{CB689EC0-4F97-4B23-A864-39ACF9FD1A67}" type="parTrans" cxnId="{E6A769E0-577F-401C-8F6D-39708E8A3302}">
      <dgm:prSet/>
      <dgm:spPr/>
      <dgm:t>
        <a:bodyPr/>
        <a:lstStyle/>
        <a:p>
          <a:endParaRPr lang="en-US"/>
        </a:p>
      </dgm:t>
    </dgm:pt>
    <dgm:pt modelId="{A35D4559-892D-4C39-8841-E2AADBFFEE1B}" type="sibTrans" cxnId="{E6A769E0-577F-401C-8F6D-39708E8A3302}">
      <dgm:prSet/>
      <dgm:spPr/>
      <dgm:t>
        <a:bodyPr/>
        <a:lstStyle/>
        <a:p>
          <a:endParaRPr lang="en-US"/>
        </a:p>
      </dgm:t>
    </dgm:pt>
    <dgm:pt modelId="{D6AAF868-C16A-482F-822A-504FE301E16F}">
      <dgm:prSet phldrT="[Text]"/>
      <dgm:spPr/>
      <dgm:t>
        <a:bodyPr/>
        <a:lstStyle/>
        <a:p>
          <a:pPr>
            <a:buFont typeface="Arial" panose="020B0604020202020204" pitchFamily="34" charset="0"/>
            <a:buChar char="•"/>
          </a:pPr>
          <a:r>
            <a:rPr lang="en-US"/>
            <a:t>Contact local PHA for information on application process and waiting list timeframes</a:t>
          </a:r>
        </a:p>
      </dgm:t>
    </dgm:pt>
    <dgm:pt modelId="{2363042F-5BE2-4258-BF6F-56C87E0034BF}" type="parTrans" cxnId="{8FC24AE6-BA40-4CDD-A1BA-3D10B28E6761}">
      <dgm:prSet/>
      <dgm:spPr/>
      <dgm:t>
        <a:bodyPr/>
        <a:lstStyle/>
        <a:p>
          <a:endParaRPr lang="en-US"/>
        </a:p>
      </dgm:t>
    </dgm:pt>
    <dgm:pt modelId="{ECE1A865-9409-4245-8715-E4BA43EE43D9}" type="sibTrans" cxnId="{8FC24AE6-BA40-4CDD-A1BA-3D10B28E6761}">
      <dgm:prSet/>
      <dgm:spPr/>
      <dgm:t>
        <a:bodyPr/>
        <a:lstStyle/>
        <a:p>
          <a:endParaRPr lang="en-US"/>
        </a:p>
      </dgm:t>
    </dgm:pt>
    <dgm:pt modelId="{3A008042-43B9-457A-B542-64A44F8DD1FF}">
      <dgm:prSet phldrT="[Text]"/>
      <dgm:spPr/>
      <dgm:t>
        <a:bodyPr/>
        <a:lstStyle/>
        <a:p>
          <a:r>
            <a:rPr lang="en-US"/>
            <a:t>Application Process: PHA’s Responsibilities</a:t>
          </a:r>
        </a:p>
      </dgm:t>
    </dgm:pt>
    <dgm:pt modelId="{6C97A6E2-B061-4B4F-92D3-7909480D701E}" type="parTrans" cxnId="{D8CB246A-D409-4569-9080-CAEE492FE5AC}">
      <dgm:prSet/>
      <dgm:spPr/>
      <dgm:t>
        <a:bodyPr/>
        <a:lstStyle/>
        <a:p>
          <a:endParaRPr lang="en-US"/>
        </a:p>
      </dgm:t>
    </dgm:pt>
    <dgm:pt modelId="{0FEA9A05-1C46-46FE-B510-722DCBBEC7DD}" type="sibTrans" cxnId="{D8CB246A-D409-4569-9080-CAEE492FE5AC}">
      <dgm:prSet/>
      <dgm:spPr/>
      <dgm:t>
        <a:bodyPr/>
        <a:lstStyle/>
        <a:p>
          <a:endParaRPr lang="en-US"/>
        </a:p>
      </dgm:t>
    </dgm:pt>
    <dgm:pt modelId="{F260FE54-1449-4CBE-85F1-B45956DC126A}">
      <dgm:prSet phldrT="[Text]"/>
      <dgm:spPr/>
      <dgm:t>
        <a:bodyPr/>
        <a:lstStyle/>
        <a:p>
          <a:pPr>
            <a:buFont typeface="Arial" panose="020B0604020202020204" pitchFamily="34" charset="0"/>
            <a:buChar char="•"/>
          </a:pPr>
          <a:r>
            <a:rPr lang="en-US"/>
            <a:t>Determines eligibility and places applicant on waiting lists</a:t>
          </a:r>
        </a:p>
      </dgm:t>
    </dgm:pt>
    <dgm:pt modelId="{1BA4854E-D44D-4B14-ADC3-620E26B2A032}" type="parTrans" cxnId="{DDB8A0E4-43D8-43B4-8690-99AAF7A5FE10}">
      <dgm:prSet/>
      <dgm:spPr/>
      <dgm:t>
        <a:bodyPr/>
        <a:lstStyle/>
        <a:p>
          <a:endParaRPr lang="en-US"/>
        </a:p>
      </dgm:t>
    </dgm:pt>
    <dgm:pt modelId="{89B41086-3E8E-4575-8C01-074486FE437B}" type="sibTrans" cxnId="{DDB8A0E4-43D8-43B4-8690-99AAF7A5FE10}">
      <dgm:prSet/>
      <dgm:spPr/>
      <dgm:t>
        <a:bodyPr/>
        <a:lstStyle/>
        <a:p>
          <a:endParaRPr lang="en-US"/>
        </a:p>
      </dgm:t>
    </dgm:pt>
    <dgm:pt modelId="{264E85FF-56CA-4933-ABC5-3E85BFD51F9A}">
      <dgm:prSet phldrT="[Text]"/>
      <dgm:spPr/>
      <dgm:t>
        <a:bodyPr/>
        <a:lstStyle/>
        <a:p>
          <a:pPr>
            <a:buFont typeface="Arial" panose="020B0604020202020204" pitchFamily="34" charset="0"/>
            <a:buChar char="•"/>
          </a:pPr>
          <a:r>
            <a:rPr lang="en-US"/>
            <a:t>Determines tenant rental portion based on income, presents lease, and collects security deposit</a:t>
          </a:r>
        </a:p>
      </dgm:t>
    </dgm:pt>
    <dgm:pt modelId="{52CBD79A-723A-45F8-872E-3765043B7B49}" type="parTrans" cxnId="{144EB166-F363-47D7-BACA-FEAC9D012963}">
      <dgm:prSet/>
      <dgm:spPr/>
      <dgm:t>
        <a:bodyPr/>
        <a:lstStyle/>
        <a:p>
          <a:endParaRPr lang="en-US"/>
        </a:p>
      </dgm:t>
    </dgm:pt>
    <dgm:pt modelId="{E6082721-4C7D-4487-8EC8-89D27E8F55B0}" type="sibTrans" cxnId="{144EB166-F363-47D7-BACA-FEAC9D012963}">
      <dgm:prSet/>
      <dgm:spPr/>
      <dgm:t>
        <a:bodyPr/>
        <a:lstStyle/>
        <a:p>
          <a:endParaRPr lang="en-US"/>
        </a:p>
      </dgm:t>
    </dgm:pt>
    <dgm:pt modelId="{F17C62AE-C7E0-47FE-9946-3AEF1303BD84}">
      <dgm:prSet phldrT="[Text]"/>
      <dgm:spPr/>
      <dgm:t>
        <a:bodyPr/>
        <a:lstStyle/>
        <a:p>
          <a:pPr>
            <a:buFont typeface="Arial" panose="020B0604020202020204" pitchFamily="34" charset="0"/>
            <a:buChar char="•"/>
          </a:pPr>
          <a:r>
            <a:rPr lang="en-US"/>
            <a:t>Applicant fills out application</a:t>
          </a:r>
        </a:p>
      </dgm:t>
    </dgm:pt>
    <dgm:pt modelId="{BC87952E-B6DE-4F56-B2C7-04F0CCD5AF84}" type="parTrans" cxnId="{452F1EA7-1548-4CB3-9CF6-1CF9931BD699}">
      <dgm:prSet/>
      <dgm:spPr/>
      <dgm:t>
        <a:bodyPr/>
        <a:lstStyle/>
        <a:p>
          <a:endParaRPr lang="en-US"/>
        </a:p>
      </dgm:t>
    </dgm:pt>
    <dgm:pt modelId="{BF9C4946-F557-462E-BA86-794904FE2503}" type="sibTrans" cxnId="{452F1EA7-1548-4CB3-9CF6-1CF9931BD699}">
      <dgm:prSet/>
      <dgm:spPr/>
      <dgm:t>
        <a:bodyPr/>
        <a:lstStyle/>
        <a:p>
          <a:endParaRPr lang="en-US"/>
        </a:p>
      </dgm:t>
    </dgm:pt>
    <dgm:pt modelId="{66A72EFE-25D4-45F0-BFEB-A5F378CFCF1C}">
      <dgm:prSet phldrT="[Text]"/>
      <dgm:spPr/>
      <dgm:t>
        <a:bodyPr/>
        <a:lstStyle/>
        <a:p>
          <a:pPr>
            <a:buFont typeface="Arial" panose="020B0604020202020204" pitchFamily="34" charset="0"/>
            <a:buChar char="•"/>
          </a:pPr>
          <a:r>
            <a:rPr lang="en-US" dirty="0"/>
            <a:t>HUD does not accept applications or maintain waitlists</a:t>
          </a:r>
        </a:p>
      </dgm:t>
    </dgm:pt>
    <dgm:pt modelId="{3B2FF9AF-B347-47CF-BE76-BCE56D88EE8F}" type="parTrans" cxnId="{90904900-C39A-4BD9-94B8-21E73809B8E6}">
      <dgm:prSet/>
      <dgm:spPr/>
      <dgm:t>
        <a:bodyPr/>
        <a:lstStyle/>
        <a:p>
          <a:endParaRPr lang="en-US"/>
        </a:p>
      </dgm:t>
    </dgm:pt>
    <dgm:pt modelId="{C450FE76-E7DB-4722-BBF1-57F061C3F618}" type="sibTrans" cxnId="{90904900-C39A-4BD9-94B8-21E73809B8E6}">
      <dgm:prSet/>
      <dgm:spPr/>
      <dgm:t>
        <a:bodyPr/>
        <a:lstStyle/>
        <a:p>
          <a:endParaRPr lang="en-US"/>
        </a:p>
      </dgm:t>
    </dgm:pt>
    <dgm:pt modelId="{BFCF449E-AFE7-4133-B6D4-4130EC2D25EB}" type="pres">
      <dgm:prSet presAssocID="{39922E9C-FD95-433A-90B2-C04605C825DC}" presName="Name0" presStyleCnt="0">
        <dgm:presLayoutVars>
          <dgm:dir/>
          <dgm:animLvl val="lvl"/>
          <dgm:resizeHandles val="exact"/>
        </dgm:presLayoutVars>
      </dgm:prSet>
      <dgm:spPr/>
    </dgm:pt>
    <dgm:pt modelId="{FD6E4272-815A-45DC-AD37-3F04B299DB4D}" type="pres">
      <dgm:prSet presAssocID="{84E6CB5A-F467-4E62-A762-0CAEB4878197}" presName="composite" presStyleCnt="0"/>
      <dgm:spPr/>
    </dgm:pt>
    <dgm:pt modelId="{251D91CD-57ED-491E-B064-86278290CCF0}" type="pres">
      <dgm:prSet presAssocID="{84E6CB5A-F467-4E62-A762-0CAEB4878197}" presName="parTx" presStyleLbl="alignNode1" presStyleIdx="0" presStyleCnt="2">
        <dgm:presLayoutVars>
          <dgm:chMax val="0"/>
          <dgm:chPref val="0"/>
          <dgm:bulletEnabled val="1"/>
        </dgm:presLayoutVars>
      </dgm:prSet>
      <dgm:spPr/>
    </dgm:pt>
    <dgm:pt modelId="{F5744311-DEAC-440A-A71D-D85112AAB476}" type="pres">
      <dgm:prSet presAssocID="{84E6CB5A-F467-4E62-A762-0CAEB4878197}" presName="desTx" presStyleLbl="alignAccFollowNode1" presStyleIdx="0" presStyleCnt="2">
        <dgm:presLayoutVars>
          <dgm:bulletEnabled val="1"/>
        </dgm:presLayoutVars>
      </dgm:prSet>
      <dgm:spPr/>
    </dgm:pt>
    <dgm:pt modelId="{60A3157F-F991-40F3-82EB-8DF6B98531E4}" type="pres">
      <dgm:prSet presAssocID="{A35D4559-892D-4C39-8841-E2AADBFFEE1B}" presName="space" presStyleCnt="0"/>
      <dgm:spPr/>
    </dgm:pt>
    <dgm:pt modelId="{909D4310-1216-49AA-AEC1-D7E18C8736DD}" type="pres">
      <dgm:prSet presAssocID="{3A008042-43B9-457A-B542-64A44F8DD1FF}" presName="composite" presStyleCnt="0"/>
      <dgm:spPr/>
    </dgm:pt>
    <dgm:pt modelId="{4BDF2947-C683-408B-9B64-C7D8E65A73C0}" type="pres">
      <dgm:prSet presAssocID="{3A008042-43B9-457A-B542-64A44F8DD1FF}" presName="parTx" presStyleLbl="alignNode1" presStyleIdx="1" presStyleCnt="2">
        <dgm:presLayoutVars>
          <dgm:chMax val="0"/>
          <dgm:chPref val="0"/>
          <dgm:bulletEnabled val="1"/>
        </dgm:presLayoutVars>
      </dgm:prSet>
      <dgm:spPr/>
    </dgm:pt>
    <dgm:pt modelId="{DC36F9AE-F9EE-4EED-AB17-051BF7D0CBDC}" type="pres">
      <dgm:prSet presAssocID="{3A008042-43B9-457A-B542-64A44F8DD1FF}" presName="desTx" presStyleLbl="alignAccFollowNode1" presStyleIdx="1" presStyleCnt="2">
        <dgm:presLayoutVars>
          <dgm:bulletEnabled val="1"/>
        </dgm:presLayoutVars>
      </dgm:prSet>
      <dgm:spPr/>
    </dgm:pt>
  </dgm:ptLst>
  <dgm:cxnLst>
    <dgm:cxn modelId="{90904900-C39A-4BD9-94B8-21E73809B8E6}" srcId="{84E6CB5A-F467-4E62-A762-0CAEB4878197}" destId="{66A72EFE-25D4-45F0-BFEB-A5F378CFCF1C}" srcOrd="0" destOrd="0" parTransId="{3B2FF9AF-B347-47CF-BE76-BCE56D88EE8F}" sibTransId="{C450FE76-E7DB-4722-BBF1-57F061C3F618}"/>
    <dgm:cxn modelId="{1FD97323-8F9C-46D0-BAD6-DA893D873842}" type="presOf" srcId="{84E6CB5A-F467-4E62-A762-0CAEB4878197}" destId="{251D91CD-57ED-491E-B064-86278290CCF0}" srcOrd="0" destOrd="0" presId="urn:microsoft.com/office/officeart/2005/8/layout/hList1"/>
    <dgm:cxn modelId="{3BBE0726-4199-42C6-95F2-A4C41A4CF6A7}" type="presOf" srcId="{66A72EFE-25D4-45F0-BFEB-A5F378CFCF1C}" destId="{F5744311-DEAC-440A-A71D-D85112AAB476}" srcOrd="0" destOrd="0" presId="urn:microsoft.com/office/officeart/2005/8/layout/hList1"/>
    <dgm:cxn modelId="{22981961-178D-48FD-A2DF-7F7CA2B39D92}" type="presOf" srcId="{F17C62AE-C7E0-47FE-9946-3AEF1303BD84}" destId="{F5744311-DEAC-440A-A71D-D85112AAB476}" srcOrd="0" destOrd="2" presId="urn:microsoft.com/office/officeart/2005/8/layout/hList1"/>
    <dgm:cxn modelId="{144EB166-F363-47D7-BACA-FEAC9D012963}" srcId="{3A008042-43B9-457A-B542-64A44F8DD1FF}" destId="{264E85FF-56CA-4933-ABC5-3E85BFD51F9A}" srcOrd="1" destOrd="0" parTransId="{52CBD79A-723A-45F8-872E-3765043B7B49}" sibTransId="{E6082721-4C7D-4487-8EC8-89D27E8F55B0}"/>
    <dgm:cxn modelId="{708C0169-55A8-4A00-81F4-C48225B2016B}" type="presOf" srcId="{3A008042-43B9-457A-B542-64A44F8DD1FF}" destId="{4BDF2947-C683-408B-9B64-C7D8E65A73C0}" srcOrd="0" destOrd="0" presId="urn:microsoft.com/office/officeart/2005/8/layout/hList1"/>
    <dgm:cxn modelId="{D8CB246A-D409-4569-9080-CAEE492FE5AC}" srcId="{39922E9C-FD95-433A-90B2-C04605C825DC}" destId="{3A008042-43B9-457A-B542-64A44F8DD1FF}" srcOrd="1" destOrd="0" parTransId="{6C97A6E2-B061-4B4F-92D3-7909480D701E}" sibTransId="{0FEA9A05-1C46-46FE-B510-722DCBBEC7DD}"/>
    <dgm:cxn modelId="{8406F176-3F08-46A9-9928-DEC1656BD581}" type="presOf" srcId="{39922E9C-FD95-433A-90B2-C04605C825DC}" destId="{BFCF449E-AFE7-4133-B6D4-4130EC2D25EB}" srcOrd="0" destOrd="0" presId="urn:microsoft.com/office/officeart/2005/8/layout/hList1"/>
    <dgm:cxn modelId="{452F1EA7-1548-4CB3-9CF6-1CF9931BD699}" srcId="{84E6CB5A-F467-4E62-A762-0CAEB4878197}" destId="{F17C62AE-C7E0-47FE-9946-3AEF1303BD84}" srcOrd="2" destOrd="0" parTransId="{BC87952E-B6DE-4F56-B2C7-04F0CCD5AF84}" sibTransId="{BF9C4946-F557-462E-BA86-794904FE2503}"/>
    <dgm:cxn modelId="{EB38C0B1-C1BD-446E-B11D-09BF0DFCA2B5}" type="presOf" srcId="{D6AAF868-C16A-482F-822A-504FE301E16F}" destId="{F5744311-DEAC-440A-A71D-D85112AAB476}" srcOrd="0" destOrd="1" presId="urn:microsoft.com/office/officeart/2005/8/layout/hList1"/>
    <dgm:cxn modelId="{D0E7EBBE-87DC-4291-87FE-20E269B6B7F4}" type="presOf" srcId="{F260FE54-1449-4CBE-85F1-B45956DC126A}" destId="{DC36F9AE-F9EE-4EED-AB17-051BF7D0CBDC}" srcOrd="0" destOrd="0" presId="urn:microsoft.com/office/officeart/2005/8/layout/hList1"/>
    <dgm:cxn modelId="{A0C114E0-B1FA-4570-A835-7F4D8F66E367}" type="presOf" srcId="{264E85FF-56CA-4933-ABC5-3E85BFD51F9A}" destId="{DC36F9AE-F9EE-4EED-AB17-051BF7D0CBDC}" srcOrd="0" destOrd="1" presId="urn:microsoft.com/office/officeart/2005/8/layout/hList1"/>
    <dgm:cxn modelId="{E6A769E0-577F-401C-8F6D-39708E8A3302}" srcId="{39922E9C-FD95-433A-90B2-C04605C825DC}" destId="{84E6CB5A-F467-4E62-A762-0CAEB4878197}" srcOrd="0" destOrd="0" parTransId="{CB689EC0-4F97-4B23-A864-39ACF9FD1A67}" sibTransId="{A35D4559-892D-4C39-8841-E2AADBFFEE1B}"/>
    <dgm:cxn modelId="{DDB8A0E4-43D8-43B4-8690-99AAF7A5FE10}" srcId="{3A008042-43B9-457A-B542-64A44F8DD1FF}" destId="{F260FE54-1449-4CBE-85F1-B45956DC126A}" srcOrd="0" destOrd="0" parTransId="{1BA4854E-D44D-4B14-ADC3-620E26B2A032}" sibTransId="{89B41086-3E8E-4575-8C01-074486FE437B}"/>
    <dgm:cxn modelId="{8FC24AE6-BA40-4CDD-A1BA-3D10B28E6761}" srcId="{84E6CB5A-F467-4E62-A762-0CAEB4878197}" destId="{D6AAF868-C16A-482F-822A-504FE301E16F}" srcOrd="1" destOrd="0" parTransId="{2363042F-5BE2-4258-BF6F-56C87E0034BF}" sibTransId="{ECE1A865-9409-4245-8715-E4BA43EE43D9}"/>
    <dgm:cxn modelId="{6A83ECEC-5460-4B56-8E54-A3D1107DF7B6}" type="presParOf" srcId="{BFCF449E-AFE7-4133-B6D4-4130EC2D25EB}" destId="{FD6E4272-815A-45DC-AD37-3F04B299DB4D}" srcOrd="0" destOrd="0" presId="urn:microsoft.com/office/officeart/2005/8/layout/hList1"/>
    <dgm:cxn modelId="{B6FE4D02-E728-4ABB-8D0B-29170D14F445}" type="presParOf" srcId="{FD6E4272-815A-45DC-AD37-3F04B299DB4D}" destId="{251D91CD-57ED-491E-B064-86278290CCF0}" srcOrd="0" destOrd="0" presId="urn:microsoft.com/office/officeart/2005/8/layout/hList1"/>
    <dgm:cxn modelId="{4941C96C-6283-4F4F-A7C8-05B7A0E927C6}" type="presParOf" srcId="{FD6E4272-815A-45DC-AD37-3F04B299DB4D}" destId="{F5744311-DEAC-440A-A71D-D85112AAB476}" srcOrd="1" destOrd="0" presId="urn:microsoft.com/office/officeart/2005/8/layout/hList1"/>
    <dgm:cxn modelId="{90B6ADD9-1CBF-4CBE-9057-F0EB32FBF1E2}" type="presParOf" srcId="{BFCF449E-AFE7-4133-B6D4-4130EC2D25EB}" destId="{60A3157F-F991-40F3-82EB-8DF6B98531E4}" srcOrd="1" destOrd="0" presId="urn:microsoft.com/office/officeart/2005/8/layout/hList1"/>
    <dgm:cxn modelId="{B11690B6-AC3F-4575-A504-3F2B076930CA}" type="presParOf" srcId="{BFCF449E-AFE7-4133-B6D4-4130EC2D25EB}" destId="{909D4310-1216-49AA-AEC1-D7E18C8736DD}" srcOrd="2" destOrd="0" presId="urn:microsoft.com/office/officeart/2005/8/layout/hList1"/>
    <dgm:cxn modelId="{58C854EA-9E2D-4336-B3E0-827944E1FC93}" type="presParOf" srcId="{909D4310-1216-49AA-AEC1-D7E18C8736DD}" destId="{4BDF2947-C683-408B-9B64-C7D8E65A73C0}" srcOrd="0" destOrd="0" presId="urn:microsoft.com/office/officeart/2005/8/layout/hList1"/>
    <dgm:cxn modelId="{643BB8AF-DFC5-4650-B863-C8CD8F103280}" type="presParOf" srcId="{909D4310-1216-49AA-AEC1-D7E18C8736DD}" destId="{DC36F9AE-F9EE-4EED-AB17-051BF7D0CBDC}"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AEDD3EC-320D-49BD-B24D-C762C260C626}"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27D6A23D-CBDC-4F04-90A3-BC2955267079}">
      <dgm:prSet/>
      <dgm:spPr/>
      <dgm:t>
        <a:bodyPr/>
        <a:lstStyle/>
        <a:p>
          <a:pPr>
            <a:lnSpc>
              <a:spcPct val="100000"/>
            </a:lnSpc>
          </a:pPr>
          <a:r>
            <a:rPr lang="en-US"/>
            <a:t>HUD’s major program for assisting very low-income families, the elderly, and the disabled to afford decent, safe and sanitary housing</a:t>
          </a:r>
        </a:p>
      </dgm:t>
    </dgm:pt>
    <dgm:pt modelId="{E442F1D4-DA74-41C7-80EE-BD6809EE98E4}" type="parTrans" cxnId="{8397AAE1-C0AB-40E7-AFF1-A1837F8D634E}">
      <dgm:prSet/>
      <dgm:spPr/>
      <dgm:t>
        <a:bodyPr/>
        <a:lstStyle/>
        <a:p>
          <a:endParaRPr lang="en-US"/>
        </a:p>
      </dgm:t>
    </dgm:pt>
    <dgm:pt modelId="{07B9B61E-F411-4340-BF0F-4AE1EAC88773}" type="sibTrans" cxnId="{8397AAE1-C0AB-40E7-AFF1-A1837F8D634E}">
      <dgm:prSet/>
      <dgm:spPr/>
      <dgm:t>
        <a:bodyPr/>
        <a:lstStyle/>
        <a:p>
          <a:endParaRPr lang="en-US"/>
        </a:p>
      </dgm:t>
    </dgm:pt>
    <dgm:pt modelId="{E12770DE-E912-4C6E-8C6B-3AED6AB2A268}">
      <dgm:prSet/>
      <dgm:spPr/>
      <dgm:t>
        <a:bodyPr/>
        <a:lstStyle/>
        <a:p>
          <a:pPr>
            <a:lnSpc>
              <a:spcPct val="100000"/>
            </a:lnSpc>
          </a:pPr>
          <a:r>
            <a:rPr lang="en-US"/>
            <a:t>Participants are free to choose housing that meets the requirements of the program and are not limited to units in subsidized housing projects</a:t>
          </a:r>
        </a:p>
      </dgm:t>
    </dgm:pt>
    <dgm:pt modelId="{25D40C00-7B0E-4C68-ACE8-6595BCE51572}" type="parTrans" cxnId="{5B7816E8-8297-4A87-A194-97D51E6F018B}">
      <dgm:prSet/>
      <dgm:spPr/>
      <dgm:t>
        <a:bodyPr/>
        <a:lstStyle/>
        <a:p>
          <a:endParaRPr lang="en-US"/>
        </a:p>
      </dgm:t>
    </dgm:pt>
    <dgm:pt modelId="{ECA163C4-79B7-4B69-A607-BC1414FEFB5B}" type="sibTrans" cxnId="{5B7816E8-8297-4A87-A194-97D51E6F018B}">
      <dgm:prSet/>
      <dgm:spPr/>
      <dgm:t>
        <a:bodyPr/>
        <a:lstStyle/>
        <a:p>
          <a:endParaRPr lang="en-US"/>
        </a:p>
      </dgm:t>
    </dgm:pt>
    <dgm:pt modelId="{3E80486B-2443-4E75-8075-AB6775BDD746}">
      <dgm:prSet/>
      <dgm:spPr/>
      <dgm:t>
        <a:bodyPr/>
        <a:lstStyle/>
        <a:p>
          <a:pPr>
            <a:lnSpc>
              <a:spcPct val="100000"/>
            </a:lnSpc>
          </a:pPr>
          <a:r>
            <a:rPr lang="en-US"/>
            <a:t>Vouchers are administered locally by Public Housing Agencies (PHAs) so applications are submitted to the PHA</a:t>
          </a:r>
        </a:p>
      </dgm:t>
    </dgm:pt>
    <dgm:pt modelId="{2FFF6724-6C9B-4A37-92BA-4A269096918F}" type="parTrans" cxnId="{DAA63A93-D42F-4CA9-AE6B-3C56C8B61349}">
      <dgm:prSet/>
      <dgm:spPr/>
      <dgm:t>
        <a:bodyPr/>
        <a:lstStyle/>
        <a:p>
          <a:endParaRPr lang="en-US"/>
        </a:p>
      </dgm:t>
    </dgm:pt>
    <dgm:pt modelId="{5E72FB09-F2F2-4E6D-B8CA-3E9AA978F9D7}" type="sibTrans" cxnId="{DAA63A93-D42F-4CA9-AE6B-3C56C8B61349}">
      <dgm:prSet/>
      <dgm:spPr/>
      <dgm:t>
        <a:bodyPr/>
        <a:lstStyle/>
        <a:p>
          <a:endParaRPr lang="en-US"/>
        </a:p>
      </dgm:t>
    </dgm:pt>
    <dgm:pt modelId="{E2C0D09B-661F-41F4-B23A-3861E7D4200A}">
      <dgm:prSet/>
      <dgm:spPr/>
      <dgm:t>
        <a:bodyPr/>
        <a:lstStyle/>
        <a:p>
          <a:pPr>
            <a:lnSpc>
              <a:spcPct val="100000"/>
            </a:lnSpc>
          </a:pPr>
          <a:r>
            <a:rPr lang="en-US"/>
            <a:t>Participants must find suitable housing with landlord that agrees to lease under the program</a:t>
          </a:r>
        </a:p>
      </dgm:t>
    </dgm:pt>
    <dgm:pt modelId="{B04CAB7C-1272-4B50-8CC9-45D1F2D60E1D}" type="parTrans" cxnId="{C5A11DA4-AED7-47FF-BCEB-1BF1319F1297}">
      <dgm:prSet/>
      <dgm:spPr/>
      <dgm:t>
        <a:bodyPr/>
        <a:lstStyle/>
        <a:p>
          <a:endParaRPr lang="en-US"/>
        </a:p>
      </dgm:t>
    </dgm:pt>
    <dgm:pt modelId="{0E596820-BDAD-4F17-869F-E6DFDBDB25FA}" type="sibTrans" cxnId="{C5A11DA4-AED7-47FF-BCEB-1BF1319F1297}">
      <dgm:prSet/>
      <dgm:spPr/>
      <dgm:t>
        <a:bodyPr/>
        <a:lstStyle/>
        <a:p>
          <a:endParaRPr lang="en-US"/>
        </a:p>
      </dgm:t>
    </dgm:pt>
    <dgm:pt modelId="{D942B578-FC76-4084-8350-42BE4AFFAF00}">
      <dgm:prSet/>
      <dgm:spPr/>
      <dgm:t>
        <a:bodyPr/>
        <a:lstStyle/>
        <a:p>
          <a:pPr>
            <a:lnSpc>
              <a:spcPct val="100000"/>
            </a:lnSpc>
          </a:pPr>
          <a:r>
            <a:rPr lang="en-US"/>
            <a:t>Very long wait lists!</a:t>
          </a:r>
        </a:p>
      </dgm:t>
    </dgm:pt>
    <dgm:pt modelId="{A56B8148-A5E5-4A96-A18A-A045E45F9220}" type="parTrans" cxnId="{131362BC-3FBB-4D7E-92DE-F26E9427992C}">
      <dgm:prSet/>
      <dgm:spPr/>
      <dgm:t>
        <a:bodyPr/>
        <a:lstStyle/>
        <a:p>
          <a:endParaRPr lang="en-US"/>
        </a:p>
      </dgm:t>
    </dgm:pt>
    <dgm:pt modelId="{AB1CAA58-0513-4D1C-B898-F520FE380E1A}" type="sibTrans" cxnId="{131362BC-3FBB-4D7E-92DE-F26E9427992C}">
      <dgm:prSet/>
      <dgm:spPr/>
      <dgm:t>
        <a:bodyPr/>
        <a:lstStyle/>
        <a:p>
          <a:endParaRPr lang="en-US"/>
        </a:p>
      </dgm:t>
    </dgm:pt>
    <dgm:pt modelId="{CD0E5309-AC93-4B6B-9036-5E424D145878}" type="pres">
      <dgm:prSet presAssocID="{CAEDD3EC-320D-49BD-B24D-C762C260C626}" presName="root" presStyleCnt="0">
        <dgm:presLayoutVars>
          <dgm:dir/>
          <dgm:resizeHandles val="exact"/>
        </dgm:presLayoutVars>
      </dgm:prSet>
      <dgm:spPr/>
    </dgm:pt>
    <dgm:pt modelId="{54880CE5-9AD9-4AC3-B1B8-CF93614ACF65}" type="pres">
      <dgm:prSet presAssocID="{27D6A23D-CBDC-4F04-90A3-BC2955267079}" presName="compNode" presStyleCnt="0"/>
      <dgm:spPr/>
    </dgm:pt>
    <dgm:pt modelId="{C912D36C-A028-4AF4-8D03-576D6C01D5CC}" type="pres">
      <dgm:prSet presAssocID="{27D6A23D-CBDC-4F04-90A3-BC2955267079}" presName="bgRect" presStyleLbl="bgShp" presStyleIdx="0" presStyleCnt="5"/>
      <dgm:spPr/>
    </dgm:pt>
    <dgm:pt modelId="{79B1A8EF-559A-4C4D-8A46-31AFA43603AF}" type="pres">
      <dgm:prSet presAssocID="{27D6A23D-CBDC-4F04-90A3-BC2955267079}"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lth"/>
        </a:ext>
      </dgm:extLst>
    </dgm:pt>
    <dgm:pt modelId="{7BD52A63-7470-4C42-8F4A-C2C589EAB0E8}" type="pres">
      <dgm:prSet presAssocID="{27D6A23D-CBDC-4F04-90A3-BC2955267079}" presName="spaceRect" presStyleCnt="0"/>
      <dgm:spPr/>
    </dgm:pt>
    <dgm:pt modelId="{07073C4B-56B8-4A7C-A523-3359C1F11EA6}" type="pres">
      <dgm:prSet presAssocID="{27D6A23D-CBDC-4F04-90A3-BC2955267079}" presName="parTx" presStyleLbl="revTx" presStyleIdx="0" presStyleCnt="5">
        <dgm:presLayoutVars>
          <dgm:chMax val="0"/>
          <dgm:chPref val="0"/>
        </dgm:presLayoutVars>
      </dgm:prSet>
      <dgm:spPr/>
    </dgm:pt>
    <dgm:pt modelId="{BCA6BF56-81C6-4A49-97EE-B375531F5826}" type="pres">
      <dgm:prSet presAssocID="{07B9B61E-F411-4340-BF0F-4AE1EAC88773}" presName="sibTrans" presStyleCnt="0"/>
      <dgm:spPr/>
    </dgm:pt>
    <dgm:pt modelId="{28CDBCD4-390D-4D75-9EF2-469A5A9DA252}" type="pres">
      <dgm:prSet presAssocID="{E12770DE-E912-4C6E-8C6B-3AED6AB2A268}" presName="compNode" presStyleCnt="0"/>
      <dgm:spPr/>
    </dgm:pt>
    <dgm:pt modelId="{BCE88D5D-2938-402B-A68A-2F82D05454D1}" type="pres">
      <dgm:prSet presAssocID="{E12770DE-E912-4C6E-8C6B-3AED6AB2A268}" presName="bgRect" presStyleLbl="bgShp" presStyleIdx="1" presStyleCnt="5"/>
      <dgm:spPr/>
    </dgm:pt>
    <dgm:pt modelId="{382C6CEA-CC82-4A9C-A233-458C33A94308}" type="pres">
      <dgm:prSet presAssocID="{E12770DE-E912-4C6E-8C6B-3AED6AB2A268}"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ome"/>
        </a:ext>
      </dgm:extLst>
    </dgm:pt>
    <dgm:pt modelId="{F7704FAA-AC07-43C4-A890-69653BE5B09A}" type="pres">
      <dgm:prSet presAssocID="{E12770DE-E912-4C6E-8C6B-3AED6AB2A268}" presName="spaceRect" presStyleCnt="0"/>
      <dgm:spPr/>
    </dgm:pt>
    <dgm:pt modelId="{94F9F8EB-90BA-4E8D-A099-C5885E9E82FE}" type="pres">
      <dgm:prSet presAssocID="{E12770DE-E912-4C6E-8C6B-3AED6AB2A268}" presName="parTx" presStyleLbl="revTx" presStyleIdx="1" presStyleCnt="5">
        <dgm:presLayoutVars>
          <dgm:chMax val="0"/>
          <dgm:chPref val="0"/>
        </dgm:presLayoutVars>
      </dgm:prSet>
      <dgm:spPr/>
    </dgm:pt>
    <dgm:pt modelId="{59EEF3DD-00F7-4960-ABC4-B075DD59BC84}" type="pres">
      <dgm:prSet presAssocID="{ECA163C4-79B7-4B69-A607-BC1414FEFB5B}" presName="sibTrans" presStyleCnt="0"/>
      <dgm:spPr/>
    </dgm:pt>
    <dgm:pt modelId="{6A81355F-80BD-482A-9099-5AEF4C149A3F}" type="pres">
      <dgm:prSet presAssocID="{3E80486B-2443-4E75-8075-AB6775BDD746}" presName="compNode" presStyleCnt="0"/>
      <dgm:spPr/>
    </dgm:pt>
    <dgm:pt modelId="{6E4DC6D8-7183-4807-BB80-6CCCF7D80EFB}" type="pres">
      <dgm:prSet presAssocID="{3E80486B-2443-4E75-8075-AB6775BDD746}" presName="bgRect" presStyleLbl="bgShp" presStyleIdx="2" presStyleCnt="5"/>
      <dgm:spPr/>
    </dgm:pt>
    <dgm:pt modelId="{C9EDA765-F652-40B4-89EF-3A013274FA07}" type="pres">
      <dgm:prSet presAssocID="{3E80486B-2443-4E75-8075-AB6775BDD746}"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Id Badge"/>
        </a:ext>
      </dgm:extLst>
    </dgm:pt>
    <dgm:pt modelId="{81EB89BE-6E58-4793-8753-0138C9B16530}" type="pres">
      <dgm:prSet presAssocID="{3E80486B-2443-4E75-8075-AB6775BDD746}" presName="spaceRect" presStyleCnt="0"/>
      <dgm:spPr/>
    </dgm:pt>
    <dgm:pt modelId="{0702ECA0-67E4-4CDF-8AC5-0022E315020E}" type="pres">
      <dgm:prSet presAssocID="{3E80486B-2443-4E75-8075-AB6775BDD746}" presName="parTx" presStyleLbl="revTx" presStyleIdx="2" presStyleCnt="5">
        <dgm:presLayoutVars>
          <dgm:chMax val="0"/>
          <dgm:chPref val="0"/>
        </dgm:presLayoutVars>
      </dgm:prSet>
      <dgm:spPr/>
    </dgm:pt>
    <dgm:pt modelId="{0D878EC9-CABE-4E68-BA61-3575A341049E}" type="pres">
      <dgm:prSet presAssocID="{5E72FB09-F2F2-4E6D-B8CA-3E9AA978F9D7}" presName="sibTrans" presStyleCnt="0"/>
      <dgm:spPr/>
    </dgm:pt>
    <dgm:pt modelId="{0D566007-C273-4910-96FE-5365C7B5E9DB}" type="pres">
      <dgm:prSet presAssocID="{E2C0D09B-661F-41F4-B23A-3861E7D4200A}" presName="compNode" presStyleCnt="0"/>
      <dgm:spPr/>
    </dgm:pt>
    <dgm:pt modelId="{1F010203-F3AF-4074-BECC-CB221330E54F}" type="pres">
      <dgm:prSet presAssocID="{E2C0D09B-661F-41F4-B23A-3861E7D4200A}" presName="bgRect" presStyleLbl="bgShp" presStyleIdx="3" presStyleCnt="5"/>
      <dgm:spPr/>
    </dgm:pt>
    <dgm:pt modelId="{51210A99-3AFE-43AD-8471-2DD516AAF8B0}" type="pres">
      <dgm:prSet presAssocID="{E2C0D09B-661F-41F4-B23A-3861E7D4200A}"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Real Estate"/>
        </a:ext>
      </dgm:extLst>
    </dgm:pt>
    <dgm:pt modelId="{78DF363B-C142-437A-B642-CED38430C806}" type="pres">
      <dgm:prSet presAssocID="{E2C0D09B-661F-41F4-B23A-3861E7D4200A}" presName="spaceRect" presStyleCnt="0"/>
      <dgm:spPr/>
    </dgm:pt>
    <dgm:pt modelId="{F7BD5765-F396-45C9-A797-BDDC4176C1EA}" type="pres">
      <dgm:prSet presAssocID="{E2C0D09B-661F-41F4-B23A-3861E7D4200A}" presName="parTx" presStyleLbl="revTx" presStyleIdx="3" presStyleCnt="5">
        <dgm:presLayoutVars>
          <dgm:chMax val="0"/>
          <dgm:chPref val="0"/>
        </dgm:presLayoutVars>
      </dgm:prSet>
      <dgm:spPr/>
    </dgm:pt>
    <dgm:pt modelId="{371FB803-3B9F-4A7B-8FD1-A721F4119A57}" type="pres">
      <dgm:prSet presAssocID="{0E596820-BDAD-4F17-869F-E6DFDBDB25FA}" presName="sibTrans" presStyleCnt="0"/>
      <dgm:spPr/>
    </dgm:pt>
    <dgm:pt modelId="{EFBAF0DA-AD0C-4691-A96A-FD93F2DE9282}" type="pres">
      <dgm:prSet presAssocID="{D942B578-FC76-4084-8350-42BE4AFFAF00}" presName="compNode" presStyleCnt="0"/>
      <dgm:spPr/>
    </dgm:pt>
    <dgm:pt modelId="{FEFEDC59-0B6D-4651-B2C6-703CC8245656}" type="pres">
      <dgm:prSet presAssocID="{D942B578-FC76-4084-8350-42BE4AFFAF00}" presName="bgRect" presStyleLbl="bgShp" presStyleIdx="4" presStyleCnt="5"/>
      <dgm:spPr/>
    </dgm:pt>
    <dgm:pt modelId="{9BDD4145-9816-4755-81BA-3E44860CC8C0}" type="pres">
      <dgm:prSet presAssocID="{D942B578-FC76-4084-8350-42BE4AFFAF00}"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Error"/>
        </a:ext>
      </dgm:extLst>
    </dgm:pt>
    <dgm:pt modelId="{FA90F7DF-C5E1-4064-AC3D-C4A2F740C442}" type="pres">
      <dgm:prSet presAssocID="{D942B578-FC76-4084-8350-42BE4AFFAF00}" presName="spaceRect" presStyleCnt="0"/>
      <dgm:spPr/>
    </dgm:pt>
    <dgm:pt modelId="{3F73632C-F994-4E16-9E64-294B3E09C2CE}" type="pres">
      <dgm:prSet presAssocID="{D942B578-FC76-4084-8350-42BE4AFFAF00}" presName="parTx" presStyleLbl="revTx" presStyleIdx="4" presStyleCnt="5">
        <dgm:presLayoutVars>
          <dgm:chMax val="0"/>
          <dgm:chPref val="0"/>
        </dgm:presLayoutVars>
      </dgm:prSet>
      <dgm:spPr/>
    </dgm:pt>
  </dgm:ptLst>
  <dgm:cxnLst>
    <dgm:cxn modelId="{4AC00D3D-3AC7-40C1-A966-7813BEADC346}" type="presOf" srcId="{E12770DE-E912-4C6E-8C6B-3AED6AB2A268}" destId="{94F9F8EB-90BA-4E8D-A099-C5885E9E82FE}" srcOrd="0" destOrd="0" presId="urn:microsoft.com/office/officeart/2018/2/layout/IconVerticalSolidList"/>
    <dgm:cxn modelId="{2A076A6E-5C8F-4AE2-B4E5-7E8D5CA3F1DB}" type="presOf" srcId="{27D6A23D-CBDC-4F04-90A3-BC2955267079}" destId="{07073C4B-56B8-4A7C-A523-3359C1F11EA6}" srcOrd="0" destOrd="0" presId="urn:microsoft.com/office/officeart/2018/2/layout/IconVerticalSolidList"/>
    <dgm:cxn modelId="{DAA63A93-D42F-4CA9-AE6B-3C56C8B61349}" srcId="{CAEDD3EC-320D-49BD-B24D-C762C260C626}" destId="{3E80486B-2443-4E75-8075-AB6775BDD746}" srcOrd="2" destOrd="0" parTransId="{2FFF6724-6C9B-4A37-92BA-4A269096918F}" sibTransId="{5E72FB09-F2F2-4E6D-B8CA-3E9AA978F9D7}"/>
    <dgm:cxn modelId="{875F3596-CF1D-4954-9140-D2D752556988}" type="presOf" srcId="{D942B578-FC76-4084-8350-42BE4AFFAF00}" destId="{3F73632C-F994-4E16-9E64-294B3E09C2CE}" srcOrd="0" destOrd="0" presId="urn:microsoft.com/office/officeart/2018/2/layout/IconVerticalSolidList"/>
    <dgm:cxn modelId="{C5A11DA4-AED7-47FF-BCEB-1BF1319F1297}" srcId="{CAEDD3EC-320D-49BD-B24D-C762C260C626}" destId="{E2C0D09B-661F-41F4-B23A-3861E7D4200A}" srcOrd="3" destOrd="0" parTransId="{B04CAB7C-1272-4B50-8CC9-45D1F2D60E1D}" sibTransId="{0E596820-BDAD-4F17-869F-E6DFDBDB25FA}"/>
    <dgm:cxn modelId="{131362BC-3FBB-4D7E-92DE-F26E9427992C}" srcId="{CAEDD3EC-320D-49BD-B24D-C762C260C626}" destId="{D942B578-FC76-4084-8350-42BE4AFFAF00}" srcOrd="4" destOrd="0" parTransId="{A56B8148-A5E5-4A96-A18A-A045E45F9220}" sibTransId="{AB1CAA58-0513-4D1C-B898-F520FE380E1A}"/>
    <dgm:cxn modelId="{334294CC-17A9-40F5-8FA0-E82154D7FFD0}" type="presOf" srcId="{E2C0D09B-661F-41F4-B23A-3861E7D4200A}" destId="{F7BD5765-F396-45C9-A797-BDDC4176C1EA}" srcOrd="0" destOrd="0" presId="urn:microsoft.com/office/officeart/2018/2/layout/IconVerticalSolidList"/>
    <dgm:cxn modelId="{53B715DD-081F-45B8-87E3-7D57DE3014CD}" type="presOf" srcId="{CAEDD3EC-320D-49BD-B24D-C762C260C626}" destId="{CD0E5309-AC93-4B6B-9036-5E424D145878}" srcOrd="0" destOrd="0" presId="urn:microsoft.com/office/officeart/2018/2/layout/IconVerticalSolidList"/>
    <dgm:cxn modelId="{8397AAE1-C0AB-40E7-AFF1-A1837F8D634E}" srcId="{CAEDD3EC-320D-49BD-B24D-C762C260C626}" destId="{27D6A23D-CBDC-4F04-90A3-BC2955267079}" srcOrd="0" destOrd="0" parTransId="{E442F1D4-DA74-41C7-80EE-BD6809EE98E4}" sibTransId="{07B9B61E-F411-4340-BF0F-4AE1EAC88773}"/>
    <dgm:cxn modelId="{F66F4AE5-B74C-41CD-9190-C194646BB257}" type="presOf" srcId="{3E80486B-2443-4E75-8075-AB6775BDD746}" destId="{0702ECA0-67E4-4CDF-8AC5-0022E315020E}" srcOrd="0" destOrd="0" presId="urn:microsoft.com/office/officeart/2018/2/layout/IconVerticalSolidList"/>
    <dgm:cxn modelId="{5B7816E8-8297-4A87-A194-97D51E6F018B}" srcId="{CAEDD3EC-320D-49BD-B24D-C762C260C626}" destId="{E12770DE-E912-4C6E-8C6B-3AED6AB2A268}" srcOrd="1" destOrd="0" parTransId="{25D40C00-7B0E-4C68-ACE8-6595BCE51572}" sibTransId="{ECA163C4-79B7-4B69-A607-BC1414FEFB5B}"/>
    <dgm:cxn modelId="{4DFC240A-1B7B-4C5B-966E-B40A2E24E233}" type="presParOf" srcId="{CD0E5309-AC93-4B6B-9036-5E424D145878}" destId="{54880CE5-9AD9-4AC3-B1B8-CF93614ACF65}" srcOrd="0" destOrd="0" presId="urn:microsoft.com/office/officeart/2018/2/layout/IconVerticalSolidList"/>
    <dgm:cxn modelId="{DF693FE8-0BFF-4364-A6A6-FCDC3E75799A}" type="presParOf" srcId="{54880CE5-9AD9-4AC3-B1B8-CF93614ACF65}" destId="{C912D36C-A028-4AF4-8D03-576D6C01D5CC}" srcOrd="0" destOrd="0" presId="urn:microsoft.com/office/officeart/2018/2/layout/IconVerticalSolidList"/>
    <dgm:cxn modelId="{6DBB0ADA-DFEC-4A83-A896-57B45ECE8C5D}" type="presParOf" srcId="{54880CE5-9AD9-4AC3-B1B8-CF93614ACF65}" destId="{79B1A8EF-559A-4C4D-8A46-31AFA43603AF}" srcOrd="1" destOrd="0" presId="urn:microsoft.com/office/officeart/2018/2/layout/IconVerticalSolidList"/>
    <dgm:cxn modelId="{0A046A36-98EA-423A-AD7E-B6B4DB88FDCB}" type="presParOf" srcId="{54880CE5-9AD9-4AC3-B1B8-CF93614ACF65}" destId="{7BD52A63-7470-4C42-8F4A-C2C589EAB0E8}" srcOrd="2" destOrd="0" presId="urn:microsoft.com/office/officeart/2018/2/layout/IconVerticalSolidList"/>
    <dgm:cxn modelId="{0530016F-440C-42E0-8A24-F19F6FFFD766}" type="presParOf" srcId="{54880CE5-9AD9-4AC3-B1B8-CF93614ACF65}" destId="{07073C4B-56B8-4A7C-A523-3359C1F11EA6}" srcOrd="3" destOrd="0" presId="urn:microsoft.com/office/officeart/2018/2/layout/IconVerticalSolidList"/>
    <dgm:cxn modelId="{9EBB3ECE-64D3-4741-971B-F997BAA68FCC}" type="presParOf" srcId="{CD0E5309-AC93-4B6B-9036-5E424D145878}" destId="{BCA6BF56-81C6-4A49-97EE-B375531F5826}" srcOrd="1" destOrd="0" presId="urn:microsoft.com/office/officeart/2018/2/layout/IconVerticalSolidList"/>
    <dgm:cxn modelId="{4D883EA4-8886-4BB6-B10C-5C66BB439F96}" type="presParOf" srcId="{CD0E5309-AC93-4B6B-9036-5E424D145878}" destId="{28CDBCD4-390D-4D75-9EF2-469A5A9DA252}" srcOrd="2" destOrd="0" presId="urn:microsoft.com/office/officeart/2018/2/layout/IconVerticalSolidList"/>
    <dgm:cxn modelId="{5E67484C-6B17-499D-9E01-049C2BF0F726}" type="presParOf" srcId="{28CDBCD4-390D-4D75-9EF2-469A5A9DA252}" destId="{BCE88D5D-2938-402B-A68A-2F82D05454D1}" srcOrd="0" destOrd="0" presId="urn:microsoft.com/office/officeart/2018/2/layout/IconVerticalSolidList"/>
    <dgm:cxn modelId="{1960B926-5E42-4EC7-8C3F-33D474FE37BF}" type="presParOf" srcId="{28CDBCD4-390D-4D75-9EF2-469A5A9DA252}" destId="{382C6CEA-CC82-4A9C-A233-458C33A94308}" srcOrd="1" destOrd="0" presId="urn:microsoft.com/office/officeart/2018/2/layout/IconVerticalSolidList"/>
    <dgm:cxn modelId="{7CE59FAE-4B7A-42FC-95DE-EE7FB35B074F}" type="presParOf" srcId="{28CDBCD4-390D-4D75-9EF2-469A5A9DA252}" destId="{F7704FAA-AC07-43C4-A890-69653BE5B09A}" srcOrd="2" destOrd="0" presId="urn:microsoft.com/office/officeart/2018/2/layout/IconVerticalSolidList"/>
    <dgm:cxn modelId="{05B8126A-E330-4CBC-9496-53D3AA5437F9}" type="presParOf" srcId="{28CDBCD4-390D-4D75-9EF2-469A5A9DA252}" destId="{94F9F8EB-90BA-4E8D-A099-C5885E9E82FE}" srcOrd="3" destOrd="0" presId="urn:microsoft.com/office/officeart/2018/2/layout/IconVerticalSolidList"/>
    <dgm:cxn modelId="{6D1DBB9C-89B7-443F-8F1D-92864D71A089}" type="presParOf" srcId="{CD0E5309-AC93-4B6B-9036-5E424D145878}" destId="{59EEF3DD-00F7-4960-ABC4-B075DD59BC84}" srcOrd="3" destOrd="0" presId="urn:microsoft.com/office/officeart/2018/2/layout/IconVerticalSolidList"/>
    <dgm:cxn modelId="{C5FB43EC-6A95-45CD-B5A6-F723D984A5EE}" type="presParOf" srcId="{CD0E5309-AC93-4B6B-9036-5E424D145878}" destId="{6A81355F-80BD-482A-9099-5AEF4C149A3F}" srcOrd="4" destOrd="0" presId="urn:microsoft.com/office/officeart/2018/2/layout/IconVerticalSolidList"/>
    <dgm:cxn modelId="{88E3D056-86AE-4C72-89AA-05B058268E79}" type="presParOf" srcId="{6A81355F-80BD-482A-9099-5AEF4C149A3F}" destId="{6E4DC6D8-7183-4807-BB80-6CCCF7D80EFB}" srcOrd="0" destOrd="0" presId="urn:microsoft.com/office/officeart/2018/2/layout/IconVerticalSolidList"/>
    <dgm:cxn modelId="{175BBF0C-BEF5-4D8B-AA13-B6E6302FB3DE}" type="presParOf" srcId="{6A81355F-80BD-482A-9099-5AEF4C149A3F}" destId="{C9EDA765-F652-40B4-89EF-3A013274FA07}" srcOrd="1" destOrd="0" presId="urn:microsoft.com/office/officeart/2018/2/layout/IconVerticalSolidList"/>
    <dgm:cxn modelId="{CD941ED7-A9B2-468F-8B46-502800CF0F40}" type="presParOf" srcId="{6A81355F-80BD-482A-9099-5AEF4C149A3F}" destId="{81EB89BE-6E58-4793-8753-0138C9B16530}" srcOrd="2" destOrd="0" presId="urn:microsoft.com/office/officeart/2018/2/layout/IconVerticalSolidList"/>
    <dgm:cxn modelId="{19FA31D5-7EB7-475D-B505-9839FFBF34A4}" type="presParOf" srcId="{6A81355F-80BD-482A-9099-5AEF4C149A3F}" destId="{0702ECA0-67E4-4CDF-8AC5-0022E315020E}" srcOrd="3" destOrd="0" presId="urn:microsoft.com/office/officeart/2018/2/layout/IconVerticalSolidList"/>
    <dgm:cxn modelId="{C3C7D0B2-9223-4FD1-A353-5C57F4A8D9EF}" type="presParOf" srcId="{CD0E5309-AC93-4B6B-9036-5E424D145878}" destId="{0D878EC9-CABE-4E68-BA61-3575A341049E}" srcOrd="5" destOrd="0" presId="urn:microsoft.com/office/officeart/2018/2/layout/IconVerticalSolidList"/>
    <dgm:cxn modelId="{0F5A2E0A-7172-4891-9314-1AF23D55E60A}" type="presParOf" srcId="{CD0E5309-AC93-4B6B-9036-5E424D145878}" destId="{0D566007-C273-4910-96FE-5365C7B5E9DB}" srcOrd="6" destOrd="0" presId="urn:microsoft.com/office/officeart/2018/2/layout/IconVerticalSolidList"/>
    <dgm:cxn modelId="{24AF4FC8-149C-4963-877C-6F58BD56631E}" type="presParOf" srcId="{0D566007-C273-4910-96FE-5365C7B5E9DB}" destId="{1F010203-F3AF-4074-BECC-CB221330E54F}" srcOrd="0" destOrd="0" presId="urn:microsoft.com/office/officeart/2018/2/layout/IconVerticalSolidList"/>
    <dgm:cxn modelId="{142644CF-990F-4704-828D-E2387F570D14}" type="presParOf" srcId="{0D566007-C273-4910-96FE-5365C7B5E9DB}" destId="{51210A99-3AFE-43AD-8471-2DD516AAF8B0}" srcOrd="1" destOrd="0" presId="urn:microsoft.com/office/officeart/2018/2/layout/IconVerticalSolidList"/>
    <dgm:cxn modelId="{1CC98BE0-8EBB-4590-A883-E5159610BED3}" type="presParOf" srcId="{0D566007-C273-4910-96FE-5365C7B5E9DB}" destId="{78DF363B-C142-437A-B642-CED38430C806}" srcOrd="2" destOrd="0" presId="urn:microsoft.com/office/officeart/2018/2/layout/IconVerticalSolidList"/>
    <dgm:cxn modelId="{FA41F943-29FA-4C46-936D-21437C71A29E}" type="presParOf" srcId="{0D566007-C273-4910-96FE-5365C7B5E9DB}" destId="{F7BD5765-F396-45C9-A797-BDDC4176C1EA}" srcOrd="3" destOrd="0" presId="urn:microsoft.com/office/officeart/2018/2/layout/IconVerticalSolidList"/>
    <dgm:cxn modelId="{2F19F0AF-1ED5-4F38-8A76-D8F666631F7E}" type="presParOf" srcId="{CD0E5309-AC93-4B6B-9036-5E424D145878}" destId="{371FB803-3B9F-4A7B-8FD1-A721F4119A57}" srcOrd="7" destOrd="0" presId="urn:microsoft.com/office/officeart/2018/2/layout/IconVerticalSolidList"/>
    <dgm:cxn modelId="{46C4D45C-3806-4084-810B-D481CFB31CD6}" type="presParOf" srcId="{CD0E5309-AC93-4B6B-9036-5E424D145878}" destId="{EFBAF0DA-AD0C-4691-A96A-FD93F2DE9282}" srcOrd="8" destOrd="0" presId="urn:microsoft.com/office/officeart/2018/2/layout/IconVerticalSolidList"/>
    <dgm:cxn modelId="{70CFE59C-808A-4488-B8A4-50430EE3C313}" type="presParOf" srcId="{EFBAF0DA-AD0C-4691-A96A-FD93F2DE9282}" destId="{FEFEDC59-0B6D-4651-B2C6-703CC8245656}" srcOrd="0" destOrd="0" presId="urn:microsoft.com/office/officeart/2018/2/layout/IconVerticalSolidList"/>
    <dgm:cxn modelId="{71B5710C-403A-4599-840F-59B38B1D595C}" type="presParOf" srcId="{EFBAF0DA-AD0C-4691-A96A-FD93F2DE9282}" destId="{9BDD4145-9816-4755-81BA-3E44860CC8C0}" srcOrd="1" destOrd="0" presId="urn:microsoft.com/office/officeart/2018/2/layout/IconVerticalSolidList"/>
    <dgm:cxn modelId="{CBAC0623-2879-430A-94B5-FECA90E3EB19}" type="presParOf" srcId="{EFBAF0DA-AD0C-4691-A96A-FD93F2DE9282}" destId="{FA90F7DF-C5E1-4064-AC3D-C4A2F740C442}" srcOrd="2" destOrd="0" presId="urn:microsoft.com/office/officeart/2018/2/layout/IconVerticalSolidList"/>
    <dgm:cxn modelId="{8E3E8214-BEDE-433C-B272-EE9056EA0A8A}" type="presParOf" srcId="{EFBAF0DA-AD0C-4691-A96A-FD93F2DE9282}" destId="{3F73632C-F994-4E16-9E64-294B3E09C2C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9922E9C-FD95-433A-90B2-C04605C825DC}"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US"/>
        </a:p>
      </dgm:t>
    </dgm:pt>
    <dgm:pt modelId="{84E6CB5A-F467-4E62-A762-0CAEB4878197}">
      <dgm:prSet phldrT="[Text]"/>
      <dgm:spPr/>
      <dgm:t>
        <a:bodyPr/>
        <a:lstStyle/>
        <a:p>
          <a:r>
            <a:rPr lang="en-US"/>
            <a:t>Tenant’s Responsibilities</a:t>
          </a:r>
        </a:p>
      </dgm:t>
    </dgm:pt>
    <dgm:pt modelId="{CB689EC0-4F97-4B23-A864-39ACF9FD1A67}" type="parTrans" cxnId="{E6A769E0-577F-401C-8F6D-39708E8A3302}">
      <dgm:prSet/>
      <dgm:spPr/>
      <dgm:t>
        <a:bodyPr/>
        <a:lstStyle/>
        <a:p>
          <a:endParaRPr lang="en-US"/>
        </a:p>
      </dgm:t>
    </dgm:pt>
    <dgm:pt modelId="{A35D4559-892D-4C39-8841-E2AADBFFEE1B}" type="sibTrans" cxnId="{E6A769E0-577F-401C-8F6D-39708E8A3302}">
      <dgm:prSet/>
      <dgm:spPr/>
      <dgm:t>
        <a:bodyPr/>
        <a:lstStyle/>
        <a:p>
          <a:endParaRPr lang="en-US"/>
        </a:p>
      </dgm:t>
    </dgm:pt>
    <dgm:pt modelId="{D6AAF868-C16A-482F-822A-504FE301E16F}">
      <dgm:prSet phldrT="[Text]"/>
      <dgm:spPr/>
      <dgm:t>
        <a:bodyPr/>
        <a:lstStyle/>
        <a:p>
          <a:pPr>
            <a:buFont typeface="Arial" panose="020B0604020202020204" pitchFamily="34" charset="0"/>
            <a:buChar char="•"/>
          </a:pPr>
          <a:r>
            <a:rPr lang="en-US"/>
            <a:t>Completes application for voucher</a:t>
          </a:r>
        </a:p>
      </dgm:t>
    </dgm:pt>
    <dgm:pt modelId="{2363042F-5BE2-4258-BF6F-56C87E0034BF}" type="parTrans" cxnId="{8FC24AE6-BA40-4CDD-A1BA-3D10B28E6761}">
      <dgm:prSet/>
      <dgm:spPr/>
      <dgm:t>
        <a:bodyPr/>
        <a:lstStyle/>
        <a:p>
          <a:endParaRPr lang="en-US"/>
        </a:p>
      </dgm:t>
    </dgm:pt>
    <dgm:pt modelId="{ECE1A865-9409-4245-8715-E4BA43EE43D9}" type="sibTrans" cxnId="{8FC24AE6-BA40-4CDD-A1BA-3D10B28E6761}">
      <dgm:prSet/>
      <dgm:spPr/>
      <dgm:t>
        <a:bodyPr/>
        <a:lstStyle/>
        <a:p>
          <a:endParaRPr lang="en-US"/>
        </a:p>
      </dgm:t>
    </dgm:pt>
    <dgm:pt modelId="{3A008042-43B9-457A-B542-64A44F8DD1FF}">
      <dgm:prSet phldrT="[Text]"/>
      <dgm:spPr/>
      <dgm:t>
        <a:bodyPr/>
        <a:lstStyle/>
        <a:p>
          <a:r>
            <a:rPr lang="en-US"/>
            <a:t>PHA’s Responsibilities</a:t>
          </a:r>
        </a:p>
      </dgm:t>
    </dgm:pt>
    <dgm:pt modelId="{6C97A6E2-B061-4B4F-92D3-7909480D701E}" type="parTrans" cxnId="{D8CB246A-D409-4569-9080-CAEE492FE5AC}">
      <dgm:prSet/>
      <dgm:spPr/>
      <dgm:t>
        <a:bodyPr/>
        <a:lstStyle/>
        <a:p>
          <a:endParaRPr lang="en-US"/>
        </a:p>
      </dgm:t>
    </dgm:pt>
    <dgm:pt modelId="{0FEA9A05-1C46-46FE-B510-722DCBBEC7DD}" type="sibTrans" cxnId="{D8CB246A-D409-4569-9080-CAEE492FE5AC}">
      <dgm:prSet/>
      <dgm:spPr/>
      <dgm:t>
        <a:bodyPr/>
        <a:lstStyle/>
        <a:p>
          <a:endParaRPr lang="en-US"/>
        </a:p>
      </dgm:t>
    </dgm:pt>
    <dgm:pt modelId="{F260FE54-1449-4CBE-85F1-B45956DC126A}">
      <dgm:prSet phldrT="[Text]"/>
      <dgm:spPr/>
      <dgm:t>
        <a:bodyPr/>
        <a:lstStyle/>
        <a:p>
          <a:pPr>
            <a:buFont typeface="Arial" panose="020B0604020202020204" pitchFamily="34" charset="0"/>
            <a:buChar char="•"/>
          </a:pPr>
          <a:r>
            <a:rPr lang="en-US"/>
            <a:t>Administers voucher to participant</a:t>
          </a:r>
        </a:p>
      </dgm:t>
    </dgm:pt>
    <dgm:pt modelId="{1BA4854E-D44D-4B14-ADC3-620E26B2A032}" type="parTrans" cxnId="{DDB8A0E4-43D8-43B4-8690-99AAF7A5FE10}">
      <dgm:prSet/>
      <dgm:spPr/>
      <dgm:t>
        <a:bodyPr/>
        <a:lstStyle/>
        <a:p>
          <a:endParaRPr lang="en-US"/>
        </a:p>
      </dgm:t>
    </dgm:pt>
    <dgm:pt modelId="{89B41086-3E8E-4575-8C01-074486FE437B}" type="sibTrans" cxnId="{DDB8A0E4-43D8-43B4-8690-99AAF7A5FE10}">
      <dgm:prSet/>
      <dgm:spPr/>
      <dgm:t>
        <a:bodyPr/>
        <a:lstStyle/>
        <a:p>
          <a:endParaRPr lang="en-US"/>
        </a:p>
      </dgm:t>
    </dgm:pt>
    <dgm:pt modelId="{264E85FF-56CA-4933-ABC5-3E85BFD51F9A}">
      <dgm:prSet phldrT="[Text]"/>
      <dgm:spPr/>
      <dgm:t>
        <a:bodyPr/>
        <a:lstStyle/>
        <a:p>
          <a:pPr>
            <a:buFont typeface="Arial" panose="020B0604020202020204" pitchFamily="34" charset="0"/>
            <a:buChar char="•"/>
          </a:pPr>
          <a:r>
            <a:rPr lang="en-US"/>
            <a:t>Determines rental portion for tenant</a:t>
          </a:r>
        </a:p>
      </dgm:t>
    </dgm:pt>
    <dgm:pt modelId="{52CBD79A-723A-45F8-872E-3765043B7B49}" type="parTrans" cxnId="{144EB166-F363-47D7-BACA-FEAC9D012963}">
      <dgm:prSet/>
      <dgm:spPr/>
      <dgm:t>
        <a:bodyPr/>
        <a:lstStyle/>
        <a:p>
          <a:endParaRPr lang="en-US"/>
        </a:p>
      </dgm:t>
    </dgm:pt>
    <dgm:pt modelId="{E6082721-4C7D-4487-8EC8-89D27E8F55B0}" type="sibTrans" cxnId="{144EB166-F363-47D7-BACA-FEAC9D012963}">
      <dgm:prSet/>
      <dgm:spPr/>
      <dgm:t>
        <a:bodyPr/>
        <a:lstStyle/>
        <a:p>
          <a:endParaRPr lang="en-US"/>
        </a:p>
      </dgm:t>
    </dgm:pt>
    <dgm:pt modelId="{F17C62AE-C7E0-47FE-9946-3AEF1303BD84}">
      <dgm:prSet phldrT="[Text]"/>
      <dgm:spPr/>
      <dgm:t>
        <a:bodyPr/>
        <a:lstStyle/>
        <a:p>
          <a:pPr>
            <a:buFont typeface="Arial" panose="020B0604020202020204" pitchFamily="34" charset="0"/>
            <a:buChar char="•"/>
          </a:pPr>
          <a:r>
            <a:rPr lang="en-US"/>
            <a:t>Signs lease with landlord</a:t>
          </a:r>
        </a:p>
      </dgm:t>
    </dgm:pt>
    <dgm:pt modelId="{BC87952E-B6DE-4F56-B2C7-04F0CCD5AF84}" type="parTrans" cxnId="{452F1EA7-1548-4CB3-9CF6-1CF9931BD699}">
      <dgm:prSet/>
      <dgm:spPr/>
      <dgm:t>
        <a:bodyPr/>
        <a:lstStyle/>
        <a:p>
          <a:endParaRPr lang="en-US"/>
        </a:p>
      </dgm:t>
    </dgm:pt>
    <dgm:pt modelId="{BF9C4946-F557-462E-BA86-794904FE2503}" type="sibTrans" cxnId="{452F1EA7-1548-4CB3-9CF6-1CF9931BD699}">
      <dgm:prSet/>
      <dgm:spPr/>
      <dgm:t>
        <a:bodyPr/>
        <a:lstStyle/>
        <a:p>
          <a:endParaRPr lang="en-US"/>
        </a:p>
      </dgm:t>
    </dgm:pt>
    <dgm:pt modelId="{283819E4-F5F2-4C55-BF95-268E0C3BD4BC}">
      <dgm:prSet phldrT="[Text]"/>
      <dgm:spPr/>
      <dgm:t>
        <a:bodyPr/>
        <a:lstStyle/>
        <a:p>
          <a:pPr>
            <a:buFont typeface="Arial" panose="020B0604020202020204" pitchFamily="34" charset="0"/>
            <a:buChar char="•"/>
          </a:pPr>
          <a:r>
            <a:rPr lang="en-US"/>
            <a:t>Pays portion of rent to landlord</a:t>
          </a:r>
        </a:p>
      </dgm:t>
    </dgm:pt>
    <dgm:pt modelId="{5022955A-C203-405F-A824-E374AF9F111D}" type="parTrans" cxnId="{7DCDD443-5CB1-4DF4-A6F4-218657CE50A8}">
      <dgm:prSet/>
      <dgm:spPr/>
      <dgm:t>
        <a:bodyPr/>
        <a:lstStyle/>
        <a:p>
          <a:endParaRPr lang="en-US"/>
        </a:p>
      </dgm:t>
    </dgm:pt>
    <dgm:pt modelId="{9DC2A589-678B-498A-99D7-EC58AF130911}" type="sibTrans" cxnId="{7DCDD443-5CB1-4DF4-A6F4-218657CE50A8}">
      <dgm:prSet/>
      <dgm:spPr/>
      <dgm:t>
        <a:bodyPr/>
        <a:lstStyle/>
        <a:p>
          <a:endParaRPr lang="en-US"/>
        </a:p>
      </dgm:t>
    </dgm:pt>
    <dgm:pt modelId="{D26AF111-AF18-4CEC-B4FC-70345A6BA0BF}">
      <dgm:prSet phldrT="[Text]"/>
      <dgm:spPr/>
      <dgm:t>
        <a:bodyPr/>
        <a:lstStyle/>
        <a:p>
          <a:pPr>
            <a:buFont typeface="Arial" panose="020B0604020202020204" pitchFamily="34" charset="0"/>
            <a:buChar char="•"/>
          </a:pPr>
          <a:r>
            <a:rPr lang="en-US"/>
            <a:t>Pays rental assistance to landlord</a:t>
          </a:r>
        </a:p>
      </dgm:t>
    </dgm:pt>
    <dgm:pt modelId="{3EE8E302-E5EA-4445-8B9B-37FD13DCB598}" type="parTrans" cxnId="{D22239AC-1008-4DE1-9A1F-1CEA87B923D2}">
      <dgm:prSet/>
      <dgm:spPr/>
      <dgm:t>
        <a:bodyPr/>
        <a:lstStyle/>
        <a:p>
          <a:endParaRPr lang="en-US"/>
        </a:p>
      </dgm:t>
    </dgm:pt>
    <dgm:pt modelId="{E08B4245-4212-4018-9E73-83DDA716D902}" type="sibTrans" cxnId="{D22239AC-1008-4DE1-9A1F-1CEA87B923D2}">
      <dgm:prSet/>
      <dgm:spPr/>
      <dgm:t>
        <a:bodyPr/>
        <a:lstStyle/>
        <a:p>
          <a:endParaRPr lang="en-US"/>
        </a:p>
      </dgm:t>
    </dgm:pt>
    <dgm:pt modelId="{E56AF42C-A716-4E93-B26F-38AF0137FE8C}">
      <dgm:prSet phldrT="[Text]"/>
      <dgm:spPr/>
      <dgm:t>
        <a:bodyPr/>
        <a:lstStyle/>
        <a:p>
          <a:pPr>
            <a:buFont typeface="Arial" panose="020B0604020202020204" pitchFamily="34" charset="0"/>
            <a:buChar char="•"/>
          </a:pPr>
          <a:r>
            <a:rPr lang="en-US"/>
            <a:t>Ensures unit meets health &amp; safety standards</a:t>
          </a:r>
        </a:p>
      </dgm:t>
    </dgm:pt>
    <dgm:pt modelId="{B3A79CF9-6A54-4C69-BB23-FDDDCEAB766D}" type="parTrans" cxnId="{D35731D6-87B1-4BD5-A283-4F924D4E6FC6}">
      <dgm:prSet/>
      <dgm:spPr/>
      <dgm:t>
        <a:bodyPr/>
        <a:lstStyle/>
        <a:p>
          <a:endParaRPr lang="en-US"/>
        </a:p>
      </dgm:t>
    </dgm:pt>
    <dgm:pt modelId="{4114B02F-54D4-405C-B702-9AE33609569E}" type="sibTrans" cxnId="{D35731D6-87B1-4BD5-A283-4F924D4E6FC6}">
      <dgm:prSet/>
      <dgm:spPr/>
      <dgm:t>
        <a:bodyPr/>
        <a:lstStyle/>
        <a:p>
          <a:endParaRPr lang="en-US"/>
        </a:p>
      </dgm:t>
    </dgm:pt>
    <dgm:pt modelId="{1E4B051D-54DC-421A-99AC-13FC0A81AF9C}">
      <dgm:prSet phldrT="[Text]"/>
      <dgm:spPr/>
      <dgm:t>
        <a:bodyPr/>
        <a:lstStyle/>
        <a:p>
          <a:pPr>
            <a:buFont typeface="Arial" panose="020B0604020202020204" pitchFamily="34" charset="0"/>
            <a:buChar char="•"/>
          </a:pPr>
          <a:r>
            <a:rPr lang="en-US"/>
            <a:t>Determines eligibility and places applicant on waiting list</a:t>
          </a:r>
        </a:p>
      </dgm:t>
    </dgm:pt>
    <dgm:pt modelId="{190DE8B0-5F42-43EB-91EC-61A98AE79A1D}" type="parTrans" cxnId="{56D0153E-60A8-425F-9AD0-C0A49D73388C}">
      <dgm:prSet/>
      <dgm:spPr/>
      <dgm:t>
        <a:bodyPr/>
        <a:lstStyle/>
        <a:p>
          <a:endParaRPr lang="en-US"/>
        </a:p>
      </dgm:t>
    </dgm:pt>
    <dgm:pt modelId="{281580DC-025D-46E5-85C1-EB639179636F}" type="sibTrans" cxnId="{56D0153E-60A8-425F-9AD0-C0A49D73388C}">
      <dgm:prSet/>
      <dgm:spPr/>
      <dgm:t>
        <a:bodyPr/>
        <a:lstStyle/>
        <a:p>
          <a:endParaRPr lang="en-US"/>
        </a:p>
      </dgm:t>
    </dgm:pt>
    <dgm:pt modelId="{DB84D1CB-F04B-4AC3-8375-57BF726D9775}">
      <dgm:prSet phldrT="[Text]"/>
      <dgm:spPr/>
      <dgm:t>
        <a:bodyPr/>
        <a:lstStyle/>
        <a:p>
          <a:pPr>
            <a:buFont typeface="Arial" panose="020B0604020202020204" pitchFamily="34" charset="0"/>
            <a:buChar char="•"/>
          </a:pPr>
          <a:r>
            <a:rPr lang="en-US"/>
            <a:t>HUD does not accept applications or maintain waitlists</a:t>
          </a:r>
        </a:p>
      </dgm:t>
    </dgm:pt>
    <dgm:pt modelId="{6788B096-9D52-489F-A4A5-B7B9701929E6}" type="parTrans" cxnId="{A471413D-AB4B-41B3-B72D-AC8BA8CD502E}">
      <dgm:prSet/>
      <dgm:spPr/>
      <dgm:t>
        <a:bodyPr/>
        <a:lstStyle/>
        <a:p>
          <a:endParaRPr lang="en-US"/>
        </a:p>
      </dgm:t>
    </dgm:pt>
    <dgm:pt modelId="{97139FA4-0F12-4615-8A32-534C5E16A7C3}" type="sibTrans" cxnId="{A471413D-AB4B-41B3-B72D-AC8BA8CD502E}">
      <dgm:prSet/>
      <dgm:spPr/>
      <dgm:t>
        <a:bodyPr/>
        <a:lstStyle/>
        <a:p>
          <a:endParaRPr lang="en-US"/>
        </a:p>
      </dgm:t>
    </dgm:pt>
    <dgm:pt modelId="{98A4E098-8D8C-44D4-BFB8-135541389FE8}" type="pres">
      <dgm:prSet presAssocID="{39922E9C-FD95-433A-90B2-C04605C825DC}" presName="Name0" presStyleCnt="0">
        <dgm:presLayoutVars>
          <dgm:dir/>
          <dgm:animLvl val="lvl"/>
          <dgm:resizeHandles val="exact"/>
        </dgm:presLayoutVars>
      </dgm:prSet>
      <dgm:spPr/>
    </dgm:pt>
    <dgm:pt modelId="{0AE5997A-68F3-4A4F-BC60-0E0158ACFF84}" type="pres">
      <dgm:prSet presAssocID="{84E6CB5A-F467-4E62-A762-0CAEB4878197}" presName="composite" presStyleCnt="0"/>
      <dgm:spPr/>
    </dgm:pt>
    <dgm:pt modelId="{D94529BB-AD12-499C-9555-7850481A9504}" type="pres">
      <dgm:prSet presAssocID="{84E6CB5A-F467-4E62-A762-0CAEB4878197}" presName="parTx" presStyleLbl="alignNode1" presStyleIdx="0" presStyleCnt="2">
        <dgm:presLayoutVars>
          <dgm:chMax val="0"/>
          <dgm:chPref val="0"/>
          <dgm:bulletEnabled val="1"/>
        </dgm:presLayoutVars>
      </dgm:prSet>
      <dgm:spPr/>
    </dgm:pt>
    <dgm:pt modelId="{3B27BEEA-F713-4049-B6AF-78FA46F8742A}" type="pres">
      <dgm:prSet presAssocID="{84E6CB5A-F467-4E62-A762-0CAEB4878197}" presName="desTx" presStyleLbl="alignAccFollowNode1" presStyleIdx="0" presStyleCnt="2">
        <dgm:presLayoutVars>
          <dgm:bulletEnabled val="1"/>
        </dgm:presLayoutVars>
      </dgm:prSet>
      <dgm:spPr/>
    </dgm:pt>
    <dgm:pt modelId="{E3DB0B0C-11BF-4E93-8D71-97A50CB506F9}" type="pres">
      <dgm:prSet presAssocID="{A35D4559-892D-4C39-8841-E2AADBFFEE1B}" presName="space" presStyleCnt="0"/>
      <dgm:spPr/>
    </dgm:pt>
    <dgm:pt modelId="{9B91DFDF-5552-4E00-B4AA-228FE0CD36A9}" type="pres">
      <dgm:prSet presAssocID="{3A008042-43B9-457A-B542-64A44F8DD1FF}" presName="composite" presStyleCnt="0"/>
      <dgm:spPr/>
    </dgm:pt>
    <dgm:pt modelId="{3B8B590B-2886-4044-908F-1B74DB614AD8}" type="pres">
      <dgm:prSet presAssocID="{3A008042-43B9-457A-B542-64A44F8DD1FF}" presName="parTx" presStyleLbl="alignNode1" presStyleIdx="1" presStyleCnt="2">
        <dgm:presLayoutVars>
          <dgm:chMax val="0"/>
          <dgm:chPref val="0"/>
          <dgm:bulletEnabled val="1"/>
        </dgm:presLayoutVars>
      </dgm:prSet>
      <dgm:spPr/>
    </dgm:pt>
    <dgm:pt modelId="{EB704F6A-A284-4552-9E76-1A4668BA2F17}" type="pres">
      <dgm:prSet presAssocID="{3A008042-43B9-457A-B542-64A44F8DD1FF}" presName="desTx" presStyleLbl="alignAccFollowNode1" presStyleIdx="1" presStyleCnt="2">
        <dgm:presLayoutVars>
          <dgm:bulletEnabled val="1"/>
        </dgm:presLayoutVars>
      </dgm:prSet>
      <dgm:spPr/>
    </dgm:pt>
  </dgm:ptLst>
  <dgm:cxnLst>
    <dgm:cxn modelId="{26921025-BF7C-4990-92EC-0D75A8E17C91}" type="presOf" srcId="{39922E9C-FD95-433A-90B2-C04605C825DC}" destId="{98A4E098-8D8C-44D4-BFB8-135541389FE8}" srcOrd="0" destOrd="0" presId="urn:microsoft.com/office/officeart/2005/8/layout/hList1"/>
    <dgm:cxn modelId="{A471413D-AB4B-41B3-B72D-AC8BA8CD502E}" srcId="{84E6CB5A-F467-4E62-A762-0CAEB4878197}" destId="{DB84D1CB-F04B-4AC3-8375-57BF726D9775}" srcOrd="0" destOrd="0" parTransId="{6788B096-9D52-489F-A4A5-B7B9701929E6}" sibTransId="{97139FA4-0F12-4615-8A32-534C5E16A7C3}"/>
    <dgm:cxn modelId="{56D0153E-60A8-425F-9AD0-C0A49D73388C}" srcId="{3A008042-43B9-457A-B542-64A44F8DD1FF}" destId="{1E4B051D-54DC-421A-99AC-13FC0A81AF9C}" srcOrd="0" destOrd="0" parTransId="{190DE8B0-5F42-43EB-91EC-61A98AE79A1D}" sibTransId="{281580DC-025D-46E5-85C1-EB639179636F}"/>
    <dgm:cxn modelId="{F40CE940-12B5-46DA-AC34-7F9E0AE29A26}" type="presOf" srcId="{264E85FF-56CA-4933-ABC5-3E85BFD51F9A}" destId="{EB704F6A-A284-4552-9E76-1A4668BA2F17}" srcOrd="0" destOrd="2" presId="urn:microsoft.com/office/officeart/2005/8/layout/hList1"/>
    <dgm:cxn modelId="{7DCDD443-5CB1-4DF4-A6F4-218657CE50A8}" srcId="{84E6CB5A-F467-4E62-A762-0CAEB4878197}" destId="{283819E4-F5F2-4C55-BF95-268E0C3BD4BC}" srcOrd="3" destOrd="0" parTransId="{5022955A-C203-405F-A824-E374AF9F111D}" sibTransId="{9DC2A589-678B-498A-99D7-EC58AF130911}"/>
    <dgm:cxn modelId="{C9D5D444-76CE-47CC-A03D-0C7D0B09BBCC}" type="presOf" srcId="{283819E4-F5F2-4C55-BF95-268E0C3BD4BC}" destId="{3B27BEEA-F713-4049-B6AF-78FA46F8742A}" srcOrd="0" destOrd="3" presId="urn:microsoft.com/office/officeart/2005/8/layout/hList1"/>
    <dgm:cxn modelId="{144EB166-F363-47D7-BACA-FEAC9D012963}" srcId="{3A008042-43B9-457A-B542-64A44F8DD1FF}" destId="{264E85FF-56CA-4933-ABC5-3E85BFD51F9A}" srcOrd="2" destOrd="0" parTransId="{52CBD79A-723A-45F8-872E-3765043B7B49}" sibTransId="{E6082721-4C7D-4487-8EC8-89D27E8F55B0}"/>
    <dgm:cxn modelId="{12B7CA68-2F54-40B4-9AD7-7E4E877E91EA}" type="presOf" srcId="{1E4B051D-54DC-421A-99AC-13FC0A81AF9C}" destId="{EB704F6A-A284-4552-9E76-1A4668BA2F17}" srcOrd="0" destOrd="0" presId="urn:microsoft.com/office/officeart/2005/8/layout/hList1"/>
    <dgm:cxn modelId="{C88C9669-EBA6-47C0-A900-1F5C77531B9F}" type="presOf" srcId="{84E6CB5A-F467-4E62-A762-0CAEB4878197}" destId="{D94529BB-AD12-499C-9555-7850481A9504}" srcOrd="0" destOrd="0" presId="urn:microsoft.com/office/officeart/2005/8/layout/hList1"/>
    <dgm:cxn modelId="{FB7AA069-62BC-4CFE-943C-4092E08DD351}" type="presOf" srcId="{E56AF42C-A716-4E93-B26F-38AF0137FE8C}" destId="{EB704F6A-A284-4552-9E76-1A4668BA2F17}" srcOrd="0" destOrd="4" presId="urn:microsoft.com/office/officeart/2005/8/layout/hList1"/>
    <dgm:cxn modelId="{D8CB246A-D409-4569-9080-CAEE492FE5AC}" srcId="{39922E9C-FD95-433A-90B2-C04605C825DC}" destId="{3A008042-43B9-457A-B542-64A44F8DD1FF}" srcOrd="1" destOrd="0" parTransId="{6C97A6E2-B061-4B4F-92D3-7909480D701E}" sibTransId="{0FEA9A05-1C46-46FE-B510-722DCBBEC7DD}"/>
    <dgm:cxn modelId="{2568C155-F49F-42F5-8046-267D6AA1982A}" type="presOf" srcId="{DB84D1CB-F04B-4AC3-8375-57BF726D9775}" destId="{3B27BEEA-F713-4049-B6AF-78FA46F8742A}" srcOrd="0" destOrd="0" presId="urn:microsoft.com/office/officeart/2005/8/layout/hList1"/>
    <dgm:cxn modelId="{452F1EA7-1548-4CB3-9CF6-1CF9931BD699}" srcId="{84E6CB5A-F467-4E62-A762-0CAEB4878197}" destId="{F17C62AE-C7E0-47FE-9946-3AEF1303BD84}" srcOrd="2" destOrd="0" parTransId="{BC87952E-B6DE-4F56-B2C7-04F0CCD5AF84}" sibTransId="{BF9C4946-F557-462E-BA86-794904FE2503}"/>
    <dgm:cxn modelId="{D22239AC-1008-4DE1-9A1F-1CEA87B923D2}" srcId="{3A008042-43B9-457A-B542-64A44F8DD1FF}" destId="{D26AF111-AF18-4CEC-B4FC-70345A6BA0BF}" srcOrd="3" destOrd="0" parTransId="{3EE8E302-E5EA-4445-8B9B-37FD13DCB598}" sibTransId="{E08B4245-4212-4018-9E73-83DDA716D902}"/>
    <dgm:cxn modelId="{F67422AF-D4B7-42A6-B8AC-AE11A4FDD7C9}" type="presOf" srcId="{D26AF111-AF18-4CEC-B4FC-70345A6BA0BF}" destId="{EB704F6A-A284-4552-9E76-1A4668BA2F17}" srcOrd="0" destOrd="3" presId="urn:microsoft.com/office/officeart/2005/8/layout/hList1"/>
    <dgm:cxn modelId="{DDA7D9BC-5BE6-475A-A658-1A12798A130F}" type="presOf" srcId="{F260FE54-1449-4CBE-85F1-B45956DC126A}" destId="{EB704F6A-A284-4552-9E76-1A4668BA2F17}" srcOrd="0" destOrd="1" presId="urn:microsoft.com/office/officeart/2005/8/layout/hList1"/>
    <dgm:cxn modelId="{DE268CBD-CBAF-4DA1-B7D1-5A942E4FE6DA}" type="presOf" srcId="{3A008042-43B9-457A-B542-64A44F8DD1FF}" destId="{3B8B590B-2886-4044-908F-1B74DB614AD8}" srcOrd="0" destOrd="0" presId="urn:microsoft.com/office/officeart/2005/8/layout/hList1"/>
    <dgm:cxn modelId="{089339CD-63C3-4FA4-9B63-928A5CEFD994}" type="presOf" srcId="{F17C62AE-C7E0-47FE-9946-3AEF1303BD84}" destId="{3B27BEEA-F713-4049-B6AF-78FA46F8742A}" srcOrd="0" destOrd="2" presId="urn:microsoft.com/office/officeart/2005/8/layout/hList1"/>
    <dgm:cxn modelId="{D35731D6-87B1-4BD5-A283-4F924D4E6FC6}" srcId="{3A008042-43B9-457A-B542-64A44F8DD1FF}" destId="{E56AF42C-A716-4E93-B26F-38AF0137FE8C}" srcOrd="4" destOrd="0" parTransId="{B3A79CF9-6A54-4C69-BB23-FDDDCEAB766D}" sibTransId="{4114B02F-54D4-405C-B702-9AE33609569E}"/>
    <dgm:cxn modelId="{EB7339DF-7EC1-4123-91E3-B02D0E55D8B1}" type="presOf" srcId="{D6AAF868-C16A-482F-822A-504FE301E16F}" destId="{3B27BEEA-F713-4049-B6AF-78FA46F8742A}" srcOrd="0" destOrd="1" presId="urn:microsoft.com/office/officeart/2005/8/layout/hList1"/>
    <dgm:cxn modelId="{E6A769E0-577F-401C-8F6D-39708E8A3302}" srcId="{39922E9C-FD95-433A-90B2-C04605C825DC}" destId="{84E6CB5A-F467-4E62-A762-0CAEB4878197}" srcOrd="0" destOrd="0" parTransId="{CB689EC0-4F97-4B23-A864-39ACF9FD1A67}" sibTransId="{A35D4559-892D-4C39-8841-E2AADBFFEE1B}"/>
    <dgm:cxn modelId="{DDB8A0E4-43D8-43B4-8690-99AAF7A5FE10}" srcId="{3A008042-43B9-457A-B542-64A44F8DD1FF}" destId="{F260FE54-1449-4CBE-85F1-B45956DC126A}" srcOrd="1" destOrd="0" parTransId="{1BA4854E-D44D-4B14-ADC3-620E26B2A032}" sibTransId="{89B41086-3E8E-4575-8C01-074486FE437B}"/>
    <dgm:cxn modelId="{8FC24AE6-BA40-4CDD-A1BA-3D10B28E6761}" srcId="{84E6CB5A-F467-4E62-A762-0CAEB4878197}" destId="{D6AAF868-C16A-482F-822A-504FE301E16F}" srcOrd="1" destOrd="0" parTransId="{2363042F-5BE2-4258-BF6F-56C87E0034BF}" sibTransId="{ECE1A865-9409-4245-8715-E4BA43EE43D9}"/>
    <dgm:cxn modelId="{7DCB50AB-429F-41DB-BB85-6B4123C44E6F}" type="presParOf" srcId="{98A4E098-8D8C-44D4-BFB8-135541389FE8}" destId="{0AE5997A-68F3-4A4F-BC60-0E0158ACFF84}" srcOrd="0" destOrd="0" presId="urn:microsoft.com/office/officeart/2005/8/layout/hList1"/>
    <dgm:cxn modelId="{D01389DE-6F35-4B5C-A5AC-6A280176AFDB}" type="presParOf" srcId="{0AE5997A-68F3-4A4F-BC60-0E0158ACFF84}" destId="{D94529BB-AD12-499C-9555-7850481A9504}" srcOrd="0" destOrd="0" presId="urn:microsoft.com/office/officeart/2005/8/layout/hList1"/>
    <dgm:cxn modelId="{C5106EA8-4EC5-4FBC-BDE1-A6E180D3296D}" type="presParOf" srcId="{0AE5997A-68F3-4A4F-BC60-0E0158ACFF84}" destId="{3B27BEEA-F713-4049-B6AF-78FA46F8742A}" srcOrd="1" destOrd="0" presId="urn:microsoft.com/office/officeart/2005/8/layout/hList1"/>
    <dgm:cxn modelId="{96DFB1A7-8593-4D10-8D5E-9A5357E7BD89}" type="presParOf" srcId="{98A4E098-8D8C-44D4-BFB8-135541389FE8}" destId="{E3DB0B0C-11BF-4E93-8D71-97A50CB506F9}" srcOrd="1" destOrd="0" presId="urn:microsoft.com/office/officeart/2005/8/layout/hList1"/>
    <dgm:cxn modelId="{4A5E696E-130F-4F0D-84FB-5437620F19B9}" type="presParOf" srcId="{98A4E098-8D8C-44D4-BFB8-135541389FE8}" destId="{9B91DFDF-5552-4E00-B4AA-228FE0CD36A9}" srcOrd="2" destOrd="0" presId="urn:microsoft.com/office/officeart/2005/8/layout/hList1"/>
    <dgm:cxn modelId="{3F8E6AFE-29A7-4C91-A4B2-D8FD4D0EC787}" type="presParOf" srcId="{9B91DFDF-5552-4E00-B4AA-228FE0CD36A9}" destId="{3B8B590B-2886-4044-908F-1B74DB614AD8}" srcOrd="0" destOrd="0" presId="urn:microsoft.com/office/officeart/2005/8/layout/hList1"/>
    <dgm:cxn modelId="{9632DB0E-6D64-4159-970E-360CA5EEA0F3}" type="presParOf" srcId="{9B91DFDF-5552-4E00-B4AA-228FE0CD36A9}" destId="{EB704F6A-A284-4552-9E76-1A4668BA2F17}"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9922E9C-FD95-433A-90B2-C04605C825DC}"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84E6CB5A-F467-4E62-A762-0CAEB4878197}">
      <dgm:prSet phldrT="[Text]"/>
      <dgm:spPr/>
      <dgm:t>
        <a:bodyPr/>
        <a:lstStyle/>
        <a:p>
          <a:r>
            <a:rPr lang="en-US" dirty="0"/>
            <a:t>Application Process: Resident’s Responsibilities</a:t>
          </a:r>
        </a:p>
      </dgm:t>
    </dgm:pt>
    <dgm:pt modelId="{CB689EC0-4F97-4B23-A864-39ACF9FD1A67}" type="parTrans" cxnId="{E6A769E0-577F-401C-8F6D-39708E8A3302}">
      <dgm:prSet/>
      <dgm:spPr/>
      <dgm:t>
        <a:bodyPr/>
        <a:lstStyle/>
        <a:p>
          <a:endParaRPr lang="en-US"/>
        </a:p>
      </dgm:t>
    </dgm:pt>
    <dgm:pt modelId="{A35D4559-892D-4C39-8841-E2AADBFFEE1B}" type="sibTrans" cxnId="{E6A769E0-577F-401C-8F6D-39708E8A3302}">
      <dgm:prSet/>
      <dgm:spPr/>
      <dgm:t>
        <a:bodyPr/>
        <a:lstStyle/>
        <a:p>
          <a:endParaRPr lang="en-US"/>
        </a:p>
      </dgm:t>
    </dgm:pt>
    <dgm:pt modelId="{D6AAF868-C16A-482F-822A-504FE301E16F}">
      <dgm:prSet phldrT="[Text]"/>
      <dgm:spPr/>
      <dgm:t>
        <a:bodyPr/>
        <a:lstStyle/>
        <a:p>
          <a:pPr>
            <a:buFont typeface="Arial" panose="020B0604020202020204" pitchFamily="34" charset="0"/>
            <a:buChar char="•"/>
          </a:pPr>
          <a:r>
            <a:rPr lang="en-US" dirty="0"/>
            <a:t>Contact local management agent for information on application process and waiting list timeframes</a:t>
          </a:r>
        </a:p>
      </dgm:t>
    </dgm:pt>
    <dgm:pt modelId="{2363042F-5BE2-4258-BF6F-56C87E0034BF}" type="parTrans" cxnId="{8FC24AE6-BA40-4CDD-A1BA-3D10B28E6761}">
      <dgm:prSet/>
      <dgm:spPr/>
      <dgm:t>
        <a:bodyPr/>
        <a:lstStyle/>
        <a:p>
          <a:endParaRPr lang="en-US"/>
        </a:p>
      </dgm:t>
    </dgm:pt>
    <dgm:pt modelId="{ECE1A865-9409-4245-8715-E4BA43EE43D9}" type="sibTrans" cxnId="{8FC24AE6-BA40-4CDD-A1BA-3D10B28E6761}">
      <dgm:prSet/>
      <dgm:spPr/>
      <dgm:t>
        <a:bodyPr/>
        <a:lstStyle/>
        <a:p>
          <a:endParaRPr lang="en-US"/>
        </a:p>
      </dgm:t>
    </dgm:pt>
    <dgm:pt modelId="{3A008042-43B9-457A-B542-64A44F8DD1FF}">
      <dgm:prSet phldrT="[Text]"/>
      <dgm:spPr/>
      <dgm:t>
        <a:bodyPr/>
        <a:lstStyle/>
        <a:p>
          <a:r>
            <a:rPr lang="en-US" dirty="0"/>
            <a:t>Application Process: Management Agent’s Responsibilities</a:t>
          </a:r>
        </a:p>
      </dgm:t>
    </dgm:pt>
    <dgm:pt modelId="{6C97A6E2-B061-4B4F-92D3-7909480D701E}" type="parTrans" cxnId="{D8CB246A-D409-4569-9080-CAEE492FE5AC}">
      <dgm:prSet/>
      <dgm:spPr/>
      <dgm:t>
        <a:bodyPr/>
        <a:lstStyle/>
        <a:p>
          <a:endParaRPr lang="en-US"/>
        </a:p>
      </dgm:t>
    </dgm:pt>
    <dgm:pt modelId="{0FEA9A05-1C46-46FE-B510-722DCBBEC7DD}" type="sibTrans" cxnId="{D8CB246A-D409-4569-9080-CAEE492FE5AC}">
      <dgm:prSet/>
      <dgm:spPr/>
      <dgm:t>
        <a:bodyPr/>
        <a:lstStyle/>
        <a:p>
          <a:endParaRPr lang="en-US"/>
        </a:p>
      </dgm:t>
    </dgm:pt>
    <dgm:pt modelId="{F260FE54-1449-4CBE-85F1-B45956DC126A}">
      <dgm:prSet phldrT="[Text]"/>
      <dgm:spPr/>
      <dgm:t>
        <a:bodyPr/>
        <a:lstStyle/>
        <a:p>
          <a:pPr>
            <a:buFont typeface="Arial" panose="020B0604020202020204" pitchFamily="34" charset="0"/>
            <a:buChar char="•"/>
          </a:pPr>
          <a:r>
            <a:rPr lang="en-US"/>
            <a:t>Determines eligibility and places applicant on waiting lists</a:t>
          </a:r>
        </a:p>
      </dgm:t>
    </dgm:pt>
    <dgm:pt modelId="{1BA4854E-D44D-4B14-ADC3-620E26B2A032}" type="parTrans" cxnId="{DDB8A0E4-43D8-43B4-8690-99AAF7A5FE10}">
      <dgm:prSet/>
      <dgm:spPr/>
      <dgm:t>
        <a:bodyPr/>
        <a:lstStyle/>
        <a:p>
          <a:endParaRPr lang="en-US"/>
        </a:p>
      </dgm:t>
    </dgm:pt>
    <dgm:pt modelId="{89B41086-3E8E-4575-8C01-074486FE437B}" type="sibTrans" cxnId="{DDB8A0E4-43D8-43B4-8690-99AAF7A5FE10}">
      <dgm:prSet/>
      <dgm:spPr/>
      <dgm:t>
        <a:bodyPr/>
        <a:lstStyle/>
        <a:p>
          <a:endParaRPr lang="en-US"/>
        </a:p>
      </dgm:t>
    </dgm:pt>
    <dgm:pt modelId="{264E85FF-56CA-4933-ABC5-3E85BFD51F9A}">
      <dgm:prSet phldrT="[Text]"/>
      <dgm:spPr/>
      <dgm:t>
        <a:bodyPr/>
        <a:lstStyle/>
        <a:p>
          <a:pPr>
            <a:buFont typeface="Arial" panose="020B0604020202020204" pitchFamily="34" charset="0"/>
            <a:buChar char="•"/>
          </a:pPr>
          <a:r>
            <a:rPr lang="en-US"/>
            <a:t>Determines tenant rental portion based on income, presents lease, and collects security deposit</a:t>
          </a:r>
        </a:p>
      </dgm:t>
    </dgm:pt>
    <dgm:pt modelId="{52CBD79A-723A-45F8-872E-3765043B7B49}" type="parTrans" cxnId="{144EB166-F363-47D7-BACA-FEAC9D012963}">
      <dgm:prSet/>
      <dgm:spPr/>
      <dgm:t>
        <a:bodyPr/>
        <a:lstStyle/>
        <a:p>
          <a:endParaRPr lang="en-US"/>
        </a:p>
      </dgm:t>
    </dgm:pt>
    <dgm:pt modelId="{E6082721-4C7D-4487-8EC8-89D27E8F55B0}" type="sibTrans" cxnId="{144EB166-F363-47D7-BACA-FEAC9D012963}">
      <dgm:prSet/>
      <dgm:spPr/>
      <dgm:t>
        <a:bodyPr/>
        <a:lstStyle/>
        <a:p>
          <a:endParaRPr lang="en-US"/>
        </a:p>
      </dgm:t>
    </dgm:pt>
    <dgm:pt modelId="{F17C62AE-C7E0-47FE-9946-3AEF1303BD84}">
      <dgm:prSet phldrT="[Text]"/>
      <dgm:spPr/>
      <dgm:t>
        <a:bodyPr/>
        <a:lstStyle/>
        <a:p>
          <a:pPr>
            <a:buFont typeface="Arial" panose="020B0604020202020204" pitchFamily="34" charset="0"/>
            <a:buChar char="•"/>
          </a:pPr>
          <a:r>
            <a:rPr lang="en-US"/>
            <a:t>Applicant fills out application</a:t>
          </a:r>
        </a:p>
      </dgm:t>
    </dgm:pt>
    <dgm:pt modelId="{BC87952E-B6DE-4F56-B2C7-04F0CCD5AF84}" type="parTrans" cxnId="{452F1EA7-1548-4CB3-9CF6-1CF9931BD699}">
      <dgm:prSet/>
      <dgm:spPr/>
      <dgm:t>
        <a:bodyPr/>
        <a:lstStyle/>
        <a:p>
          <a:endParaRPr lang="en-US"/>
        </a:p>
      </dgm:t>
    </dgm:pt>
    <dgm:pt modelId="{BF9C4946-F557-462E-BA86-794904FE2503}" type="sibTrans" cxnId="{452F1EA7-1548-4CB3-9CF6-1CF9931BD699}">
      <dgm:prSet/>
      <dgm:spPr/>
      <dgm:t>
        <a:bodyPr/>
        <a:lstStyle/>
        <a:p>
          <a:endParaRPr lang="en-US"/>
        </a:p>
      </dgm:t>
    </dgm:pt>
    <dgm:pt modelId="{66A72EFE-25D4-45F0-BFEB-A5F378CFCF1C}">
      <dgm:prSet phldrT="[Text]"/>
      <dgm:spPr/>
      <dgm:t>
        <a:bodyPr/>
        <a:lstStyle/>
        <a:p>
          <a:pPr>
            <a:buFont typeface="Arial" panose="020B0604020202020204" pitchFamily="34" charset="0"/>
            <a:buChar char="•"/>
          </a:pPr>
          <a:r>
            <a:rPr lang="en-US" dirty="0"/>
            <a:t>HUD does not accept applications or maintain waitlists</a:t>
          </a:r>
        </a:p>
      </dgm:t>
    </dgm:pt>
    <dgm:pt modelId="{3B2FF9AF-B347-47CF-BE76-BCE56D88EE8F}" type="parTrans" cxnId="{90904900-C39A-4BD9-94B8-21E73809B8E6}">
      <dgm:prSet/>
      <dgm:spPr/>
      <dgm:t>
        <a:bodyPr/>
        <a:lstStyle/>
        <a:p>
          <a:endParaRPr lang="en-US"/>
        </a:p>
      </dgm:t>
    </dgm:pt>
    <dgm:pt modelId="{C450FE76-E7DB-4722-BBF1-57F061C3F618}" type="sibTrans" cxnId="{90904900-C39A-4BD9-94B8-21E73809B8E6}">
      <dgm:prSet/>
      <dgm:spPr/>
      <dgm:t>
        <a:bodyPr/>
        <a:lstStyle/>
        <a:p>
          <a:endParaRPr lang="en-US"/>
        </a:p>
      </dgm:t>
    </dgm:pt>
    <dgm:pt modelId="{2D4EACA3-5694-489B-87E6-BE37A07B0BE2}" type="pres">
      <dgm:prSet presAssocID="{39922E9C-FD95-433A-90B2-C04605C825DC}" presName="Name0" presStyleCnt="0">
        <dgm:presLayoutVars>
          <dgm:dir/>
          <dgm:animLvl val="lvl"/>
          <dgm:resizeHandles val="exact"/>
        </dgm:presLayoutVars>
      </dgm:prSet>
      <dgm:spPr/>
    </dgm:pt>
    <dgm:pt modelId="{7F85284B-F8A5-4AC1-B8A1-5B26CCE84B0C}" type="pres">
      <dgm:prSet presAssocID="{84E6CB5A-F467-4E62-A762-0CAEB4878197}" presName="composite" presStyleCnt="0"/>
      <dgm:spPr/>
    </dgm:pt>
    <dgm:pt modelId="{878EEC09-73DD-43B4-A988-E5D3806609A7}" type="pres">
      <dgm:prSet presAssocID="{84E6CB5A-F467-4E62-A762-0CAEB4878197}" presName="parTx" presStyleLbl="alignNode1" presStyleIdx="0" presStyleCnt="2">
        <dgm:presLayoutVars>
          <dgm:chMax val="0"/>
          <dgm:chPref val="0"/>
          <dgm:bulletEnabled val="1"/>
        </dgm:presLayoutVars>
      </dgm:prSet>
      <dgm:spPr/>
    </dgm:pt>
    <dgm:pt modelId="{8192BFE3-EB01-43A9-A517-05F056C009C8}" type="pres">
      <dgm:prSet presAssocID="{84E6CB5A-F467-4E62-A762-0CAEB4878197}" presName="desTx" presStyleLbl="alignAccFollowNode1" presStyleIdx="0" presStyleCnt="2">
        <dgm:presLayoutVars>
          <dgm:bulletEnabled val="1"/>
        </dgm:presLayoutVars>
      </dgm:prSet>
      <dgm:spPr/>
    </dgm:pt>
    <dgm:pt modelId="{F747068D-3257-4DCA-88CF-202131267E65}" type="pres">
      <dgm:prSet presAssocID="{A35D4559-892D-4C39-8841-E2AADBFFEE1B}" presName="space" presStyleCnt="0"/>
      <dgm:spPr/>
    </dgm:pt>
    <dgm:pt modelId="{A93F354B-FDA9-4402-8A42-64A93905AB54}" type="pres">
      <dgm:prSet presAssocID="{3A008042-43B9-457A-B542-64A44F8DD1FF}" presName="composite" presStyleCnt="0"/>
      <dgm:spPr/>
    </dgm:pt>
    <dgm:pt modelId="{B6883159-0262-4D46-AFDA-57FD7B164044}" type="pres">
      <dgm:prSet presAssocID="{3A008042-43B9-457A-B542-64A44F8DD1FF}" presName="parTx" presStyleLbl="alignNode1" presStyleIdx="1" presStyleCnt="2">
        <dgm:presLayoutVars>
          <dgm:chMax val="0"/>
          <dgm:chPref val="0"/>
          <dgm:bulletEnabled val="1"/>
        </dgm:presLayoutVars>
      </dgm:prSet>
      <dgm:spPr/>
    </dgm:pt>
    <dgm:pt modelId="{CDD1E8F0-AC17-4F45-A47B-D6F9ACD029EC}" type="pres">
      <dgm:prSet presAssocID="{3A008042-43B9-457A-B542-64A44F8DD1FF}" presName="desTx" presStyleLbl="alignAccFollowNode1" presStyleIdx="1" presStyleCnt="2">
        <dgm:presLayoutVars>
          <dgm:bulletEnabled val="1"/>
        </dgm:presLayoutVars>
      </dgm:prSet>
      <dgm:spPr/>
    </dgm:pt>
  </dgm:ptLst>
  <dgm:cxnLst>
    <dgm:cxn modelId="{90904900-C39A-4BD9-94B8-21E73809B8E6}" srcId="{84E6CB5A-F467-4E62-A762-0CAEB4878197}" destId="{66A72EFE-25D4-45F0-BFEB-A5F378CFCF1C}" srcOrd="0" destOrd="0" parTransId="{3B2FF9AF-B347-47CF-BE76-BCE56D88EE8F}" sibTransId="{C450FE76-E7DB-4722-BBF1-57F061C3F618}"/>
    <dgm:cxn modelId="{1185F203-B381-486F-BA80-077344FD5594}" type="presOf" srcId="{264E85FF-56CA-4933-ABC5-3E85BFD51F9A}" destId="{CDD1E8F0-AC17-4F45-A47B-D6F9ACD029EC}" srcOrd="0" destOrd="1" presId="urn:microsoft.com/office/officeart/2005/8/layout/hList1"/>
    <dgm:cxn modelId="{02885F15-CA86-46CC-A2C8-ABB74E36B9A1}" type="presOf" srcId="{84E6CB5A-F467-4E62-A762-0CAEB4878197}" destId="{878EEC09-73DD-43B4-A988-E5D3806609A7}" srcOrd="0" destOrd="0" presId="urn:microsoft.com/office/officeart/2005/8/layout/hList1"/>
    <dgm:cxn modelId="{09B3F625-59A5-41B7-8A34-C98489B309A6}" type="presOf" srcId="{3A008042-43B9-457A-B542-64A44F8DD1FF}" destId="{B6883159-0262-4D46-AFDA-57FD7B164044}" srcOrd="0" destOrd="0" presId="urn:microsoft.com/office/officeart/2005/8/layout/hList1"/>
    <dgm:cxn modelId="{0835915C-AE07-40CA-A9AC-5BEF50F40EFA}" type="presOf" srcId="{F17C62AE-C7E0-47FE-9946-3AEF1303BD84}" destId="{8192BFE3-EB01-43A9-A517-05F056C009C8}" srcOrd="0" destOrd="2" presId="urn:microsoft.com/office/officeart/2005/8/layout/hList1"/>
    <dgm:cxn modelId="{3E8A7561-7936-4C6D-B5E2-4122B11FDFB8}" type="presOf" srcId="{66A72EFE-25D4-45F0-BFEB-A5F378CFCF1C}" destId="{8192BFE3-EB01-43A9-A517-05F056C009C8}" srcOrd="0" destOrd="0" presId="urn:microsoft.com/office/officeart/2005/8/layout/hList1"/>
    <dgm:cxn modelId="{144EB166-F363-47D7-BACA-FEAC9D012963}" srcId="{3A008042-43B9-457A-B542-64A44F8DD1FF}" destId="{264E85FF-56CA-4933-ABC5-3E85BFD51F9A}" srcOrd="1" destOrd="0" parTransId="{52CBD79A-723A-45F8-872E-3765043B7B49}" sibTransId="{E6082721-4C7D-4487-8EC8-89D27E8F55B0}"/>
    <dgm:cxn modelId="{D8CB246A-D409-4569-9080-CAEE492FE5AC}" srcId="{39922E9C-FD95-433A-90B2-C04605C825DC}" destId="{3A008042-43B9-457A-B542-64A44F8DD1FF}" srcOrd="1" destOrd="0" parTransId="{6C97A6E2-B061-4B4F-92D3-7909480D701E}" sibTransId="{0FEA9A05-1C46-46FE-B510-722DCBBEC7DD}"/>
    <dgm:cxn modelId="{92C07774-D16A-4061-AC03-7362EA98A445}" type="presOf" srcId="{F260FE54-1449-4CBE-85F1-B45956DC126A}" destId="{CDD1E8F0-AC17-4F45-A47B-D6F9ACD029EC}" srcOrd="0" destOrd="0" presId="urn:microsoft.com/office/officeart/2005/8/layout/hList1"/>
    <dgm:cxn modelId="{452F1EA7-1548-4CB3-9CF6-1CF9931BD699}" srcId="{84E6CB5A-F467-4E62-A762-0CAEB4878197}" destId="{F17C62AE-C7E0-47FE-9946-3AEF1303BD84}" srcOrd="2" destOrd="0" parTransId="{BC87952E-B6DE-4F56-B2C7-04F0CCD5AF84}" sibTransId="{BF9C4946-F557-462E-BA86-794904FE2503}"/>
    <dgm:cxn modelId="{D26B40C2-FF38-4D3D-A2DD-D41EA8BB106A}" type="presOf" srcId="{D6AAF868-C16A-482F-822A-504FE301E16F}" destId="{8192BFE3-EB01-43A9-A517-05F056C009C8}" srcOrd="0" destOrd="1" presId="urn:microsoft.com/office/officeart/2005/8/layout/hList1"/>
    <dgm:cxn modelId="{3BAA53C7-8AF6-44FF-BF18-ED1ACA377E26}" type="presOf" srcId="{39922E9C-FD95-433A-90B2-C04605C825DC}" destId="{2D4EACA3-5694-489B-87E6-BE37A07B0BE2}" srcOrd="0" destOrd="0" presId="urn:microsoft.com/office/officeart/2005/8/layout/hList1"/>
    <dgm:cxn modelId="{E6A769E0-577F-401C-8F6D-39708E8A3302}" srcId="{39922E9C-FD95-433A-90B2-C04605C825DC}" destId="{84E6CB5A-F467-4E62-A762-0CAEB4878197}" srcOrd="0" destOrd="0" parTransId="{CB689EC0-4F97-4B23-A864-39ACF9FD1A67}" sibTransId="{A35D4559-892D-4C39-8841-E2AADBFFEE1B}"/>
    <dgm:cxn modelId="{DDB8A0E4-43D8-43B4-8690-99AAF7A5FE10}" srcId="{3A008042-43B9-457A-B542-64A44F8DD1FF}" destId="{F260FE54-1449-4CBE-85F1-B45956DC126A}" srcOrd="0" destOrd="0" parTransId="{1BA4854E-D44D-4B14-ADC3-620E26B2A032}" sibTransId="{89B41086-3E8E-4575-8C01-074486FE437B}"/>
    <dgm:cxn modelId="{8FC24AE6-BA40-4CDD-A1BA-3D10B28E6761}" srcId="{84E6CB5A-F467-4E62-A762-0CAEB4878197}" destId="{D6AAF868-C16A-482F-822A-504FE301E16F}" srcOrd="1" destOrd="0" parTransId="{2363042F-5BE2-4258-BF6F-56C87E0034BF}" sibTransId="{ECE1A865-9409-4245-8715-E4BA43EE43D9}"/>
    <dgm:cxn modelId="{C4A36273-6F84-4B06-854B-A02DC6ACB219}" type="presParOf" srcId="{2D4EACA3-5694-489B-87E6-BE37A07B0BE2}" destId="{7F85284B-F8A5-4AC1-B8A1-5B26CCE84B0C}" srcOrd="0" destOrd="0" presId="urn:microsoft.com/office/officeart/2005/8/layout/hList1"/>
    <dgm:cxn modelId="{81677DF6-A6D8-46AB-8EB6-A821E9A683D0}" type="presParOf" srcId="{7F85284B-F8A5-4AC1-B8A1-5B26CCE84B0C}" destId="{878EEC09-73DD-43B4-A988-E5D3806609A7}" srcOrd="0" destOrd="0" presId="urn:microsoft.com/office/officeart/2005/8/layout/hList1"/>
    <dgm:cxn modelId="{AC6136C3-5886-407C-97A6-71D2B0050452}" type="presParOf" srcId="{7F85284B-F8A5-4AC1-B8A1-5B26CCE84B0C}" destId="{8192BFE3-EB01-43A9-A517-05F056C009C8}" srcOrd="1" destOrd="0" presId="urn:microsoft.com/office/officeart/2005/8/layout/hList1"/>
    <dgm:cxn modelId="{6451FDFF-8316-4ADD-9E66-2667E252BF33}" type="presParOf" srcId="{2D4EACA3-5694-489B-87E6-BE37A07B0BE2}" destId="{F747068D-3257-4DCA-88CF-202131267E65}" srcOrd="1" destOrd="0" presId="urn:microsoft.com/office/officeart/2005/8/layout/hList1"/>
    <dgm:cxn modelId="{7CF28C9C-62A7-496C-AEF2-8C9913321424}" type="presParOf" srcId="{2D4EACA3-5694-489B-87E6-BE37A07B0BE2}" destId="{A93F354B-FDA9-4402-8A42-64A93905AB54}" srcOrd="2" destOrd="0" presId="urn:microsoft.com/office/officeart/2005/8/layout/hList1"/>
    <dgm:cxn modelId="{35AAC3E0-5DD5-4202-8D32-1911FA609E5E}" type="presParOf" srcId="{A93F354B-FDA9-4402-8A42-64A93905AB54}" destId="{B6883159-0262-4D46-AFDA-57FD7B164044}" srcOrd="0" destOrd="0" presId="urn:microsoft.com/office/officeart/2005/8/layout/hList1"/>
    <dgm:cxn modelId="{95D9F06D-56DE-4C61-A5EE-3CE8D27A3069}" type="presParOf" srcId="{A93F354B-FDA9-4402-8A42-64A93905AB54}" destId="{CDD1E8F0-AC17-4F45-A47B-D6F9ACD029EC}"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2B83E9A-CA62-4AB8-9F2B-E283EE4F3160}"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1FDF9925-C741-4235-ABB6-45708E9D103A}">
      <dgm:prSet/>
      <dgm:spPr/>
      <dgm:t>
        <a:bodyPr/>
        <a:lstStyle/>
        <a:p>
          <a:r>
            <a:rPr lang="en-US"/>
            <a:t>Continuum of Care Program (CoC)</a:t>
          </a:r>
        </a:p>
      </dgm:t>
    </dgm:pt>
    <dgm:pt modelId="{A0BA3D00-3A16-42EB-B508-2AB1464A389B}" type="parTrans" cxnId="{18A54058-19A6-4886-9B62-52289863B31B}">
      <dgm:prSet/>
      <dgm:spPr/>
      <dgm:t>
        <a:bodyPr/>
        <a:lstStyle/>
        <a:p>
          <a:endParaRPr lang="en-US"/>
        </a:p>
      </dgm:t>
    </dgm:pt>
    <dgm:pt modelId="{38BE2E6B-03EF-4805-99F9-6AA08C937B7E}" type="sibTrans" cxnId="{18A54058-19A6-4886-9B62-52289863B31B}">
      <dgm:prSet/>
      <dgm:spPr/>
      <dgm:t>
        <a:bodyPr/>
        <a:lstStyle/>
        <a:p>
          <a:endParaRPr lang="en-US"/>
        </a:p>
      </dgm:t>
    </dgm:pt>
    <dgm:pt modelId="{09A4EFC5-8EAF-405C-93D0-C11A87DAD0ED}">
      <dgm:prSet/>
      <dgm:spPr/>
      <dgm:t>
        <a:bodyPr/>
        <a:lstStyle/>
        <a:p>
          <a:r>
            <a:rPr lang="en-US" dirty="0"/>
            <a:t>Promotes community-wide commitment of ending homelessness</a:t>
          </a:r>
        </a:p>
      </dgm:t>
    </dgm:pt>
    <dgm:pt modelId="{A54EF202-D0AD-4A23-8A0D-225681D44AC1}" type="parTrans" cxnId="{AC5F210A-7C12-4337-9719-1EAC3C32AAEF}">
      <dgm:prSet/>
      <dgm:spPr/>
      <dgm:t>
        <a:bodyPr/>
        <a:lstStyle/>
        <a:p>
          <a:endParaRPr lang="en-US"/>
        </a:p>
      </dgm:t>
    </dgm:pt>
    <dgm:pt modelId="{4ACA5F1B-DE95-43EC-BAD0-6A196E925920}" type="sibTrans" cxnId="{AC5F210A-7C12-4337-9719-1EAC3C32AAEF}">
      <dgm:prSet/>
      <dgm:spPr/>
      <dgm:t>
        <a:bodyPr/>
        <a:lstStyle/>
        <a:p>
          <a:endParaRPr lang="en-US"/>
        </a:p>
      </dgm:t>
    </dgm:pt>
    <dgm:pt modelId="{F30B5F84-5F5A-40AB-8A24-0F2C2776DF36}">
      <dgm:prSet/>
      <dgm:spPr/>
      <dgm:t>
        <a:bodyPr/>
        <a:lstStyle/>
        <a:p>
          <a:r>
            <a:rPr lang="en-US" dirty="0"/>
            <a:t>Funding is provided for efforts to quickly re-house homeless individuals and families</a:t>
          </a:r>
        </a:p>
      </dgm:t>
    </dgm:pt>
    <dgm:pt modelId="{37B6FD60-BC13-477A-9A11-F7A7DF3BA66B}" type="parTrans" cxnId="{F75A0700-22AD-4A0B-A36D-D6CAC07FDE15}">
      <dgm:prSet/>
      <dgm:spPr/>
      <dgm:t>
        <a:bodyPr/>
        <a:lstStyle/>
        <a:p>
          <a:endParaRPr lang="en-US"/>
        </a:p>
      </dgm:t>
    </dgm:pt>
    <dgm:pt modelId="{B69F19C7-7F4E-4FD4-B85A-E022A3DF56DC}" type="sibTrans" cxnId="{F75A0700-22AD-4A0B-A36D-D6CAC07FDE15}">
      <dgm:prSet/>
      <dgm:spPr/>
      <dgm:t>
        <a:bodyPr/>
        <a:lstStyle/>
        <a:p>
          <a:endParaRPr lang="en-US"/>
        </a:p>
      </dgm:t>
    </dgm:pt>
    <dgm:pt modelId="{33847A5F-0DDE-4BA2-9350-45D3BA194D8F}">
      <dgm:prSet/>
      <dgm:spPr/>
      <dgm:t>
        <a:bodyPr/>
        <a:lstStyle/>
        <a:p>
          <a:r>
            <a:rPr lang="en-US" dirty="0"/>
            <a:t>Grants are offered through a competitive process for new construction; acquisition, rehabilitation, or leasing of buildings to provide transitional or permanent housing; rental assistance; supportive services; and re-housing services </a:t>
          </a:r>
        </a:p>
      </dgm:t>
    </dgm:pt>
    <dgm:pt modelId="{F3E529CF-2122-4501-8456-284A3C4CDD1C}" type="parTrans" cxnId="{EE3B74A1-0717-4471-B9C2-8D158C898A7C}">
      <dgm:prSet/>
      <dgm:spPr/>
      <dgm:t>
        <a:bodyPr/>
        <a:lstStyle/>
        <a:p>
          <a:endParaRPr lang="en-US"/>
        </a:p>
      </dgm:t>
    </dgm:pt>
    <dgm:pt modelId="{7C4E07A1-F072-4DBE-9205-8A53EECD7530}" type="sibTrans" cxnId="{EE3B74A1-0717-4471-B9C2-8D158C898A7C}">
      <dgm:prSet/>
      <dgm:spPr/>
      <dgm:t>
        <a:bodyPr/>
        <a:lstStyle/>
        <a:p>
          <a:endParaRPr lang="en-US"/>
        </a:p>
      </dgm:t>
    </dgm:pt>
    <dgm:pt modelId="{71E78B05-EAD3-4A10-9E75-E770B0D4E5EC}">
      <dgm:prSet/>
      <dgm:spPr/>
      <dgm:t>
        <a:bodyPr/>
        <a:lstStyle/>
        <a:p>
          <a:r>
            <a:rPr lang="en-US"/>
            <a:t>Emergency Solutions Grants Program (ESG)</a:t>
          </a:r>
        </a:p>
      </dgm:t>
    </dgm:pt>
    <dgm:pt modelId="{35311F39-E034-4BC5-B776-61FAF013D0FD}" type="parTrans" cxnId="{7E6E4C6A-3378-49A8-9E2F-8A2C9D1E7C11}">
      <dgm:prSet/>
      <dgm:spPr/>
      <dgm:t>
        <a:bodyPr/>
        <a:lstStyle/>
        <a:p>
          <a:endParaRPr lang="en-US"/>
        </a:p>
      </dgm:t>
    </dgm:pt>
    <dgm:pt modelId="{ADE90155-2E96-484D-82DA-A07C7AC445CA}" type="sibTrans" cxnId="{7E6E4C6A-3378-49A8-9E2F-8A2C9D1E7C11}">
      <dgm:prSet/>
      <dgm:spPr/>
      <dgm:t>
        <a:bodyPr/>
        <a:lstStyle/>
        <a:p>
          <a:endParaRPr lang="en-US"/>
        </a:p>
      </dgm:t>
    </dgm:pt>
    <dgm:pt modelId="{7A1FADA3-3E17-4A9C-B9F5-B35A286821F6}">
      <dgm:prSet/>
      <dgm:spPr/>
      <dgm:t>
        <a:bodyPr/>
        <a:lstStyle/>
        <a:p>
          <a:r>
            <a:rPr lang="en-US" dirty="0"/>
            <a:t>Awarded by formula to states, cities, and counties</a:t>
          </a:r>
        </a:p>
      </dgm:t>
    </dgm:pt>
    <dgm:pt modelId="{F5EDF93D-34BC-4DBE-B5B2-163F5B347371}" type="parTrans" cxnId="{04D62031-C4D6-4AB3-B4F6-9FDE0C473723}">
      <dgm:prSet/>
      <dgm:spPr/>
      <dgm:t>
        <a:bodyPr/>
        <a:lstStyle/>
        <a:p>
          <a:endParaRPr lang="en-US"/>
        </a:p>
      </dgm:t>
    </dgm:pt>
    <dgm:pt modelId="{46FAB3C0-DCDE-4CB3-956F-331790060686}" type="sibTrans" cxnId="{04D62031-C4D6-4AB3-B4F6-9FDE0C473723}">
      <dgm:prSet/>
      <dgm:spPr/>
      <dgm:t>
        <a:bodyPr/>
        <a:lstStyle/>
        <a:p>
          <a:endParaRPr lang="en-US"/>
        </a:p>
      </dgm:t>
    </dgm:pt>
    <dgm:pt modelId="{90EA6B0D-3CB8-4B93-9604-A04DC927CC2A}">
      <dgm:prSet/>
      <dgm:spPr/>
      <dgm:t>
        <a:bodyPr/>
        <a:lstStyle/>
        <a:p>
          <a:r>
            <a:rPr lang="en-US"/>
            <a:t>HUD-Veterans Affairs Supportive Housing Program (HUD-VASH)</a:t>
          </a:r>
        </a:p>
      </dgm:t>
    </dgm:pt>
    <dgm:pt modelId="{7D8839A8-5F96-4744-A8AC-E5940FA376DC}" type="parTrans" cxnId="{FB82671D-63CB-499A-A730-2D56797C5B03}">
      <dgm:prSet/>
      <dgm:spPr/>
      <dgm:t>
        <a:bodyPr/>
        <a:lstStyle/>
        <a:p>
          <a:endParaRPr lang="en-US"/>
        </a:p>
      </dgm:t>
    </dgm:pt>
    <dgm:pt modelId="{77FDCA68-8638-411A-93E5-255804FCE6E4}" type="sibTrans" cxnId="{FB82671D-63CB-499A-A730-2D56797C5B03}">
      <dgm:prSet/>
      <dgm:spPr/>
      <dgm:t>
        <a:bodyPr/>
        <a:lstStyle/>
        <a:p>
          <a:endParaRPr lang="en-US"/>
        </a:p>
      </dgm:t>
    </dgm:pt>
    <dgm:pt modelId="{0E838809-04BC-4506-B509-A1A1A576C681}">
      <dgm:prSet/>
      <dgm:spPr/>
      <dgm:t>
        <a:bodyPr/>
        <a:lstStyle/>
        <a:p>
          <a:r>
            <a:rPr lang="en-US" dirty="0"/>
            <a:t>Program combines Housing Choice Voucher rental assistance for homeless veterans with case management and clinical services provided by the Department of Veterans Affairs</a:t>
          </a:r>
        </a:p>
      </dgm:t>
    </dgm:pt>
    <dgm:pt modelId="{B1FDBA6C-1E5B-45D7-A559-CCA3D4902E94}" type="parTrans" cxnId="{70DDC08B-B73C-4098-99AE-2B540E2D8254}">
      <dgm:prSet/>
      <dgm:spPr/>
      <dgm:t>
        <a:bodyPr/>
        <a:lstStyle/>
        <a:p>
          <a:endParaRPr lang="en-US"/>
        </a:p>
      </dgm:t>
    </dgm:pt>
    <dgm:pt modelId="{4C2DE398-75A5-492C-B869-9CA5CE944A96}" type="sibTrans" cxnId="{70DDC08B-B73C-4098-99AE-2B540E2D8254}">
      <dgm:prSet/>
      <dgm:spPr/>
      <dgm:t>
        <a:bodyPr/>
        <a:lstStyle/>
        <a:p>
          <a:endParaRPr lang="en-US"/>
        </a:p>
      </dgm:t>
    </dgm:pt>
    <dgm:pt modelId="{0FBCBDD2-185A-409F-BBE6-23235A45FC0A}">
      <dgm:prSet/>
      <dgm:spPr/>
      <dgm:t>
        <a:bodyPr/>
        <a:lstStyle/>
        <a:p>
          <a:r>
            <a:rPr lang="en-US" dirty="0"/>
            <a:t>Provide essential services related to emergency shelter, rehabilitation and conversion of buildings to be used as emergency shelters, operation of emergency shelters, and homeless prevention services</a:t>
          </a:r>
        </a:p>
      </dgm:t>
    </dgm:pt>
    <dgm:pt modelId="{8B5D5AD5-4F49-4FB2-AA20-423D937059C4}" type="parTrans" cxnId="{8C374254-8652-449C-B90D-098BE3024513}">
      <dgm:prSet/>
      <dgm:spPr/>
      <dgm:t>
        <a:bodyPr/>
        <a:lstStyle/>
        <a:p>
          <a:endParaRPr lang="en-US"/>
        </a:p>
      </dgm:t>
    </dgm:pt>
    <dgm:pt modelId="{A5CFF279-81A6-44E6-A0A6-53C23243A559}" type="sibTrans" cxnId="{8C374254-8652-449C-B90D-098BE3024513}">
      <dgm:prSet/>
      <dgm:spPr/>
      <dgm:t>
        <a:bodyPr/>
        <a:lstStyle/>
        <a:p>
          <a:endParaRPr lang="en-US"/>
        </a:p>
      </dgm:t>
    </dgm:pt>
    <dgm:pt modelId="{9F115E27-F12B-4D54-B93D-8582EE417F33}" type="pres">
      <dgm:prSet presAssocID="{12B83E9A-CA62-4AB8-9F2B-E283EE4F3160}" presName="linear" presStyleCnt="0">
        <dgm:presLayoutVars>
          <dgm:animLvl val="lvl"/>
          <dgm:resizeHandles val="exact"/>
        </dgm:presLayoutVars>
      </dgm:prSet>
      <dgm:spPr/>
    </dgm:pt>
    <dgm:pt modelId="{89454F79-CC83-45C8-9E45-C69A4B79894A}" type="pres">
      <dgm:prSet presAssocID="{1FDF9925-C741-4235-ABB6-45708E9D103A}" presName="parentText" presStyleLbl="node1" presStyleIdx="0" presStyleCnt="3">
        <dgm:presLayoutVars>
          <dgm:chMax val="0"/>
          <dgm:bulletEnabled val="1"/>
        </dgm:presLayoutVars>
      </dgm:prSet>
      <dgm:spPr/>
    </dgm:pt>
    <dgm:pt modelId="{C489772A-E5D4-4638-9A22-A231ADF35F07}" type="pres">
      <dgm:prSet presAssocID="{1FDF9925-C741-4235-ABB6-45708E9D103A}" presName="childText" presStyleLbl="revTx" presStyleIdx="0" presStyleCnt="3">
        <dgm:presLayoutVars>
          <dgm:bulletEnabled val="1"/>
        </dgm:presLayoutVars>
      </dgm:prSet>
      <dgm:spPr/>
    </dgm:pt>
    <dgm:pt modelId="{1EB6361F-277E-4675-B441-64406A55B7F2}" type="pres">
      <dgm:prSet presAssocID="{71E78B05-EAD3-4A10-9E75-E770B0D4E5EC}" presName="parentText" presStyleLbl="node1" presStyleIdx="1" presStyleCnt="3">
        <dgm:presLayoutVars>
          <dgm:chMax val="0"/>
          <dgm:bulletEnabled val="1"/>
        </dgm:presLayoutVars>
      </dgm:prSet>
      <dgm:spPr/>
    </dgm:pt>
    <dgm:pt modelId="{7599C13E-BED6-42CE-9608-9477D9E35AFC}" type="pres">
      <dgm:prSet presAssocID="{71E78B05-EAD3-4A10-9E75-E770B0D4E5EC}" presName="childText" presStyleLbl="revTx" presStyleIdx="1" presStyleCnt="3">
        <dgm:presLayoutVars>
          <dgm:bulletEnabled val="1"/>
        </dgm:presLayoutVars>
      </dgm:prSet>
      <dgm:spPr/>
    </dgm:pt>
    <dgm:pt modelId="{CD2E4B9F-F285-4919-B3ED-8CBDDA3FB3E8}" type="pres">
      <dgm:prSet presAssocID="{90EA6B0D-3CB8-4B93-9604-A04DC927CC2A}" presName="parentText" presStyleLbl="node1" presStyleIdx="2" presStyleCnt="3">
        <dgm:presLayoutVars>
          <dgm:chMax val="0"/>
          <dgm:bulletEnabled val="1"/>
        </dgm:presLayoutVars>
      </dgm:prSet>
      <dgm:spPr/>
    </dgm:pt>
    <dgm:pt modelId="{0E131FE7-3251-4C7F-8751-CD0EB522B284}" type="pres">
      <dgm:prSet presAssocID="{90EA6B0D-3CB8-4B93-9604-A04DC927CC2A}" presName="childText" presStyleLbl="revTx" presStyleIdx="2" presStyleCnt="3">
        <dgm:presLayoutVars>
          <dgm:bulletEnabled val="1"/>
        </dgm:presLayoutVars>
      </dgm:prSet>
      <dgm:spPr/>
    </dgm:pt>
  </dgm:ptLst>
  <dgm:cxnLst>
    <dgm:cxn modelId="{F75A0700-22AD-4A0B-A36D-D6CAC07FDE15}" srcId="{1FDF9925-C741-4235-ABB6-45708E9D103A}" destId="{F30B5F84-5F5A-40AB-8A24-0F2C2776DF36}" srcOrd="1" destOrd="0" parTransId="{37B6FD60-BC13-477A-9A11-F7A7DF3BA66B}" sibTransId="{B69F19C7-7F4E-4FD4-B85A-E022A3DF56DC}"/>
    <dgm:cxn modelId="{AC5F210A-7C12-4337-9719-1EAC3C32AAEF}" srcId="{1FDF9925-C741-4235-ABB6-45708E9D103A}" destId="{09A4EFC5-8EAF-405C-93D0-C11A87DAD0ED}" srcOrd="0" destOrd="0" parTransId="{A54EF202-D0AD-4A23-8A0D-225681D44AC1}" sibTransId="{4ACA5F1B-DE95-43EC-BAD0-6A196E925920}"/>
    <dgm:cxn modelId="{F32DFD14-35B0-4B4C-8937-339DF6D97720}" type="presOf" srcId="{F30B5F84-5F5A-40AB-8A24-0F2C2776DF36}" destId="{C489772A-E5D4-4638-9A22-A231ADF35F07}" srcOrd="0" destOrd="1" presId="urn:microsoft.com/office/officeart/2005/8/layout/vList2"/>
    <dgm:cxn modelId="{FB82671D-63CB-499A-A730-2D56797C5B03}" srcId="{12B83E9A-CA62-4AB8-9F2B-E283EE4F3160}" destId="{90EA6B0D-3CB8-4B93-9604-A04DC927CC2A}" srcOrd="2" destOrd="0" parTransId="{7D8839A8-5F96-4744-A8AC-E5940FA376DC}" sibTransId="{77FDCA68-8638-411A-93E5-255804FCE6E4}"/>
    <dgm:cxn modelId="{E150EB29-24E1-4B23-A268-B84FDDBFA817}" type="presOf" srcId="{71E78B05-EAD3-4A10-9E75-E770B0D4E5EC}" destId="{1EB6361F-277E-4675-B441-64406A55B7F2}" srcOrd="0" destOrd="0" presId="urn:microsoft.com/office/officeart/2005/8/layout/vList2"/>
    <dgm:cxn modelId="{04D62031-C4D6-4AB3-B4F6-9FDE0C473723}" srcId="{71E78B05-EAD3-4A10-9E75-E770B0D4E5EC}" destId="{7A1FADA3-3E17-4A9C-B9F5-B35A286821F6}" srcOrd="0" destOrd="0" parTransId="{F5EDF93D-34BC-4DBE-B5B2-163F5B347371}" sibTransId="{46FAB3C0-DCDE-4CB3-956F-331790060686}"/>
    <dgm:cxn modelId="{5969C43C-5ABA-456A-9A71-6175CD2C6255}" type="presOf" srcId="{0FBCBDD2-185A-409F-BBE6-23235A45FC0A}" destId="{7599C13E-BED6-42CE-9608-9477D9E35AFC}" srcOrd="0" destOrd="1" presId="urn:microsoft.com/office/officeart/2005/8/layout/vList2"/>
    <dgm:cxn modelId="{7E6E4C6A-3378-49A8-9E2F-8A2C9D1E7C11}" srcId="{12B83E9A-CA62-4AB8-9F2B-E283EE4F3160}" destId="{71E78B05-EAD3-4A10-9E75-E770B0D4E5EC}" srcOrd="1" destOrd="0" parTransId="{35311F39-E034-4BC5-B776-61FAF013D0FD}" sibTransId="{ADE90155-2E96-484D-82DA-A07C7AC445CA}"/>
    <dgm:cxn modelId="{4E188C4C-F202-4C20-82AC-55AD2FD328C9}" type="presOf" srcId="{09A4EFC5-8EAF-405C-93D0-C11A87DAD0ED}" destId="{C489772A-E5D4-4638-9A22-A231ADF35F07}" srcOrd="0" destOrd="0" presId="urn:microsoft.com/office/officeart/2005/8/layout/vList2"/>
    <dgm:cxn modelId="{8C374254-8652-449C-B90D-098BE3024513}" srcId="{71E78B05-EAD3-4A10-9E75-E770B0D4E5EC}" destId="{0FBCBDD2-185A-409F-BBE6-23235A45FC0A}" srcOrd="1" destOrd="0" parTransId="{8B5D5AD5-4F49-4FB2-AA20-423D937059C4}" sibTransId="{A5CFF279-81A6-44E6-A0A6-53C23243A559}"/>
    <dgm:cxn modelId="{18A54058-19A6-4886-9B62-52289863B31B}" srcId="{12B83E9A-CA62-4AB8-9F2B-E283EE4F3160}" destId="{1FDF9925-C741-4235-ABB6-45708E9D103A}" srcOrd="0" destOrd="0" parTransId="{A0BA3D00-3A16-42EB-B508-2AB1464A389B}" sibTransId="{38BE2E6B-03EF-4805-99F9-6AA08C937B7E}"/>
    <dgm:cxn modelId="{70DDC08B-B73C-4098-99AE-2B540E2D8254}" srcId="{90EA6B0D-3CB8-4B93-9604-A04DC927CC2A}" destId="{0E838809-04BC-4506-B509-A1A1A576C681}" srcOrd="0" destOrd="0" parTransId="{B1FDBA6C-1E5B-45D7-A559-CCA3D4902E94}" sibTransId="{4C2DE398-75A5-492C-B869-9CA5CE944A96}"/>
    <dgm:cxn modelId="{7D38329A-B019-4DE9-B916-496B7E3531B5}" type="presOf" srcId="{0E838809-04BC-4506-B509-A1A1A576C681}" destId="{0E131FE7-3251-4C7F-8751-CD0EB522B284}" srcOrd="0" destOrd="0" presId="urn:microsoft.com/office/officeart/2005/8/layout/vList2"/>
    <dgm:cxn modelId="{EE3B74A1-0717-4471-B9C2-8D158C898A7C}" srcId="{1FDF9925-C741-4235-ABB6-45708E9D103A}" destId="{33847A5F-0DDE-4BA2-9350-45D3BA194D8F}" srcOrd="2" destOrd="0" parTransId="{F3E529CF-2122-4501-8456-284A3C4CDD1C}" sibTransId="{7C4E07A1-F072-4DBE-9205-8A53EECD7530}"/>
    <dgm:cxn modelId="{CC68A0B8-B9BA-4977-9A0A-BE948529CF6E}" type="presOf" srcId="{1FDF9925-C741-4235-ABB6-45708E9D103A}" destId="{89454F79-CC83-45C8-9E45-C69A4B79894A}" srcOrd="0" destOrd="0" presId="urn:microsoft.com/office/officeart/2005/8/layout/vList2"/>
    <dgm:cxn modelId="{E72865D2-0BAD-4B88-B0F0-0A01DE4CE63E}" type="presOf" srcId="{12B83E9A-CA62-4AB8-9F2B-E283EE4F3160}" destId="{9F115E27-F12B-4D54-B93D-8582EE417F33}" srcOrd="0" destOrd="0" presId="urn:microsoft.com/office/officeart/2005/8/layout/vList2"/>
    <dgm:cxn modelId="{68E51ADC-2B68-4E98-9DCD-DAA0FD739E88}" type="presOf" srcId="{33847A5F-0DDE-4BA2-9350-45D3BA194D8F}" destId="{C489772A-E5D4-4638-9A22-A231ADF35F07}" srcOrd="0" destOrd="2" presId="urn:microsoft.com/office/officeart/2005/8/layout/vList2"/>
    <dgm:cxn modelId="{27F2C2F6-A8E3-4E87-A81A-40A1E9CFC4E1}" type="presOf" srcId="{90EA6B0D-3CB8-4B93-9604-A04DC927CC2A}" destId="{CD2E4B9F-F285-4919-B3ED-8CBDDA3FB3E8}" srcOrd="0" destOrd="0" presId="urn:microsoft.com/office/officeart/2005/8/layout/vList2"/>
    <dgm:cxn modelId="{312574FC-61C4-47CD-AFD8-DD6A2B1C767E}" type="presOf" srcId="{7A1FADA3-3E17-4A9C-B9F5-B35A286821F6}" destId="{7599C13E-BED6-42CE-9608-9477D9E35AFC}" srcOrd="0" destOrd="0" presId="urn:microsoft.com/office/officeart/2005/8/layout/vList2"/>
    <dgm:cxn modelId="{2645FBB4-2355-4FEC-BF6B-4289DC171264}" type="presParOf" srcId="{9F115E27-F12B-4D54-B93D-8582EE417F33}" destId="{89454F79-CC83-45C8-9E45-C69A4B79894A}" srcOrd="0" destOrd="0" presId="urn:microsoft.com/office/officeart/2005/8/layout/vList2"/>
    <dgm:cxn modelId="{E0485966-1B44-4A9B-8A22-2979874F8E81}" type="presParOf" srcId="{9F115E27-F12B-4D54-B93D-8582EE417F33}" destId="{C489772A-E5D4-4638-9A22-A231ADF35F07}" srcOrd="1" destOrd="0" presId="urn:microsoft.com/office/officeart/2005/8/layout/vList2"/>
    <dgm:cxn modelId="{A261934A-85D8-4D63-9221-F69C5465BC1F}" type="presParOf" srcId="{9F115E27-F12B-4D54-B93D-8582EE417F33}" destId="{1EB6361F-277E-4675-B441-64406A55B7F2}" srcOrd="2" destOrd="0" presId="urn:microsoft.com/office/officeart/2005/8/layout/vList2"/>
    <dgm:cxn modelId="{51D3717B-E1AE-47A2-BC07-176A9B9D52F8}" type="presParOf" srcId="{9F115E27-F12B-4D54-B93D-8582EE417F33}" destId="{7599C13E-BED6-42CE-9608-9477D9E35AFC}" srcOrd="3" destOrd="0" presId="urn:microsoft.com/office/officeart/2005/8/layout/vList2"/>
    <dgm:cxn modelId="{21DF05B4-0C3A-42F7-940D-AFBA6F7D8FD0}" type="presParOf" srcId="{9F115E27-F12B-4D54-B93D-8582EE417F33}" destId="{CD2E4B9F-F285-4919-B3ED-8CBDDA3FB3E8}" srcOrd="4" destOrd="0" presId="urn:microsoft.com/office/officeart/2005/8/layout/vList2"/>
    <dgm:cxn modelId="{81FBDBA4-AF8C-4F6E-9DB5-94C601BCD60B}" type="presParOf" srcId="{9F115E27-F12B-4D54-B93D-8582EE417F33}" destId="{0E131FE7-3251-4C7F-8751-CD0EB522B284}"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29DD31-1975-45AD-BCD3-0FB006D892A6}">
      <dsp:nvSpPr>
        <dsp:cNvPr id="0" name=""/>
        <dsp:cNvSpPr/>
      </dsp:nvSpPr>
      <dsp:spPr>
        <a:xfrm>
          <a:off x="0" y="721967"/>
          <a:ext cx="6324600" cy="4032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5DF838B-B4E9-4C24-A8BF-A6654519E993}">
      <dsp:nvSpPr>
        <dsp:cNvPr id="0" name=""/>
        <dsp:cNvSpPr/>
      </dsp:nvSpPr>
      <dsp:spPr>
        <a:xfrm>
          <a:off x="316230" y="485807"/>
          <a:ext cx="4427220" cy="4723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338" tIns="0" rIns="167338" bIns="0" numCol="1" spcCol="1270" anchor="ctr" anchorCtr="0">
          <a:noAutofit/>
        </a:bodyPr>
        <a:lstStyle/>
        <a:p>
          <a:pPr marL="0" lvl="0" indent="0" algn="l" defTabSz="711200">
            <a:lnSpc>
              <a:spcPct val="90000"/>
            </a:lnSpc>
            <a:spcBef>
              <a:spcPct val="0"/>
            </a:spcBef>
            <a:spcAft>
              <a:spcPct val="35000"/>
            </a:spcAft>
            <a:buNone/>
          </a:pPr>
          <a:r>
            <a:rPr lang="en-US" sz="1600" kern="1200" dirty="0"/>
            <a:t>25 employees</a:t>
          </a:r>
        </a:p>
      </dsp:txBody>
      <dsp:txXfrm>
        <a:off x="339287" y="508864"/>
        <a:ext cx="4381106" cy="426206"/>
      </dsp:txXfrm>
    </dsp:sp>
    <dsp:sp modelId="{EBE2C571-A997-4FAB-BA7B-F110CFBA047B}">
      <dsp:nvSpPr>
        <dsp:cNvPr id="0" name=""/>
        <dsp:cNvSpPr/>
      </dsp:nvSpPr>
      <dsp:spPr>
        <a:xfrm>
          <a:off x="0" y="1447727"/>
          <a:ext cx="6324600" cy="403200"/>
        </a:xfrm>
        <a:prstGeom prst="rect">
          <a:avLst/>
        </a:prstGeom>
        <a:solidFill>
          <a:schemeClr val="lt1">
            <a:alpha val="90000"/>
            <a:hueOff val="0"/>
            <a:satOff val="0"/>
            <a:lumOff val="0"/>
            <a:alphaOff val="0"/>
          </a:schemeClr>
        </a:solidFill>
        <a:ln w="12700" cap="flat" cmpd="sng" algn="ctr">
          <a:solidFill>
            <a:schemeClr val="accent2">
              <a:hueOff val="-291073"/>
              <a:satOff val="-16786"/>
              <a:lumOff val="1726"/>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A2D1A0-DFD2-42DA-BE8D-BDCD10FF6F2D}">
      <dsp:nvSpPr>
        <dsp:cNvPr id="0" name=""/>
        <dsp:cNvSpPr/>
      </dsp:nvSpPr>
      <dsp:spPr>
        <a:xfrm>
          <a:off x="316230" y="1211567"/>
          <a:ext cx="4427220" cy="472320"/>
        </a:xfrm>
        <a:prstGeom prst="roundRect">
          <a:avLst/>
        </a:prstGeom>
        <a:solidFill>
          <a:schemeClr val="accent2">
            <a:hueOff val="-291073"/>
            <a:satOff val="-16786"/>
            <a:lumOff val="1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338" tIns="0" rIns="167338" bIns="0" numCol="1" spcCol="1270" anchor="ctr" anchorCtr="0">
          <a:noAutofit/>
        </a:bodyPr>
        <a:lstStyle/>
        <a:p>
          <a:pPr marL="0" lvl="0" indent="0" algn="l" defTabSz="711200">
            <a:lnSpc>
              <a:spcPct val="90000"/>
            </a:lnSpc>
            <a:spcBef>
              <a:spcPct val="0"/>
            </a:spcBef>
            <a:spcAft>
              <a:spcPct val="35000"/>
            </a:spcAft>
            <a:buNone/>
          </a:pPr>
          <a:r>
            <a:rPr lang="en-US" sz="1600" kern="1200" dirty="0"/>
            <a:t>Office of Field Policy and Management</a:t>
          </a:r>
        </a:p>
      </dsp:txBody>
      <dsp:txXfrm>
        <a:off x="339287" y="1234624"/>
        <a:ext cx="4381106" cy="426206"/>
      </dsp:txXfrm>
    </dsp:sp>
    <dsp:sp modelId="{523A5935-95A4-4F96-885D-5EB9A651573D}">
      <dsp:nvSpPr>
        <dsp:cNvPr id="0" name=""/>
        <dsp:cNvSpPr/>
      </dsp:nvSpPr>
      <dsp:spPr>
        <a:xfrm>
          <a:off x="0" y="2173487"/>
          <a:ext cx="6324600" cy="403200"/>
        </a:xfrm>
        <a:prstGeom prst="rect">
          <a:avLst/>
        </a:prstGeom>
        <a:solidFill>
          <a:schemeClr val="lt1">
            <a:alpha val="90000"/>
            <a:hueOff val="0"/>
            <a:satOff val="0"/>
            <a:lumOff val="0"/>
            <a:alphaOff val="0"/>
          </a:schemeClr>
        </a:solidFill>
        <a:ln w="12700" cap="flat" cmpd="sng" algn="ctr">
          <a:solidFill>
            <a:schemeClr val="accent2">
              <a:hueOff val="-582145"/>
              <a:satOff val="-33571"/>
              <a:lumOff val="3451"/>
              <a:alphaOff val="0"/>
            </a:schemeClr>
          </a:solidFill>
          <a:prstDash val="solid"/>
          <a:miter lim="800000"/>
        </a:ln>
        <a:effectLst/>
      </dsp:spPr>
      <dsp:style>
        <a:lnRef idx="2">
          <a:scrgbClr r="0" g="0" b="0"/>
        </a:lnRef>
        <a:fillRef idx="1">
          <a:scrgbClr r="0" g="0" b="0"/>
        </a:fillRef>
        <a:effectRef idx="0">
          <a:scrgbClr r="0" g="0" b="0"/>
        </a:effectRef>
        <a:fontRef idx="minor"/>
      </dsp:style>
    </dsp:sp>
    <dsp:sp modelId="{6D2C323D-1BB3-412D-8907-DAE628A64D0E}">
      <dsp:nvSpPr>
        <dsp:cNvPr id="0" name=""/>
        <dsp:cNvSpPr/>
      </dsp:nvSpPr>
      <dsp:spPr>
        <a:xfrm>
          <a:off x="316230" y="1937327"/>
          <a:ext cx="4427220" cy="472320"/>
        </a:xfrm>
        <a:prstGeom prst="roundRect">
          <a:avLst/>
        </a:prstGeom>
        <a:solidFill>
          <a:schemeClr val="accent2">
            <a:hueOff val="-582145"/>
            <a:satOff val="-33571"/>
            <a:lumOff val="3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338" tIns="0" rIns="167338" bIns="0" numCol="1" spcCol="1270" anchor="ctr" anchorCtr="0">
          <a:noAutofit/>
        </a:bodyPr>
        <a:lstStyle/>
        <a:p>
          <a:pPr marL="0" lvl="0" indent="0" algn="l" defTabSz="711200">
            <a:lnSpc>
              <a:spcPct val="90000"/>
            </a:lnSpc>
            <a:spcBef>
              <a:spcPct val="0"/>
            </a:spcBef>
            <a:spcAft>
              <a:spcPct val="35000"/>
            </a:spcAft>
            <a:buNone/>
          </a:pPr>
          <a:r>
            <a:rPr lang="en-US" sz="1600" kern="1200" dirty="0"/>
            <a:t>Office of Public Housing</a:t>
          </a:r>
        </a:p>
      </dsp:txBody>
      <dsp:txXfrm>
        <a:off x="339287" y="1960384"/>
        <a:ext cx="4381106" cy="426206"/>
      </dsp:txXfrm>
    </dsp:sp>
    <dsp:sp modelId="{CDC34C8A-46A0-479A-85DF-8FCCB3A3074B}">
      <dsp:nvSpPr>
        <dsp:cNvPr id="0" name=""/>
        <dsp:cNvSpPr/>
      </dsp:nvSpPr>
      <dsp:spPr>
        <a:xfrm>
          <a:off x="0" y="2899247"/>
          <a:ext cx="6324600" cy="403200"/>
        </a:xfrm>
        <a:prstGeom prst="rect">
          <a:avLst/>
        </a:prstGeom>
        <a:solidFill>
          <a:schemeClr val="lt1">
            <a:alpha val="90000"/>
            <a:hueOff val="0"/>
            <a:satOff val="0"/>
            <a:lumOff val="0"/>
            <a:alphaOff val="0"/>
          </a:schemeClr>
        </a:solidFill>
        <a:ln w="12700" cap="flat" cmpd="sng" algn="ctr">
          <a:solidFill>
            <a:schemeClr val="accent2">
              <a:hueOff val="-873218"/>
              <a:satOff val="-50357"/>
              <a:lumOff val="5177"/>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F64220-C0B7-4D01-A60D-28D071A2FE7C}">
      <dsp:nvSpPr>
        <dsp:cNvPr id="0" name=""/>
        <dsp:cNvSpPr/>
      </dsp:nvSpPr>
      <dsp:spPr>
        <a:xfrm>
          <a:off x="316230" y="2663087"/>
          <a:ext cx="4427220" cy="472320"/>
        </a:xfrm>
        <a:prstGeom prst="roundRect">
          <a:avLst/>
        </a:prstGeom>
        <a:solidFill>
          <a:schemeClr val="accent2">
            <a:hueOff val="-873218"/>
            <a:satOff val="-50357"/>
            <a:lumOff val="5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338" tIns="0" rIns="167338" bIns="0" numCol="1" spcCol="1270" anchor="ctr" anchorCtr="0">
          <a:noAutofit/>
        </a:bodyPr>
        <a:lstStyle/>
        <a:p>
          <a:pPr marL="0" lvl="0" indent="0" algn="l" defTabSz="711200">
            <a:lnSpc>
              <a:spcPct val="90000"/>
            </a:lnSpc>
            <a:spcBef>
              <a:spcPct val="0"/>
            </a:spcBef>
            <a:spcAft>
              <a:spcPct val="35000"/>
            </a:spcAft>
            <a:buNone/>
          </a:pPr>
          <a:r>
            <a:rPr lang="en-US" sz="1600" kern="1200" dirty="0"/>
            <a:t>Office of Fair Housing and Equal Opportunity</a:t>
          </a:r>
        </a:p>
      </dsp:txBody>
      <dsp:txXfrm>
        <a:off x="339287" y="2686144"/>
        <a:ext cx="4381106" cy="426206"/>
      </dsp:txXfrm>
    </dsp:sp>
    <dsp:sp modelId="{34EBAE18-F3B4-4921-9B7D-AB1BF74F8271}">
      <dsp:nvSpPr>
        <dsp:cNvPr id="0" name=""/>
        <dsp:cNvSpPr/>
      </dsp:nvSpPr>
      <dsp:spPr>
        <a:xfrm>
          <a:off x="0" y="3625007"/>
          <a:ext cx="6324600" cy="403200"/>
        </a:xfrm>
        <a:prstGeom prst="rect">
          <a:avLst/>
        </a:prstGeom>
        <a:solidFill>
          <a:schemeClr val="lt1">
            <a:alpha val="90000"/>
            <a:hueOff val="0"/>
            <a:satOff val="0"/>
            <a:lumOff val="0"/>
            <a:alphaOff val="0"/>
          </a:schemeClr>
        </a:solidFill>
        <a:ln w="12700" cap="flat" cmpd="sng" algn="ctr">
          <a:solidFill>
            <a:schemeClr val="accent2">
              <a:hueOff val="-1164290"/>
              <a:satOff val="-67142"/>
              <a:lumOff val="6902"/>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4B34C2-C242-4545-B439-4760C4E92779}">
      <dsp:nvSpPr>
        <dsp:cNvPr id="0" name=""/>
        <dsp:cNvSpPr/>
      </dsp:nvSpPr>
      <dsp:spPr>
        <a:xfrm>
          <a:off x="316230" y="3388847"/>
          <a:ext cx="4427220" cy="472320"/>
        </a:xfrm>
        <a:prstGeom prst="roundRect">
          <a:avLst/>
        </a:prstGeom>
        <a:solidFill>
          <a:schemeClr val="accent2">
            <a:hueOff val="-1164290"/>
            <a:satOff val="-67142"/>
            <a:lumOff val="6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338" tIns="0" rIns="167338" bIns="0" numCol="1" spcCol="1270" anchor="ctr" anchorCtr="0">
          <a:noAutofit/>
        </a:bodyPr>
        <a:lstStyle/>
        <a:p>
          <a:pPr marL="0" lvl="0" indent="0" algn="l" defTabSz="711200">
            <a:lnSpc>
              <a:spcPct val="90000"/>
            </a:lnSpc>
            <a:spcBef>
              <a:spcPct val="0"/>
            </a:spcBef>
            <a:spcAft>
              <a:spcPct val="35000"/>
            </a:spcAft>
            <a:buNone/>
          </a:pPr>
          <a:r>
            <a:rPr lang="en-US" sz="1600" kern="1200" dirty="0"/>
            <a:t>Office of Community Planning and Development</a:t>
          </a:r>
        </a:p>
      </dsp:txBody>
      <dsp:txXfrm>
        <a:off x="339287" y="3411904"/>
        <a:ext cx="4381106" cy="426206"/>
      </dsp:txXfrm>
    </dsp:sp>
    <dsp:sp modelId="{0F4A6018-A37E-4525-B310-CDBABF13AE6C}">
      <dsp:nvSpPr>
        <dsp:cNvPr id="0" name=""/>
        <dsp:cNvSpPr/>
      </dsp:nvSpPr>
      <dsp:spPr>
        <a:xfrm>
          <a:off x="0" y="4350767"/>
          <a:ext cx="6324600" cy="932400"/>
        </a:xfrm>
        <a:prstGeom prst="rect">
          <a:avLst/>
        </a:prstGeom>
        <a:solidFill>
          <a:schemeClr val="lt1">
            <a:alpha val="90000"/>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0859" tIns="333248" rIns="490859"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Multifamily Housing Asset Management</a:t>
          </a:r>
        </a:p>
        <a:p>
          <a:pPr marL="171450" lvl="1" indent="-171450" algn="l" defTabSz="711200">
            <a:lnSpc>
              <a:spcPct val="90000"/>
            </a:lnSpc>
            <a:spcBef>
              <a:spcPct val="0"/>
            </a:spcBef>
            <a:spcAft>
              <a:spcPct val="15000"/>
            </a:spcAft>
            <a:buChar char="•"/>
          </a:pPr>
          <a:r>
            <a:rPr lang="en-US" sz="1600" kern="1200" dirty="0"/>
            <a:t>Office of Housing Counseling</a:t>
          </a:r>
        </a:p>
      </dsp:txBody>
      <dsp:txXfrm>
        <a:off x="0" y="4350767"/>
        <a:ext cx="6324600" cy="932400"/>
      </dsp:txXfrm>
    </dsp:sp>
    <dsp:sp modelId="{3DCD0D64-D38A-4B7F-A3CA-2E345819CBF7}">
      <dsp:nvSpPr>
        <dsp:cNvPr id="0" name=""/>
        <dsp:cNvSpPr/>
      </dsp:nvSpPr>
      <dsp:spPr>
        <a:xfrm>
          <a:off x="316230" y="4114607"/>
          <a:ext cx="4427220" cy="47232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338" tIns="0" rIns="167338" bIns="0" numCol="1" spcCol="1270" anchor="ctr" anchorCtr="0">
          <a:noAutofit/>
        </a:bodyPr>
        <a:lstStyle/>
        <a:p>
          <a:pPr marL="0" lvl="0" indent="0" algn="l" defTabSz="711200">
            <a:lnSpc>
              <a:spcPct val="90000"/>
            </a:lnSpc>
            <a:spcBef>
              <a:spcPct val="0"/>
            </a:spcBef>
            <a:spcAft>
              <a:spcPct val="35000"/>
            </a:spcAft>
            <a:buNone/>
          </a:pPr>
          <a:r>
            <a:rPr lang="en-US" sz="1600" kern="1200"/>
            <a:t>Office of Housing</a:t>
          </a:r>
        </a:p>
      </dsp:txBody>
      <dsp:txXfrm>
        <a:off x="339287" y="4137664"/>
        <a:ext cx="4381106" cy="42620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ED682C-1AB1-42F0-81D8-8C5A45F898F1}">
      <dsp:nvSpPr>
        <dsp:cNvPr id="0" name=""/>
        <dsp:cNvSpPr/>
      </dsp:nvSpPr>
      <dsp:spPr>
        <a:xfrm>
          <a:off x="0" y="530919"/>
          <a:ext cx="10515600" cy="2016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416560" rIns="816127" bIns="142240" numCol="1" spcCol="1270" anchor="t" anchorCtr="0">
          <a:noAutofit/>
        </a:bodyPr>
        <a:lstStyle/>
        <a:p>
          <a:pPr marL="228600" lvl="1" indent="-228600" algn="l" defTabSz="889000">
            <a:lnSpc>
              <a:spcPct val="90000"/>
            </a:lnSpc>
            <a:spcBef>
              <a:spcPct val="0"/>
            </a:spcBef>
            <a:spcAft>
              <a:spcPct val="15000"/>
            </a:spcAft>
            <a:buFont typeface="Arial" panose="020B0604020202020204" pitchFamily="34" charset="0"/>
            <a:buChar char="•"/>
          </a:pPr>
          <a:r>
            <a:rPr lang="en-US" sz="2000" kern="1200" dirty="0"/>
            <a:t>Protects people from discrimination when they are renting or buying a home, getting a mortgage seeking housing assistance, or engaging in other housing-related activities. </a:t>
          </a:r>
        </a:p>
        <a:p>
          <a:pPr marL="228600" lvl="1" indent="-228600" algn="l" defTabSz="889000">
            <a:lnSpc>
              <a:spcPct val="90000"/>
            </a:lnSpc>
            <a:spcBef>
              <a:spcPct val="0"/>
            </a:spcBef>
            <a:spcAft>
              <a:spcPct val="15000"/>
            </a:spcAft>
            <a:buFont typeface="Arial" panose="020B0604020202020204" pitchFamily="34" charset="0"/>
            <a:buChar char="•"/>
          </a:pPr>
          <a:r>
            <a:rPr lang="en-US" sz="2000" kern="1200" dirty="0"/>
            <a:t>Prohibits discrimination in housing because race, color, national origin, religion, sex, familial status or disability</a:t>
          </a:r>
        </a:p>
      </dsp:txBody>
      <dsp:txXfrm>
        <a:off x="0" y="530919"/>
        <a:ext cx="10515600" cy="2016000"/>
      </dsp:txXfrm>
    </dsp:sp>
    <dsp:sp modelId="{A5237643-7082-4631-8EF6-F4C07916F897}">
      <dsp:nvSpPr>
        <dsp:cNvPr id="0" name=""/>
        <dsp:cNvSpPr/>
      </dsp:nvSpPr>
      <dsp:spPr>
        <a:xfrm>
          <a:off x="525780" y="235719"/>
          <a:ext cx="7360920" cy="590400"/>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89000">
            <a:lnSpc>
              <a:spcPct val="90000"/>
            </a:lnSpc>
            <a:spcBef>
              <a:spcPct val="0"/>
            </a:spcBef>
            <a:spcAft>
              <a:spcPct val="35000"/>
            </a:spcAft>
            <a:buNone/>
          </a:pPr>
          <a:r>
            <a:rPr lang="en-US" sz="2000" kern="1200"/>
            <a:t>The Fair Housing Act:</a:t>
          </a:r>
        </a:p>
      </dsp:txBody>
      <dsp:txXfrm>
        <a:off x="554601" y="264540"/>
        <a:ext cx="7303278" cy="532758"/>
      </dsp:txXfrm>
    </dsp:sp>
    <dsp:sp modelId="{094E6BBE-C7F8-4F7B-9E7B-599352215BC8}">
      <dsp:nvSpPr>
        <dsp:cNvPr id="0" name=""/>
        <dsp:cNvSpPr/>
      </dsp:nvSpPr>
      <dsp:spPr>
        <a:xfrm>
          <a:off x="0" y="2950119"/>
          <a:ext cx="10515600" cy="11655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416560" rIns="816127" bIns="142240" numCol="1" spcCol="1270" anchor="t" anchorCtr="0">
          <a:noAutofit/>
        </a:bodyPr>
        <a:lstStyle/>
        <a:p>
          <a:pPr marL="228600" lvl="1" indent="-228600" algn="l" defTabSz="889000">
            <a:lnSpc>
              <a:spcPct val="90000"/>
            </a:lnSpc>
            <a:spcBef>
              <a:spcPct val="0"/>
            </a:spcBef>
            <a:spcAft>
              <a:spcPct val="15000"/>
            </a:spcAft>
            <a:buFont typeface="Arial" panose="020B0604020202020204" pitchFamily="34" charset="0"/>
            <a:buChar char="•"/>
          </a:pPr>
          <a:r>
            <a:rPr lang="en-US" sz="2000" kern="1200" dirty="0">
              <a:solidFill>
                <a:schemeClr val="accent1"/>
              </a:solidFill>
              <a:hlinkClick xmlns:r="http://schemas.openxmlformats.org/officeDocument/2006/relationships" r:id="rId1">
                <a:extLst>
                  <a:ext uri="{A12FA001-AC4F-418D-AE19-62706E023703}">
                    <ahyp:hlinkClr xmlns:ahyp="http://schemas.microsoft.com/office/drawing/2018/hyperlinkcolor" val="tx"/>
                  </a:ext>
                </a:extLst>
              </a:hlinkClick>
            </a:rPr>
            <a:t>https://www.hud.gov/program_offices/fair_housing_equal_opp/online-complaint</a:t>
          </a:r>
          <a:r>
            <a:rPr lang="en-US" sz="2000" kern="1200" dirty="0">
              <a:solidFill>
                <a:schemeClr val="accent1"/>
              </a:solidFill>
            </a:rPr>
            <a:t> </a:t>
          </a:r>
        </a:p>
        <a:p>
          <a:pPr marL="228600" lvl="1" indent="-228600" algn="l" defTabSz="889000">
            <a:lnSpc>
              <a:spcPct val="90000"/>
            </a:lnSpc>
            <a:spcBef>
              <a:spcPct val="0"/>
            </a:spcBef>
            <a:spcAft>
              <a:spcPct val="15000"/>
            </a:spcAft>
            <a:buFont typeface="Arial" panose="020B0604020202020204" pitchFamily="34" charset="0"/>
            <a:buChar char="•"/>
          </a:pPr>
          <a:r>
            <a:rPr lang="en-US" sz="2000" kern="1200" dirty="0"/>
            <a:t>1-800-669-9777</a:t>
          </a:r>
        </a:p>
      </dsp:txBody>
      <dsp:txXfrm>
        <a:off x="0" y="2950119"/>
        <a:ext cx="10515600" cy="1165500"/>
      </dsp:txXfrm>
    </dsp:sp>
    <dsp:sp modelId="{1DCD6A99-8C15-4A18-89E7-A03DAB3D469C}">
      <dsp:nvSpPr>
        <dsp:cNvPr id="0" name=""/>
        <dsp:cNvSpPr/>
      </dsp:nvSpPr>
      <dsp:spPr>
        <a:xfrm>
          <a:off x="525780" y="2654919"/>
          <a:ext cx="7360920" cy="590400"/>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89000">
            <a:lnSpc>
              <a:spcPct val="90000"/>
            </a:lnSpc>
            <a:spcBef>
              <a:spcPct val="0"/>
            </a:spcBef>
            <a:spcAft>
              <a:spcPct val="35000"/>
            </a:spcAft>
            <a:buNone/>
          </a:pPr>
          <a:r>
            <a:rPr lang="en-US" sz="2000" kern="1200"/>
            <a:t>To file a Fair Housing claim: </a:t>
          </a:r>
        </a:p>
      </dsp:txBody>
      <dsp:txXfrm>
        <a:off x="554601" y="2683740"/>
        <a:ext cx="7303278" cy="53275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4628AD-B6F3-4368-A7EB-5C1A0639C1E2}">
      <dsp:nvSpPr>
        <dsp:cNvPr id="0" name=""/>
        <dsp:cNvSpPr/>
      </dsp:nvSpPr>
      <dsp:spPr>
        <a:xfrm>
          <a:off x="1737677" y="1737"/>
          <a:ext cx="6950709" cy="899861"/>
        </a:xfrm>
        <a:prstGeom prst="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4863" tIns="228565" rIns="134863" bIns="228565"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Underserved Communities</a:t>
          </a:r>
        </a:p>
      </dsp:txBody>
      <dsp:txXfrm>
        <a:off x="1737677" y="1737"/>
        <a:ext cx="6950709" cy="899861"/>
      </dsp:txXfrm>
    </dsp:sp>
    <dsp:sp modelId="{D675794A-4034-4B23-8531-B2A3795AD894}">
      <dsp:nvSpPr>
        <dsp:cNvPr id="0" name=""/>
        <dsp:cNvSpPr/>
      </dsp:nvSpPr>
      <dsp:spPr>
        <a:xfrm>
          <a:off x="0" y="1737"/>
          <a:ext cx="1737677" cy="899861"/>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91952" tIns="88886" rIns="91952" bIns="88886"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Arial" panose="020B0604020202020204" pitchFamily="34" charset="0"/>
              <a:cs typeface="Arial" panose="020B0604020202020204" pitchFamily="34" charset="0"/>
            </a:rPr>
            <a:t>Support</a:t>
          </a:r>
        </a:p>
      </dsp:txBody>
      <dsp:txXfrm>
        <a:off x="0" y="1737"/>
        <a:ext cx="1737677" cy="899861"/>
      </dsp:txXfrm>
    </dsp:sp>
    <dsp:sp modelId="{7D644C87-CE44-4485-9782-BC8F76224A33}">
      <dsp:nvSpPr>
        <dsp:cNvPr id="0" name=""/>
        <dsp:cNvSpPr/>
      </dsp:nvSpPr>
      <dsp:spPr>
        <a:xfrm>
          <a:off x="1737677" y="955590"/>
          <a:ext cx="6950709" cy="899861"/>
        </a:xfrm>
        <a:prstGeom prst="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4863" tIns="228565" rIns="134863" bIns="228565"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Access and Increase Production of Affordable Housing</a:t>
          </a:r>
        </a:p>
      </dsp:txBody>
      <dsp:txXfrm>
        <a:off x="1737677" y="955590"/>
        <a:ext cx="6950709" cy="899861"/>
      </dsp:txXfrm>
    </dsp:sp>
    <dsp:sp modelId="{68F760E6-5526-43DE-AAFC-B28B8DEFDFFC}">
      <dsp:nvSpPr>
        <dsp:cNvPr id="0" name=""/>
        <dsp:cNvSpPr/>
      </dsp:nvSpPr>
      <dsp:spPr>
        <a:xfrm>
          <a:off x="0" y="955590"/>
          <a:ext cx="1737677" cy="899861"/>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91952" tIns="88886" rIns="91952" bIns="88886"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Arial" panose="020B0604020202020204" pitchFamily="34" charset="0"/>
              <a:cs typeface="Arial" panose="020B0604020202020204" pitchFamily="34" charset="0"/>
            </a:rPr>
            <a:t>Ensure</a:t>
          </a:r>
        </a:p>
      </dsp:txBody>
      <dsp:txXfrm>
        <a:off x="0" y="955590"/>
        <a:ext cx="1737677" cy="899861"/>
      </dsp:txXfrm>
    </dsp:sp>
    <dsp:sp modelId="{88573D9F-279D-437F-9E80-C67FF00AA9F6}">
      <dsp:nvSpPr>
        <dsp:cNvPr id="0" name=""/>
        <dsp:cNvSpPr/>
      </dsp:nvSpPr>
      <dsp:spPr>
        <a:xfrm>
          <a:off x="1737677" y="1909442"/>
          <a:ext cx="6950709" cy="899861"/>
        </a:xfrm>
        <a:prstGeom prst="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4863" tIns="228565" rIns="134863" bIns="228565"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Homeownership</a:t>
          </a:r>
        </a:p>
      </dsp:txBody>
      <dsp:txXfrm>
        <a:off x="1737677" y="1909442"/>
        <a:ext cx="6950709" cy="899861"/>
      </dsp:txXfrm>
    </dsp:sp>
    <dsp:sp modelId="{5FD017B5-29D0-4B71-8184-4C935C8576A0}">
      <dsp:nvSpPr>
        <dsp:cNvPr id="0" name=""/>
        <dsp:cNvSpPr/>
      </dsp:nvSpPr>
      <dsp:spPr>
        <a:xfrm>
          <a:off x="0" y="1909442"/>
          <a:ext cx="1737677" cy="899861"/>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91952" tIns="88886" rIns="91952" bIns="88886"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Arial" panose="020B0604020202020204" pitchFamily="34" charset="0"/>
              <a:cs typeface="Arial" panose="020B0604020202020204" pitchFamily="34" charset="0"/>
            </a:rPr>
            <a:t>Promote</a:t>
          </a:r>
        </a:p>
      </dsp:txBody>
      <dsp:txXfrm>
        <a:off x="0" y="1909442"/>
        <a:ext cx="1737677" cy="899861"/>
      </dsp:txXfrm>
    </dsp:sp>
    <dsp:sp modelId="{456A06D4-3D6E-474F-9B0A-C0D5CC953541}">
      <dsp:nvSpPr>
        <dsp:cNvPr id="0" name=""/>
        <dsp:cNvSpPr/>
      </dsp:nvSpPr>
      <dsp:spPr>
        <a:xfrm>
          <a:off x="1737677" y="2863295"/>
          <a:ext cx="6950709" cy="899861"/>
        </a:xfrm>
        <a:prstGeom prst="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4863" tIns="228565" rIns="134863" bIns="228565"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Sustainable Communities</a:t>
          </a:r>
        </a:p>
      </dsp:txBody>
      <dsp:txXfrm>
        <a:off x="1737677" y="2863295"/>
        <a:ext cx="6950709" cy="899861"/>
      </dsp:txXfrm>
    </dsp:sp>
    <dsp:sp modelId="{D6A16F45-037F-4E00-A4EB-19B2FCEC5283}">
      <dsp:nvSpPr>
        <dsp:cNvPr id="0" name=""/>
        <dsp:cNvSpPr/>
      </dsp:nvSpPr>
      <dsp:spPr>
        <a:xfrm>
          <a:off x="0" y="2863295"/>
          <a:ext cx="1737677" cy="899861"/>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91952" tIns="88886" rIns="91952" bIns="88886"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Arial" panose="020B0604020202020204" pitchFamily="34" charset="0"/>
              <a:cs typeface="Arial" panose="020B0604020202020204" pitchFamily="34" charset="0"/>
            </a:rPr>
            <a:t>Advanc</a:t>
          </a:r>
          <a:r>
            <a:rPr lang="en-US" sz="2800" kern="1200" dirty="0"/>
            <a:t>e</a:t>
          </a:r>
        </a:p>
      </dsp:txBody>
      <dsp:txXfrm>
        <a:off x="0" y="2863295"/>
        <a:ext cx="1737677" cy="89986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463880-70F7-4DA3-8FB7-492D049F6637}">
      <dsp:nvSpPr>
        <dsp:cNvPr id="0" name=""/>
        <dsp:cNvSpPr/>
      </dsp:nvSpPr>
      <dsp:spPr>
        <a:xfrm>
          <a:off x="51020" y="588474"/>
          <a:ext cx="1118865" cy="111886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195E8C-0ABE-48C1-8BC8-BFB347020C7A}">
      <dsp:nvSpPr>
        <dsp:cNvPr id="0" name=""/>
        <dsp:cNvSpPr/>
      </dsp:nvSpPr>
      <dsp:spPr>
        <a:xfrm>
          <a:off x="285982" y="823435"/>
          <a:ext cx="648942" cy="64894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6CB9539-D1B2-4BEF-BECF-8A0EDE2B48DA}">
      <dsp:nvSpPr>
        <dsp:cNvPr id="0" name=""/>
        <dsp:cNvSpPr/>
      </dsp:nvSpPr>
      <dsp:spPr>
        <a:xfrm>
          <a:off x="1409643" y="588474"/>
          <a:ext cx="2637326" cy="11188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b="1" i="0" kern="1200" dirty="0">
              <a:solidFill>
                <a:srgbClr val="006600"/>
              </a:solidFill>
              <a:latin typeface="Arial" panose="020B0604020202020204" pitchFamily="34" charset="0"/>
              <a:cs typeface="Arial" panose="020B0604020202020204" pitchFamily="34" charset="0"/>
            </a:rPr>
            <a:t>Down payments as low as 3.5 percent </a:t>
          </a:r>
          <a:r>
            <a:rPr lang="en-US" sz="1800" kern="1200" dirty="0">
              <a:latin typeface="Arial" panose="020B0604020202020204" pitchFamily="34" charset="0"/>
              <a:cs typeface="Arial" panose="020B0604020202020204" pitchFamily="34" charset="0"/>
            </a:rPr>
            <a:t>vs. 10% or more in the conventional market </a:t>
          </a:r>
          <a:br>
            <a:rPr lang="en-US" sz="1200" b="0" i="0" kern="1200" dirty="0">
              <a:latin typeface="Arial" panose="020B0604020202020204" pitchFamily="34" charset="0"/>
              <a:cs typeface="Arial" panose="020B0604020202020204" pitchFamily="34" charset="0"/>
            </a:rPr>
          </a:br>
          <a:endParaRPr lang="en-US" sz="1200" kern="1200" dirty="0">
            <a:latin typeface="Arial" panose="020B0604020202020204" pitchFamily="34" charset="0"/>
            <a:cs typeface="Arial" panose="020B0604020202020204" pitchFamily="34" charset="0"/>
          </a:endParaRPr>
        </a:p>
      </dsp:txBody>
      <dsp:txXfrm>
        <a:off x="1409643" y="588474"/>
        <a:ext cx="2637326" cy="1118865"/>
      </dsp:txXfrm>
    </dsp:sp>
    <dsp:sp modelId="{74AEA228-204D-4A95-BBB0-4CD98ABB60A7}">
      <dsp:nvSpPr>
        <dsp:cNvPr id="0" name=""/>
        <dsp:cNvSpPr/>
      </dsp:nvSpPr>
      <dsp:spPr>
        <a:xfrm>
          <a:off x="4506503" y="588474"/>
          <a:ext cx="1118865" cy="111886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6B942D-E930-49EF-896D-FF174BF26247}">
      <dsp:nvSpPr>
        <dsp:cNvPr id="0" name=""/>
        <dsp:cNvSpPr/>
      </dsp:nvSpPr>
      <dsp:spPr>
        <a:xfrm>
          <a:off x="4741465" y="823435"/>
          <a:ext cx="648942" cy="64894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4DAD3DD-5B4D-49CF-9F31-23C01D20C269}">
      <dsp:nvSpPr>
        <dsp:cNvPr id="0" name=""/>
        <dsp:cNvSpPr/>
      </dsp:nvSpPr>
      <dsp:spPr>
        <a:xfrm>
          <a:off x="5865126" y="588474"/>
          <a:ext cx="2637326" cy="11188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b="1" kern="1200" dirty="0">
              <a:solidFill>
                <a:srgbClr val="006600"/>
              </a:solidFill>
              <a:latin typeface="Arial" panose="020B0604020202020204" pitchFamily="34" charset="0"/>
              <a:cs typeface="Arial" panose="020B0604020202020204" pitchFamily="34" charset="0"/>
            </a:rPr>
            <a:t>Not credit score-drive</a:t>
          </a:r>
          <a:r>
            <a:rPr lang="en-US" sz="1800" b="1" kern="1200" dirty="0">
              <a:solidFill>
                <a:srgbClr val="3B9543"/>
              </a:solidFill>
              <a:latin typeface="Arial" panose="020B0604020202020204" pitchFamily="34" charset="0"/>
              <a:cs typeface="Arial" panose="020B0604020202020204" pitchFamily="34" charset="0"/>
            </a:rPr>
            <a:t>n</a:t>
          </a:r>
          <a:r>
            <a:rPr lang="en-US" sz="1800" kern="1200" dirty="0">
              <a:solidFill>
                <a:srgbClr val="3B9543"/>
              </a:solidFill>
              <a:latin typeface="Arial" panose="020B0604020202020204" pitchFamily="34" charset="0"/>
              <a:cs typeface="Arial" panose="020B0604020202020204" pitchFamily="34" charset="0"/>
            </a:rPr>
            <a:t>: </a:t>
          </a:r>
          <a:r>
            <a:rPr lang="en-US" sz="1800" kern="1200" dirty="0">
              <a:latin typeface="Arial" panose="020B0604020202020204" pitchFamily="34" charset="0"/>
              <a:cs typeface="Arial" panose="020B0604020202020204" pitchFamily="34" charset="0"/>
            </a:rPr>
            <a:t>FHA looks at alternative forms of credit--must be mortgage credit worthy and have stable income.  </a:t>
          </a:r>
          <a:r>
            <a:rPr lang="en-US" sz="1800" i="1" kern="1200" dirty="0">
              <a:latin typeface="Arial" panose="020B0604020202020204" pitchFamily="34" charset="0"/>
              <a:cs typeface="Arial" panose="020B0604020202020204" pitchFamily="34" charset="0"/>
            </a:rPr>
            <a:t>Average credit score falls in the mid-600’s</a:t>
          </a:r>
          <a:endParaRPr lang="en-US" sz="1800" kern="1200" dirty="0">
            <a:latin typeface="Arial" panose="020B0604020202020204" pitchFamily="34" charset="0"/>
            <a:cs typeface="Arial" panose="020B0604020202020204" pitchFamily="34" charset="0"/>
          </a:endParaRPr>
        </a:p>
      </dsp:txBody>
      <dsp:txXfrm>
        <a:off x="5865126" y="588474"/>
        <a:ext cx="2637326" cy="1118865"/>
      </dsp:txXfrm>
    </dsp:sp>
    <dsp:sp modelId="{08B645E5-E833-451C-AB2C-FC46C1D47C29}">
      <dsp:nvSpPr>
        <dsp:cNvPr id="0" name=""/>
        <dsp:cNvSpPr/>
      </dsp:nvSpPr>
      <dsp:spPr>
        <a:xfrm>
          <a:off x="51020" y="2406732"/>
          <a:ext cx="1118865" cy="111886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96C099-FAA8-41EB-8867-895F58333A69}">
      <dsp:nvSpPr>
        <dsp:cNvPr id="0" name=""/>
        <dsp:cNvSpPr/>
      </dsp:nvSpPr>
      <dsp:spPr>
        <a:xfrm>
          <a:off x="285982" y="2641693"/>
          <a:ext cx="648942" cy="64894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DD6D107-FF8D-4E63-9C6F-C150266968C5}">
      <dsp:nvSpPr>
        <dsp:cNvPr id="0" name=""/>
        <dsp:cNvSpPr/>
      </dsp:nvSpPr>
      <dsp:spPr>
        <a:xfrm>
          <a:off x="1409643" y="2406732"/>
          <a:ext cx="2637326" cy="11188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latin typeface="Arial" panose="020B0604020202020204" pitchFamily="34" charset="0"/>
              <a:cs typeface="Arial" panose="020B0604020202020204" pitchFamily="34" charset="0"/>
            </a:rPr>
            <a:t>Key component of FHA is the </a:t>
          </a:r>
          <a:r>
            <a:rPr lang="en-US" sz="1800" b="1" kern="1200" dirty="0">
              <a:solidFill>
                <a:srgbClr val="006600"/>
              </a:solidFill>
              <a:latin typeface="Arial" panose="020B0604020202020204" pitchFamily="34" charset="0"/>
              <a:cs typeface="Arial" panose="020B0604020202020204" pitchFamily="34" charset="0"/>
            </a:rPr>
            <a:t>mortgagee’s (lender’s) ability to file an insurance claim in case of defa</a:t>
          </a:r>
          <a:r>
            <a:rPr lang="en-US" sz="1800" b="1" kern="1200" dirty="0">
              <a:solidFill>
                <a:srgbClr val="3B9543"/>
              </a:solidFill>
              <a:latin typeface="Arial" panose="020B0604020202020204" pitchFamily="34" charset="0"/>
              <a:cs typeface="Arial" panose="020B0604020202020204" pitchFamily="34" charset="0"/>
            </a:rPr>
            <a:t>ult</a:t>
          </a:r>
          <a:r>
            <a:rPr lang="en-US" sz="1800" b="1" kern="1200" dirty="0">
              <a:latin typeface="Arial" panose="020B0604020202020204" pitchFamily="34" charset="0"/>
              <a:cs typeface="Arial" panose="020B0604020202020204" pitchFamily="34" charset="0"/>
            </a:rPr>
            <a:t> </a:t>
          </a:r>
          <a:r>
            <a:rPr lang="en-US" sz="1800" kern="1200" dirty="0">
              <a:latin typeface="Arial" panose="020B0604020202020204" pitchFamily="34" charset="0"/>
              <a:cs typeface="Arial" panose="020B0604020202020204" pitchFamily="34" charset="0"/>
            </a:rPr>
            <a:t>by the borrower; </a:t>
          </a:r>
          <a:r>
            <a:rPr lang="en-US" sz="1800" i="0" kern="1200" dirty="0">
              <a:latin typeface="Arial" panose="020B0604020202020204" pitchFamily="34" charset="0"/>
              <a:cs typeface="Arial" panose="020B0604020202020204" pitchFamily="34" charset="0"/>
            </a:rPr>
            <a:t>FHA will pay a claim to the lender for the unpaid principal balance</a:t>
          </a:r>
          <a:endParaRPr lang="en-US" sz="1800" kern="1200" dirty="0">
            <a:latin typeface="Arial" panose="020B0604020202020204" pitchFamily="34" charset="0"/>
            <a:cs typeface="Arial" panose="020B0604020202020204" pitchFamily="34" charset="0"/>
          </a:endParaRPr>
        </a:p>
      </dsp:txBody>
      <dsp:txXfrm>
        <a:off x="1409643" y="2406732"/>
        <a:ext cx="2637326" cy="1118865"/>
      </dsp:txXfrm>
    </dsp:sp>
    <dsp:sp modelId="{292E770D-99FE-4B3C-9301-D97190277528}">
      <dsp:nvSpPr>
        <dsp:cNvPr id="0" name=""/>
        <dsp:cNvSpPr/>
      </dsp:nvSpPr>
      <dsp:spPr>
        <a:xfrm>
          <a:off x="4506503" y="2406732"/>
          <a:ext cx="1118865" cy="111886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33B5AF-2A5C-4FA5-9EC7-41963DA1E9D5}">
      <dsp:nvSpPr>
        <dsp:cNvPr id="0" name=""/>
        <dsp:cNvSpPr/>
      </dsp:nvSpPr>
      <dsp:spPr>
        <a:xfrm>
          <a:off x="4741465" y="2641693"/>
          <a:ext cx="648942" cy="64894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460D0D1-569A-43C9-94B8-9BB6CCECB624}">
      <dsp:nvSpPr>
        <dsp:cNvPr id="0" name=""/>
        <dsp:cNvSpPr/>
      </dsp:nvSpPr>
      <dsp:spPr>
        <a:xfrm>
          <a:off x="5781801" y="2738039"/>
          <a:ext cx="2906017" cy="11188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latin typeface="Arial" panose="020B0604020202020204" pitchFamily="34" charset="0"/>
              <a:cs typeface="Arial" panose="020B0604020202020204" pitchFamily="34" charset="0"/>
            </a:rPr>
            <a:t>FHA has a </a:t>
          </a:r>
          <a:r>
            <a:rPr lang="en-US" sz="1800" b="1" kern="1200" dirty="0">
              <a:solidFill>
                <a:srgbClr val="3B9543"/>
              </a:solidFill>
              <a:latin typeface="Arial" panose="020B0604020202020204" pitchFamily="34" charset="0"/>
              <a:cs typeface="Arial" panose="020B0604020202020204" pitchFamily="34" charset="0"/>
            </a:rPr>
            <a:t>L</a:t>
          </a:r>
          <a:r>
            <a:rPr lang="en-US" sz="1800" b="1" kern="1200" dirty="0">
              <a:solidFill>
                <a:srgbClr val="006600"/>
              </a:solidFill>
              <a:latin typeface="Arial" panose="020B0604020202020204" pitchFamily="34" charset="0"/>
              <a:cs typeface="Arial" panose="020B0604020202020204" pitchFamily="34" charset="0"/>
            </a:rPr>
            <a:t>oss Mitigation Program</a:t>
          </a:r>
          <a:r>
            <a:rPr lang="en-US" sz="1800" b="1" kern="1200" dirty="0">
              <a:latin typeface="Arial" panose="020B0604020202020204" pitchFamily="34" charset="0"/>
              <a:cs typeface="Arial" panose="020B0604020202020204" pitchFamily="34" charset="0"/>
            </a:rPr>
            <a:t> </a:t>
          </a:r>
          <a:r>
            <a:rPr lang="en-US" sz="1800" kern="1200" dirty="0">
              <a:latin typeface="Arial" panose="020B0604020202020204" pitchFamily="34" charset="0"/>
              <a:cs typeface="Arial" panose="020B0604020202020204" pitchFamily="34" charset="0"/>
            </a:rPr>
            <a:t>designed to help borrowers who experience a loss in income remain in their homes and avoid foreclosure</a:t>
          </a:r>
        </a:p>
      </dsp:txBody>
      <dsp:txXfrm>
        <a:off x="5781801" y="2738039"/>
        <a:ext cx="2906017" cy="111886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F5CE63-751A-4774-9604-642B8FAEADAE}">
      <dsp:nvSpPr>
        <dsp:cNvPr id="0" name=""/>
        <dsp:cNvSpPr/>
      </dsp:nvSpPr>
      <dsp:spPr>
        <a:xfrm>
          <a:off x="0" y="553"/>
          <a:ext cx="868781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1FD63E-ECDF-4025-B8CC-66F108333054}">
      <dsp:nvSpPr>
        <dsp:cNvPr id="0" name=""/>
        <dsp:cNvSpPr/>
      </dsp:nvSpPr>
      <dsp:spPr>
        <a:xfrm>
          <a:off x="0" y="553"/>
          <a:ext cx="8687819" cy="503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ctr" defTabSz="1022350">
            <a:lnSpc>
              <a:spcPct val="90000"/>
            </a:lnSpc>
            <a:spcBef>
              <a:spcPct val="0"/>
            </a:spcBef>
            <a:spcAft>
              <a:spcPct val="35000"/>
            </a:spcAft>
            <a:buNone/>
          </a:pPr>
          <a:r>
            <a:rPr lang="en-US" sz="2300" b="1" kern="1200" dirty="0"/>
            <a:t>Adjustable-Rate Mortgages </a:t>
          </a:r>
          <a:r>
            <a:rPr lang="en-US" sz="2300" b="1" kern="1200" dirty="0">
              <a:solidFill>
                <a:srgbClr val="006600"/>
              </a:solidFill>
            </a:rPr>
            <a:t>(ARM)</a:t>
          </a:r>
          <a:endParaRPr lang="en-US" sz="2300" kern="1200" dirty="0">
            <a:solidFill>
              <a:srgbClr val="006600"/>
            </a:solidFill>
          </a:endParaRPr>
        </a:p>
      </dsp:txBody>
      <dsp:txXfrm>
        <a:off x="0" y="553"/>
        <a:ext cx="8687819" cy="503623"/>
      </dsp:txXfrm>
    </dsp:sp>
    <dsp:sp modelId="{6F81BE51-4673-4698-9887-71650960C342}">
      <dsp:nvSpPr>
        <dsp:cNvPr id="0" name=""/>
        <dsp:cNvSpPr/>
      </dsp:nvSpPr>
      <dsp:spPr>
        <a:xfrm>
          <a:off x="0" y="504177"/>
          <a:ext cx="868781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D9BED1-39BD-4280-927F-5589BBA61AED}">
      <dsp:nvSpPr>
        <dsp:cNvPr id="0" name=""/>
        <dsp:cNvSpPr/>
      </dsp:nvSpPr>
      <dsp:spPr>
        <a:xfrm>
          <a:off x="0" y="504177"/>
          <a:ext cx="8687819" cy="503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ctr" defTabSz="1022350">
            <a:lnSpc>
              <a:spcPct val="90000"/>
            </a:lnSpc>
            <a:spcBef>
              <a:spcPct val="0"/>
            </a:spcBef>
            <a:spcAft>
              <a:spcPct val="35000"/>
            </a:spcAft>
            <a:buNone/>
          </a:pPr>
          <a:r>
            <a:rPr lang="en-US" sz="2300" b="1" kern="1200" dirty="0"/>
            <a:t>Basic Home Loan </a:t>
          </a:r>
          <a:r>
            <a:rPr lang="en-US" sz="2300" b="1" kern="1200" dirty="0">
              <a:solidFill>
                <a:srgbClr val="006600"/>
              </a:solidFill>
            </a:rPr>
            <a:t>(203B)</a:t>
          </a:r>
          <a:endParaRPr lang="en-US" sz="2300" kern="1200" dirty="0">
            <a:solidFill>
              <a:srgbClr val="006600"/>
            </a:solidFill>
          </a:endParaRPr>
        </a:p>
      </dsp:txBody>
      <dsp:txXfrm>
        <a:off x="0" y="504177"/>
        <a:ext cx="8687819" cy="503623"/>
      </dsp:txXfrm>
    </dsp:sp>
    <dsp:sp modelId="{862C5C28-D938-4CBF-981D-D8155221F69D}">
      <dsp:nvSpPr>
        <dsp:cNvPr id="0" name=""/>
        <dsp:cNvSpPr/>
      </dsp:nvSpPr>
      <dsp:spPr>
        <a:xfrm>
          <a:off x="0" y="1007800"/>
          <a:ext cx="868781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57FDE8-63C3-4A88-B804-DA9C3CAD08FA}">
      <dsp:nvSpPr>
        <dsp:cNvPr id="0" name=""/>
        <dsp:cNvSpPr/>
      </dsp:nvSpPr>
      <dsp:spPr>
        <a:xfrm>
          <a:off x="0" y="1007800"/>
          <a:ext cx="8687819" cy="503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ctr" defTabSz="1022350">
            <a:lnSpc>
              <a:spcPct val="90000"/>
            </a:lnSpc>
            <a:spcBef>
              <a:spcPct val="0"/>
            </a:spcBef>
            <a:spcAft>
              <a:spcPct val="35000"/>
            </a:spcAft>
            <a:buNone/>
          </a:pPr>
          <a:r>
            <a:rPr lang="en-US" sz="2300" b="1" kern="1200" dirty="0"/>
            <a:t>Condominium Mortgage </a:t>
          </a:r>
          <a:r>
            <a:rPr lang="en-US" sz="2300" b="1" kern="1200" dirty="0">
              <a:solidFill>
                <a:srgbClr val="006600"/>
              </a:solidFill>
            </a:rPr>
            <a:t>(234C)</a:t>
          </a:r>
          <a:endParaRPr lang="en-US" sz="2300" kern="1200" dirty="0">
            <a:solidFill>
              <a:srgbClr val="006600"/>
            </a:solidFill>
          </a:endParaRPr>
        </a:p>
      </dsp:txBody>
      <dsp:txXfrm>
        <a:off x="0" y="1007800"/>
        <a:ext cx="8687819" cy="503623"/>
      </dsp:txXfrm>
    </dsp:sp>
    <dsp:sp modelId="{ADDE4D18-DE84-418B-A7DC-117D8FDB1435}">
      <dsp:nvSpPr>
        <dsp:cNvPr id="0" name=""/>
        <dsp:cNvSpPr/>
      </dsp:nvSpPr>
      <dsp:spPr>
        <a:xfrm>
          <a:off x="0" y="1511424"/>
          <a:ext cx="868781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1ABBCF-D84C-40C9-A365-7B8A103221E8}">
      <dsp:nvSpPr>
        <dsp:cNvPr id="0" name=""/>
        <dsp:cNvSpPr/>
      </dsp:nvSpPr>
      <dsp:spPr>
        <a:xfrm>
          <a:off x="0" y="1511424"/>
          <a:ext cx="8687819" cy="503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ctr" defTabSz="1022350">
            <a:lnSpc>
              <a:spcPct val="90000"/>
            </a:lnSpc>
            <a:spcBef>
              <a:spcPct val="0"/>
            </a:spcBef>
            <a:spcAft>
              <a:spcPct val="35000"/>
            </a:spcAft>
            <a:buNone/>
          </a:pPr>
          <a:r>
            <a:rPr lang="en-US" sz="2300" b="1" kern="1200" dirty="0"/>
            <a:t>Disaster Victim Mortgage </a:t>
          </a:r>
          <a:r>
            <a:rPr lang="en-US" sz="2300" b="1" kern="1200" dirty="0">
              <a:solidFill>
                <a:srgbClr val="006600"/>
              </a:solidFill>
            </a:rPr>
            <a:t>(203H)</a:t>
          </a:r>
          <a:endParaRPr lang="en-US" sz="2300" kern="1200" dirty="0">
            <a:solidFill>
              <a:srgbClr val="006600"/>
            </a:solidFill>
          </a:endParaRPr>
        </a:p>
      </dsp:txBody>
      <dsp:txXfrm>
        <a:off x="0" y="1511424"/>
        <a:ext cx="8687819" cy="503623"/>
      </dsp:txXfrm>
    </dsp:sp>
    <dsp:sp modelId="{D11F272A-E973-45B4-90E6-63E0600832A1}">
      <dsp:nvSpPr>
        <dsp:cNvPr id="0" name=""/>
        <dsp:cNvSpPr/>
      </dsp:nvSpPr>
      <dsp:spPr>
        <a:xfrm>
          <a:off x="0" y="2015047"/>
          <a:ext cx="868781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6B32F1-C534-4365-A3AE-3EF62AB7E66D}">
      <dsp:nvSpPr>
        <dsp:cNvPr id="0" name=""/>
        <dsp:cNvSpPr/>
      </dsp:nvSpPr>
      <dsp:spPr>
        <a:xfrm>
          <a:off x="0" y="2015047"/>
          <a:ext cx="8687819" cy="503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ctr" defTabSz="1022350">
            <a:lnSpc>
              <a:spcPct val="90000"/>
            </a:lnSpc>
            <a:spcBef>
              <a:spcPct val="0"/>
            </a:spcBef>
            <a:spcAft>
              <a:spcPct val="35000"/>
            </a:spcAft>
            <a:buNone/>
          </a:pPr>
          <a:r>
            <a:rPr lang="en-US" sz="2300" b="1" kern="1200" dirty="0"/>
            <a:t>Energy Efficiency Mortgage </a:t>
          </a:r>
          <a:r>
            <a:rPr lang="en-US" sz="2300" b="1" kern="1200" dirty="0">
              <a:solidFill>
                <a:srgbClr val="006600"/>
              </a:solidFill>
            </a:rPr>
            <a:t>(EEM)</a:t>
          </a:r>
          <a:endParaRPr lang="en-US" sz="2300" kern="1200" dirty="0">
            <a:solidFill>
              <a:srgbClr val="006600"/>
            </a:solidFill>
          </a:endParaRPr>
        </a:p>
      </dsp:txBody>
      <dsp:txXfrm>
        <a:off x="0" y="2015047"/>
        <a:ext cx="8687819" cy="503623"/>
      </dsp:txXfrm>
    </dsp:sp>
    <dsp:sp modelId="{9DF5B803-88A4-4A5B-92A7-3052304FBB1A}">
      <dsp:nvSpPr>
        <dsp:cNvPr id="0" name=""/>
        <dsp:cNvSpPr/>
      </dsp:nvSpPr>
      <dsp:spPr>
        <a:xfrm>
          <a:off x="0" y="2518671"/>
          <a:ext cx="868781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F06306-003D-4F0E-9CB7-86CD5D2817D1}">
      <dsp:nvSpPr>
        <dsp:cNvPr id="0" name=""/>
        <dsp:cNvSpPr/>
      </dsp:nvSpPr>
      <dsp:spPr>
        <a:xfrm>
          <a:off x="0" y="2518671"/>
          <a:ext cx="8687819" cy="503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ctr" defTabSz="1022350">
            <a:lnSpc>
              <a:spcPct val="90000"/>
            </a:lnSpc>
            <a:spcBef>
              <a:spcPct val="0"/>
            </a:spcBef>
            <a:spcAft>
              <a:spcPct val="35000"/>
            </a:spcAft>
            <a:buNone/>
          </a:pPr>
          <a:r>
            <a:rPr lang="en-US" sz="2300" b="1" kern="1200" dirty="0"/>
            <a:t>Home Equity Conversion Mortgage </a:t>
          </a:r>
          <a:r>
            <a:rPr lang="en-US" sz="2300" b="1" kern="1200" dirty="0">
              <a:solidFill>
                <a:srgbClr val="006600"/>
              </a:solidFill>
            </a:rPr>
            <a:t>(HECM)</a:t>
          </a:r>
          <a:endParaRPr lang="en-US" sz="2300" kern="1200" dirty="0">
            <a:solidFill>
              <a:srgbClr val="006600"/>
            </a:solidFill>
          </a:endParaRPr>
        </a:p>
      </dsp:txBody>
      <dsp:txXfrm>
        <a:off x="0" y="2518671"/>
        <a:ext cx="8687819" cy="503623"/>
      </dsp:txXfrm>
    </dsp:sp>
    <dsp:sp modelId="{159967D8-9859-4679-AD13-3CC78B6C80CA}">
      <dsp:nvSpPr>
        <dsp:cNvPr id="0" name=""/>
        <dsp:cNvSpPr/>
      </dsp:nvSpPr>
      <dsp:spPr>
        <a:xfrm>
          <a:off x="0" y="3022294"/>
          <a:ext cx="868781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9D052C-18BD-4F25-A043-E346AC663802}">
      <dsp:nvSpPr>
        <dsp:cNvPr id="0" name=""/>
        <dsp:cNvSpPr/>
      </dsp:nvSpPr>
      <dsp:spPr>
        <a:xfrm>
          <a:off x="0" y="3022294"/>
          <a:ext cx="8687819" cy="503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ctr" defTabSz="1022350">
            <a:lnSpc>
              <a:spcPct val="90000"/>
            </a:lnSpc>
            <a:spcBef>
              <a:spcPct val="0"/>
            </a:spcBef>
            <a:spcAft>
              <a:spcPct val="35000"/>
            </a:spcAft>
            <a:buNone/>
          </a:pPr>
          <a:r>
            <a:rPr lang="en-US" sz="2300" b="1" kern="1200" dirty="0"/>
            <a:t>Manufactured Housing</a:t>
          </a:r>
          <a:endParaRPr lang="en-US" sz="2300" kern="1200" dirty="0"/>
        </a:p>
      </dsp:txBody>
      <dsp:txXfrm>
        <a:off x="0" y="3022294"/>
        <a:ext cx="8687819" cy="503623"/>
      </dsp:txXfrm>
    </dsp:sp>
    <dsp:sp modelId="{32A6201B-656C-44B3-A2EC-79D0C09EAE8A}">
      <dsp:nvSpPr>
        <dsp:cNvPr id="0" name=""/>
        <dsp:cNvSpPr/>
      </dsp:nvSpPr>
      <dsp:spPr>
        <a:xfrm>
          <a:off x="0" y="3525918"/>
          <a:ext cx="868781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6CC862-EE3F-4BE9-A44B-34586AA090C0}">
      <dsp:nvSpPr>
        <dsp:cNvPr id="0" name=""/>
        <dsp:cNvSpPr/>
      </dsp:nvSpPr>
      <dsp:spPr>
        <a:xfrm>
          <a:off x="0" y="3525918"/>
          <a:ext cx="8687819" cy="503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ctr" defTabSz="1022350">
            <a:lnSpc>
              <a:spcPct val="90000"/>
            </a:lnSpc>
            <a:spcBef>
              <a:spcPct val="0"/>
            </a:spcBef>
            <a:spcAft>
              <a:spcPct val="35000"/>
            </a:spcAft>
            <a:buNone/>
          </a:pPr>
          <a:r>
            <a:rPr lang="en-US" sz="2300" b="1" kern="1200" dirty="0"/>
            <a:t>Rehabilitation Mortgage </a:t>
          </a:r>
          <a:r>
            <a:rPr lang="en-US" sz="2300" b="1" kern="1200" dirty="0">
              <a:solidFill>
                <a:srgbClr val="006600"/>
              </a:solidFill>
            </a:rPr>
            <a:t>(203K)</a:t>
          </a:r>
          <a:endParaRPr lang="en-US" sz="2300" kern="1200" dirty="0">
            <a:solidFill>
              <a:srgbClr val="006600"/>
            </a:solidFill>
          </a:endParaRPr>
        </a:p>
      </dsp:txBody>
      <dsp:txXfrm>
        <a:off x="0" y="3525918"/>
        <a:ext cx="8687819" cy="503623"/>
      </dsp:txXfrm>
    </dsp:sp>
    <dsp:sp modelId="{EDE0BB10-2B6F-4D46-B817-3E3CFF539E1B}">
      <dsp:nvSpPr>
        <dsp:cNvPr id="0" name=""/>
        <dsp:cNvSpPr/>
      </dsp:nvSpPr>
      <dsp:spPr>
        <a:xfrm>
          <a:off x="0" y="4029541"/>
          <a:ext cx="868781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7AF270-008A-4C6E-87C4-C39AAED1AC1B}">
      <dsp:nvSpPr>
        <dsp:cNvPr id="0" name=""/>
        <dsp:cNvSpPr/>
      </dsp:nvSpPr>
      <dsp:spPr>
        <a:xfrm>
          <a:off x="0" y="4029541"/>
          <a:ext cx="8687819" cy="503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ctr" defTabSz="1022350">
            <a:lnSpc>
              <a:spcPct val="90000"/>
            </a:lnSpc>
            <a:spcBef>
              <a:spcPct val="0"/>
            </a:spcBef>
            <a:spcAft>
              <a:spcPct val="35000"/>
            </a:spcAft>
            <a:buNone/>
          </a:pPr>
          <a:r>
            <a:rPr lang="en-US" sz="2300" b="1" kern="1200" dirty="0"/>
            <a:t>Streamline Refinance</a:t>
          </a:r>
          <a:endParaRPr lang="en-US" sz="2300" kern="1200" dirty="0"/>
        </a:p>
      </dsp:txBody>
      <dsp:txXfrm>
        <a:off x="0" y="4029541"/>
        <a:ext cx="8687819" cy="50362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F65D5A-500A-4680-B36A-9942A8E8672F}">
      <dsp:nvSpPr>
        <dsp:cNvPr id="0" name=""/>
        <dsp:cNvSpPr/>
      </dsp:nvSpPr>
      <dsp:spPr>
        <a:xfrm>
          <a:off x="0" y="4042"/>
          <a:ext cx="3258260" cy="1311308"/>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B628D9-E312-47E4-92AB-033E3C002B9A}">
      <dsp:nvSpPr>
        <dsp:cNvPr id="0" name=""/>
        <dsp:cNvSpPr/>
      </dsp:nvSpPr>
      <dsp:spPr>
        <a:xfrm>
          <a:off x="1586" y="1684"/>
          <a:ext cx="1511387" cy="1316023"/>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3000" r="-23000"/>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946A5F4-BBA9-496F-84D1-B41B2F077EDD}">
      <dsp:nvSpPr>
        <dsp:cNvPr id="0" name=""/>
        <dsp:cNvSpPr/>
      </dsp:nvSpPr>
      <dsp:spPr>
        <a:xfrm>
          <a:off x="1514561" y="4042"/>
          <a:ext cx="1743698" cy="13113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780" tIns="138780" rIns="138780" bIns="13878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rgbClr val="006600"/>
              </a:solidFill>
              <a:latin typeface="Arial" panose="020B0604020202020204" pitchFamily="34" charset="0"/>
              <a:cs typeface="Arial" panose="020B0604020202020204" pitchFamily="34" charset="0"/>
            </a:rPr>
            <a:t>HUD Homes Discount Sales</a:t>
          </a:r>
          <a:endParaRPr lang="en-US" sz="1900" kern="1200" dirty="0">
            <a:solidFill>
              <a:srgbClr val="006600"/>
            </a:solidFill>
            <a:latin typeface="Arial" panose="020B0604020202020204" pitchFamily="34" charset="0"/>
            <a:cs typeface="Arial" panose="020B0604020202020204" pitchFamily="34" charset="0"/>
          </a:endParaRPr>
        </a:p>
      </dsp:txBody>
      <dsp:txXfrm>
        <a:off x="1514561" y="4042"/>
        <a:ext cx="1743698" cy="1311308"/>
      </dsp:txXfrm>
    </dsp:sp>
    <dsp:sp modelId="{8DB2506A-518D-4536-8146-FC1ACCA44501}">
      <dsp:nvSpPr>
        <dsp:cNvPr id="0" name=""/>
        <dsp:cNvSpPr/>
      </dsp:nvSpPr>
      <dsp:spPr>
        <a:xfrm>
          <a:off x="0" y="1645535"/>
          <a:ext cx="3258260" cy="1311308"/>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551B88-CF4A-4E2D-AD15-F9591191452C}">
      <dsp:nvSpPr>
        <dsp:cNvPr id="0" name=""/>
        <dsp:cNvSpPr/>
      </dsp:nvSpPr>
      <dsp:spPr>
        <a:xfrm>
          <a:off x="1586" y="1699176"/>
          <a:ext cx="1511387" cy="1204025"/>
        </a:xfrm>
        <a:prstGeom prst="rect">
          <a:avLst/>
        </a:prstGeom>
        <a:blipFill>
          <a:blip xmlns:r="http://schemas.openxmlformats.org/officeDocument/2006/relationships" r:embed="rId2"/>
          <a:srcRect/>
          <a:stretch>
            <a:fillRect l="-17000" r="-17000"/>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72B77F1-F617-4AA4-A0B6-5D2197AEAAFA}">
      <dsp:nvSpPr>
        <dsp:cNvPr id="0" name=""/>
        <dsp:cNvSpPr/>
      </dsp:nvSpPr>
      <dsp:spPr>
        <a:xfrm>
          <a:off x="1514561" y="1645535"/>
          <a:ext cx="1743698" cy="13113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780" tIns="138780" rIns="138780" bIns="13878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rgbClr val="006600"/>
              </a:solidFill>
              <a:latin typeface="Arial" panose="020B0604020202020204" pitchFamily="34" charset="0"/>
              <a:cs typeface="Arial" panose="020B0604020202020204" pitchFamily="34" charset="0"/>
            </a:rPr>
            <a:t>Secondary Financing</a:t>
          </a:r>
          <a:endParaRPr lang="en-US" sz="1900" kern="1200" dirty="0">
            <a:solidFill>
              <a:srgbClr val="006600"/>
            </a:solidFill>
            <a:latin typeface="Arial" panose="020B0604020202020204" pitchFamily="34" charset="0"/>
            <a:cs typeface="Arial" panose="020B0604020202020204" pitchFamily="34" charset="0"/>
          </a:endParaRPr>
        </a:p>
      </dsp:txBody>
      <dsp:txXfrm>
        <a:off x="1514561" y="1645535"/>
        <a:ext cx="1743698" cy="1311308"/>
      </dsp:txXfrm>
    </dsp:sp>
    <dsp:sp modelId="{F1291161-77DB-4D2E-9E78-218E202BBDC4}">
      <dsp:nvSpPr>
        <dsp:cNvPr id="0" name=""/>
        <dsp:cNvSpPr/>
      </dsp:nvSpPr>
      <dsp:spPr>
        <a:xfrm>
          <a:off x="0" y="3285906"/>
          <a:ext cx="3258260" cy="1311308"/>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222998-F633-4051-B364-B8B16B1A3C52}">
      <dsp:nvSpPr>
        <dsp:cNvPr id="0" name=""/>
        <dsp:cNvSpPr/>
      </dsp:nvSpPr>
      <dsp:spPr>
        <a:xfrm>
          <a:off x="2250" y="3284670"/>
          <a:ext cx="1510060" cy="1313780"/>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A612FB1-3A6C-4EE6-A81C-0758579F70CC}">
      <dsp:nvSpPr>
        <dsp:cNvPr id="0" name=""/>
        <dsp:cNvSpPr/>
      </dsp:nvSpPr>
      <dsp:spPr>
        <a:xfrm>
          <a:off x="1514561" y="3285906"/>
          <a:ext cx="1743698" cy="13113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780" tIns="138780" rIns="138780" bIns="13878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rgbClr val="006600"/>
              </a:solidFill>
              <a:latin typeface="Arial" panose="020B0604020202020204" pitchFamily="34" charset="0"/>
              <a:cs typeface="Arial" panose="020B0604020202020204" pitchFamily="34" charset="0"/>
            </a:rPr>
            <a:t>FHA Mortgagor</a:t>
          </a:r>
          <a:endParaRPr lang="en-US" sz="1900" kern="1200" dirty="0">
            <a:solidFill>
              <a:srgbClr val="006600"/>
            </a:solidFill>
            <a:latin typeface="Arial" panose="020B0604020202020204" pitchFamily="34" charset="0"/>
            <a:cs typeface="Arial" panose="020B0604020202020204" pitchFamily="34" charset="0"/>
          </a:endParaRPr>
        </a:p>
      </dsp:txBody>
      <dsp:txXfrm>
        <a:off x="1514561" y="3285906"/>
        <a:ext cx="1743698" cy="131130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FD4501-D065-4ECD-932A-FD2A83C529AD}">
      <dsp:nvSpPr>
        <dsp:cNvPr id="0" name=""/>
        <dsp:cNvSpPr/>
      </dsp:nvSpPr>
      <dsp:spPr>
        <a:xfrm>
          <a:off x="3077054" y="1022939"/>
          <a:ext cx="713527" cy="91440"/>
        </a:xfrm>
        <a:custGeom>
          <a:avLst/>
          <a:gdLst/>
          <a:ahLst/>
          <a:cxnLst/>
          <a:rect l="0" t="0" r="0" b="0"/>
          <a:pathLst>
            <a:path>
              <a:moveTo>
                <a:pt x="0" y="45720"/>
              </a:moveTo>
              <a:lnTo>
                <a:pt x="713527"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415215" y="1065170"/>
        <a:ext cx="37206" cy="6979"/>
      </dsp:txXfrm>
    </dsp:sp>
    <dsp:sp modelId="{A5AEEDEA-C89B-466E-960A-2F5363A902F6}">
      <dsp:nvSpPr>
        <dsp:cNvPr id="0" name=""/>
        <dsp:cNvSpPr/>
      </dsp:nvSpPr>
      <dsp:spPr>
        <a:xfrm>
          <a:off x="894751" y="158300"/>
          <a:ext cx="2184103" cy="1820718"/>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Century Gothic" panose="020B0502020202020204" pitchFamily="34" charset="0"/>
            </a:rPr>
            <a:t>Local government requests assistance</a:t>
          </a:r>
        </a:p>
      </dsp:txBody>
      <dsp:txXfrm>
        <a:off x="894751" y="158300"/>
        <a:ext cx="2184103" cy="1820718"/>
      </dsp:txXfrm>
    </dsp:sp>
    <dsp:sp modelId="{FE239799-3870-4ECA-BB65-E1D31AB29E50}">
      <dsp:nvSpPr>
        <dsp:cNvPr id="0" name=""/>
        <dsp:cNvSpPr/>
      </dsp:nvSpPr>
      <dsp:spPr>
        <a:xfrm>
          <a:off x="6855713" y="1022939"/>
          <a:ext cx="592955" cy="91440"/>
        </a:xfrm>
        <a:custGeom>
          <a:avLst/>
          <a:gdLst/>
          <a:ahLst/>
          <a:cxnLst/>
          <a:rect l="0" t="0" r="0" b="0"/>
          <a:pathLst>
            <a:path>
              <a:moveTo>
                <a:pt x="0" y="45720"/>
              </a:moveTo>
              <a:lnTo>
                <a:pt x="592955"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7136602" y="1065170"/>
        <a:ext cx="31177" cy="6979"/>
      </dsp:txXfrm>
    </dsp:sp>
    <dsp:sp modelId="{6A64FF94-8D54-4AE1-9FEC-A6B3D468EFCD}">
      <dsp:nvSpPr>
        <dsp:cNvPr id="0" name=""/>
        <dsp:cNvSpPr/>
      </dsp:nvSpPr>
      <dsp:spPr>
        <a:xfrm>
          <a:off x="3822982" y="158300"/>
          <a:ext cx="3034531" cy="1820718"/>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Century Gothic" panose="020B0502020202020204" pitchFamily="34" charset="0"/>
            </a:rPr>
            <a:t>HUD reviews request and meets with local government</a:t>
          </a:r>
        </a:p>
      </dsp:txBody>
      <dsp:txXfrm>
        <a:off x="3822982" y="158300"/>
        <a:ext cx="3034531" cy="1820718"/>
      </dsp:txXfrm>
    </dsp:sp>
    <dsp:sp modelId="{97FE69B7-D9E3-4577-9F36-736E246AD69F}">
      <dsp:nvSpPr>
        <dsp:cNvPr id="0" name=""/>
        <dsp:cNvSpPr/>
      </dsp:nvSpPr>
      <dsp:spPr>
        <a:xfrm>
          <a:off x="1525326" y="1977219"/>
          <a:ext cx="7473007" cy="515020"/>
        </a:xfrm>
        <a:custGeom>
          <a:avLst/>
          <a:gdLst/>
          <a:ahLst/>
          <a:cxnLst/>
          <a:rect l="0" t="0" r="0" b="0"/>
          <a:pathLst>
            <a:path>
              <a:moveTo>
                <a:pt x="7473007" y="0"/>
              </a:moveTo>
              <a:lnTo>
                <a:pt x="7473007" y="274610"/>
              </a:lnTo>
              <a:lnTo>
                <a:pt x="0" y="274610"/>
              </a:lnTo>
              <a:lnTo>
                <a:pt x="0" y="5150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074508" y="2231239"/>
        <a:ext cx="374644" cy="6979"/>
      </dsp:txXfrm>
    </dsp:sp>
    <dsp:sp modelId="{0C653DE1-D6F5-4ABA-B960-F23623F7B451}">
      <dsp:nvSpPr>
        <dsp:cNvPr id="0" name=""/>
        <dsp:cNvSpPr/>
      </dsp:nvSpPr>
      <dsp:spPr>
        <a:xfrm>
          <a:off x="7481068" y="158300"/>
          <a:ext cx="3034531" cy="1820718"/>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Century Gothic" panose="020B0502020202020204" pitchFamily="34" charset="0"/>
            </a:rPr>
            <a:t>Approved requests start with a capacity needs assessment (CNA)</a:t>
          </a:r>
        </a:p>
      </dsp:txBody>
      <dsp:txXfrm>
        <a:off x="7481068" y="158300"/>
        <a:ext cx="3034531" cy="1820718"/>
      </dsp:txXfrm>
    </dsp:sp>
    <dsp:sp modelId="{FD7E7C15-0A8F-4BFB-B09B-EBBF102B8988}">
      <dsp:nvSpPr>
        <dsp:cNvPr id="0" name=""/>
        <dsp:cNvSpPr/>
      </dsp:nvSpPr>
      <dsp:spPr>
        <a:xfrm>
          <a:off x="3040792" y="3389279"/>
          <a:ext cx="667342" cy="91440"/>
        </a:xfrm>
        <a:custGeom>
          <a:avLst/>
          <a:gdLst/>
          <a:ahLst/>
          <a:cxnLst/>
          <a:rect l="0" t="0" r="0" b="0"/>
          <a:pathLst>
            <a:path>
              <a:moveTo>
                <a:pt x="0" y="45720"/>
              </a:moveTo>
              <a:lnTo>
                <a:pt x="667342"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357014" y="3431509"/>
        <a:ext cx="34897" cy="6979"/>
      </dsp:txXfrm>
    </dsp:sp>
    <dsp:sp modelId="{791C26AF-3314-4864-B1A2-02DD9356BCB5}">
      <dsp:nvSpPr>
        <dsp:cNvPr id="0" name=""/>
        <dsp:cNvSpPr/>
      </dsp:nvSpPr>
      <dsp:spPr>
        <a:xfrm>
          <a:off x="8061" y="2524640"/>
          <a:ext cx="3034531" cy="1820718"/>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Century Gothic" panose="020B0502020202020204" pitchFamily="34" charset="0"/>
            </a:rPr>
            <a:t>CNA determines focus and scope of future direct TA</a:t>
          </a:r>
        </a:p>
      </dsp:txBody>
      <dsp:txXfrm>
        <a:off x="8061" y="2524640"/>
        <a:ext cx="3034531" cy="1820718"/>
      </dsp:txXfrm>
    </dsp:sp>
    <dsp:sp modelId="{6221E742-006D-404A-80B4-DEE1B5957D4B}">
      <dsp:nvSpPr>
        <dsp:cNvPr id="0" name=""/>
        <dsp:cNvSpPr/>
      </dsp:nvSpPr>
      <dsp:spPr>
        <a:xfrm>
          <a:off x="6773265" y="3389279"/>
          <a:ext cx="667342" cy="91440"/>
        </a:xfrm>
        <a:custGeom>
          <a:avLst/>
          <a:gdLst/>
          <a:ahLst/>
          <a:cxnLst/>
          <a:rect l="0" t="0" r="0" b="0"/>
          <a:pathLst>
            <a:path>
              <a:moveTo>
                <a:pt x="0" y="45720"/>
              </a:moveTo>
              <a:lnTo>
                <a:pt x="667342"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latin typeface="Franklin Gothic Medium" panose="020B0603020102020204" pitchFamily="34" charset="0"/>
          </a:endParaRPr>
        </a:p>
      </dsp:txBody>
      <dsp:txXfrm>
        <a:off x="7089488" y="3431509"/>
        <a:ext cx="34897" cy="6979"/>
      </dsp:txXfrm>
    </dsp:sp>
    <dsp:sp modelId="{6B82E168-1FF1-48EC-8E1B-22A36331BE86}">
      <dsp:nvSpPr>
        <dsp:cNvPr id="0" name=""/>
        <dsp:cNvSpPr/>
      </dsp:nvSpPr>
      <dsp:spPr>
        <a:xfrm>
          <a:off x="3740534" y="2524640"/>
          <a:ext cx="3034531" cy="1820718"/>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Century Gothic" panose="020B0502020202020204" pitchFamily="34" charset="0"/>
            </a:rPr>
            <a:t>Local government and TA provider engage in capacity building TA</a:t>
          </a:r>
        </a:p>
      </dsp:txBody>
      <dsp:txXfrm>
        <a:off x="3740534" y="2524640"/>
        <a:ext cx="3034531" cy="1820718"/>
      </dsp:txXfrm>
    </dsp:sp>
    <dsp:sp modelId="{BCBF11CB-F2FA-4F9C-A729-02C8FF3229CC}">
      <dsp:nvSpPr>
        <dsp:cNvPr id="0" name=""/>
        <dsp:cNvSpPr/>
      </dsp:nvSpPr>
      <dsp:spPr>
        <a:xfrm>
          <a:off x="7473007" y="2524640"/>
          <a:ext cx="3034531" cy="1820718"/>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Century Gothic" panose="020B0502020202020204" pitchFamily="34" charset="0"/>
            </a:rPr>
            <a:t>HUD and TA provider conduct follow-up</a:t>
          </a:r>
        </a:p>
      </dsp:txBody>
      <dsp:txXfrm>
        <a:off x="7473007" y="2524640"/>
        <a:ext cx="3034531" cy="182071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A47EB6-D0BE-45E9-8381-0BCB9822A548}">
      <dsp:nvSpPr>
        <dsp:cNvPr id="0" name=""/>
        <dsp:cNvSpPr/>
      </dsp:nvSpPr>
      <dsp:spPr>
        <a:xfrm rot="5400000">
          <a:off x="5410072" y="-1189322"/>
          <a:ext cx="3481071"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4310" tIns="97155" rIns="194310" bIns="97155" numCol="1" spcCol="1270" anchor="ctr" anchorCtr="0">
          <a:noAutofit/>
        </a:bodyPr>
        <a:lstStyle/>
        <a:p>
          <a:pPr marL="285750" lvl="1" indent="-285750" algn="l" defTabSz="2266950">
            <a:lnSpc>
              <a:spcPct val="90000"/>
            </a:lnSpc>
            <a:spcBef>
              <a:spcPct val="0"/>
            </a:spcBef>
            <a:spcAft>
              <a:spcPct val="15000"/>
            </a:spcAft>
            <a:buFontTx/>
            <a:buNone/>
          </a:pPr>
          <a:r>
            <a:rPr lang="en-US" sz="5100" kern="1200" dirty="0"/>
            <a:t>CPD Director</a:t>
          </a:r>
        </a:p>
        <a:p>
          <a:pPr marL="285750" lvl="1" indent="-285750" algn="l" defTabSz="2266950">
            <a:lnSpc>
              <a:spcPct val="90000"/>
            </a:lnSpc>
            <a:spcBef>
              <a:spcPct val="0"/>
            </a:spcBef>
            <a:spcAft>
              <a:spcPct val="15000"/>
            </a:spcAft>
            <a:buFontTx/>
            <a:buNone/>
          </a:pPr>
          <a:r>
            <a:rPr lang="en-US" sz="5100" kern="1200" dirty="0"/>
            <a:t>202-304-5765</a:t>
          </a:r>
        </a:p>
        <a:p>
          <a:pPr marL="285750" lvl="1" indent="-285750" algn="l" defTabSz="2266950">
            <a:lnSpc>
              <a:spcPct val="90000"/>
            </a:lnSpc>
            <a:spcBef>
              <a:spcPct val="0"/>
            </a:spcBef>
            <a:spcAft>
              <a:spcPct val="15000"/>
            </a:spcAft>
            <a:buFontTx/>
            <a:buNone/>
          </a:pPr>
          <a:r>
            <a:rPr lang="en-US" sz="5100" kern="1200" dirty="0"/>
            <a:t>Lori.A.Serino@hud.gov </a:t>
          </a:r>
        </a:p>
      </dsp:txBody>
      <dsp:txXfrm rot="-5400000">
        <a:off x="3785616" y="605066"/>
        <a:ext cx="6560052" cy="3141207"/>
      </dsp:txXfrm>
    </dsp:sp>
    <dsp:sp modelId="{6B0A4A6B-4F2F-4335-A7C6-41B5C8A5D3A8}">
      <dsp:nvSpPr>
        <dsp:cNvPr id="0" name=""/>
        <dsp:cNvSpPr/>
      </dsp:nvSpPr>
      <dsp:spPr>
        <a:xfrm>
          <a:off x="0" y="0"/>
          <a:ext cx="3785616" cy="43513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kern="1200" dirty="0">
              <a:latin typeface="Narkisim" panose="020E0502050101010101" pitchFamily="34" charset="-79"/>
              <a:cs typeface="Narkisim" panose="020E0502050101010101" pitchFamily="34" charset="-79"/>
            </a:rPr>
            <a:t>Lori Serino</a:t>
          </a:r>
        </a:p>
      </dsp:txBody>
      <dsp:txXfrm>
        <a:off x="184799" y="184799"/>
        <a:ext cx="3416018" cy="3981741"/>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A47EB6-D0BE-45E9-8381-0BCB9822A548}">
      <dsp:nvSpPr>
        <dsp:cNvPr id="0" name=""/>
        <dsp:cNvSpPr/>
      </dsp:nvSpPr>
      <dsp:spPr>
        <a:xfrm rot="5400000">
          <a:off x="5410072" y="-1189322"/>
          <a:ext cx="3481071"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830" tIns="81915" rIns="163830" bIns="81915" numCol="1" spcCol="1270" anchor="ctr" anchorCtr="0">
          <a:noAutofit/>
        </a:bodyPr>
        <a:lstStyle/>
        <a:p>
          <a:pPr marL="285750" lvl="1" indent="-285750" algn="l" defTabSz="1911350">
            <a:lnSpc>
              <a:spcPct val="90000"/>
            </a:lnSpc>
            <a:spcBef>
              <a:spcPct val="0"/>
            </a:spcBef>
            <a:spcAft>
              <a:spcPct val="15000"/>
            </a:spcAft>
            <a:buFontTx/>
            <a:buNone/>
          </a:pPr>
          <a:r>
            <a:rPr lang="en-US" sz="4300" kern="1200" dirty="0"/>
            <a:t>MFH Branch Chief </a:t>
          </a:r>
        </a:p>
        <a:p>
          <a:pPr marL="285750" lvl="1" indent="-285750" algn="l" defTabSz="1911350">
            <a:lnSpc>
              <a:spcPct val="90000"/>
            </a:lnSpc>
            <a:spcBef>
              <a:spcPct val="0"/>
            </a:spcBef>
            <a:spcAft>
              <a:spcPct val="15000"/>
            </a:spcAft>
            <a:buFontTx/>
            <a:buNone/>
          </a:pPr>
          <a:r>
            <a:rPr lang="en-US" sz="4300" kern="1200" dirty="0"/>
            <a:t>678-732-2104</a:t>
          </a:r>
        </a:p>
        <a:p>
          <a:pPr marL="285750" lvl="1" indent="-285750" algn="l" defTabSz="1911350">
            <a:lnSpc>
              <a:spcPct val="90000"/>
            </a:lnSpc>
            <a:spcBef>
              <a:spcPct val="0"/>
            </a:spcBef>
            <a:spcAft>
              <a:spcPct val="15000"/>
            </a:spcAft>
            <a:buFontTx/>
            <a:buNone/>
          </a:pPr>
          <a:r>
            <a:rPr lang="en-US" sz="4300" kern="1200" dirty="0"/>
            <a:t>Jeremy.S.Locklear@hud.gov </a:t>
          </a:r>
        </a:p>
      </dsp:txBody>
      <dsp:txXfrm rot="-5400000">
        <a:off x="3785616" y="605066"/>
        <a:ext cx="6560052" cy="3141207"/>
      </dsp:txXfrm>
    </dsp:sp>
    <dsp:sp modelId="{6B0A4A6B-4F2F-4335-A7C6-41B5C8A5D3A8}">
      <dsp:nvSpPr>
        <dsp:cNvPr id="0" name=""/>
        <dsp:cNvSpPr/>
      </dsp:nvSpPr>
      <dsp:spPr>
        <a:xfrm>
          <a:off x="0" y="0"/>
          <a:ext cx="3785616" cy="43513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kern="1200" dirty="0">
              <a:latin typeface="Narkisim" panose="020E0502050101010101" pitchFamily="34" charset="-79"/>
              <a:cs typeface="Narkisim" panose="020E0502050101010101" pitchFamily="34" charset="-79"/>
            </a:rPr>
            <a:t>Jeremy Locklear</a:t>
          </a:r>
        </a:p>
      </dsp:txBody>
      <dsp:txXfrm>
        <a:off x="184799" y="184799"/>
        <a:ext cx="3416018" cy="3981741"/>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A47EB6-D0BE-45E9-8381-0BCB9822A548}">
      <dsp:nvSpPr>
        <dsp:cNvPr id="0" name=""/>
        <dsp:cNvSpPr/>
      </dsp:nvSpPr>
      <dsp:spPr>
        <a:xfrm rot="5400000">
          <a:off x="5410072" y="-1189322"/>
          <a:ext cx="3481071"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7640" tIns="83820" rIns="167640" bIns="83820" numCol="1" spcCol="1270" anchor="ctr" anchorCtr="0">
          <a:noAutofit/>
        </a:bodyPr>
        <a:lstStyle/>
        <a:p>
          <a:pPr marL="285750" lvl="1" indent="-285750" algn="l" defTabSz="1955800">
            <a:lnSpc>
              <a:spcPct val="90000"/>
            </a:lnSpc>
            <a:spcBef>
              <a:spcPct val="0"/>
            </a:spcBef>
            <a:spcAft>
              <a:spcPct val="15000"/>
            </a:spcAft>
            <a:buFontTx/>
            <a:buNone/>
          </a:pPr>
          <a:r>
            <a:rPr lang="en-US" sz="4400" kern="1200" dirty="0"/>
            <a:t>Acting PIH Director</a:t>
          </a:r>
        </a:p>
        <a:p>
          <a:pPr marL="285750" lvl="1" indent="-285750" algn="l" defTabSz="1955800">
            <a:lnSpc>
              <a:spcPct val="90000"/>
            </a:lnSpc>
            <a:spcBef>
              <a:spcPct val="0"/>
            </a:spcBef>
            <a:spcAft>
              <a:spcPct val="15000"/>
            </a:spcAft>
            <a:buFontTx/>
            <a:buNone/>
          </a:pPr>
          <a:r>
            <a:rPr lang="en-US" sz="4400" kern="1200" dirty="0"/>
            <a:t>601-608-1729</a:t>
          </a:r>
        </a:p>
        <a:p>
          <a:pPr marL="285750" lvl="1" indent="-285750" algn="l" defTabSz="1955800">
            <a:lnSpc>
              <a:spcPct val="90000"/>
            </a:lnSpc>
            <a:spcBef>
              <a:spcPct val="0"/>
            </a:spcBef>
            <a:spcAft>
              <a:spcPct val="15000"/>
            </a:spcAft>
            <a:buFontTx/>
            <a:buNone/>
          </a:pPr>
          <a:r>
            <a:rPr lang="en-US" sz="4400" kern="1200" dirty="0"/>
            <a:t>Courtney.N.Kyles@hud.gov </a:t>
          </a:r>
        </a:p>
      </dsp:txBody>
      <dsp:txXfrm rot="-5400000">
        <a:off x="3785616" y="605066"/>
        <a:ext cx="6560052" cy="3141207"/>
      </dsp:txXfrm>
    </dsp:sp>
    <dsp:sp modelId="{6B0A4A6B-4F2F-4335-A7C6-41B5C8A5D3A8}">
      <dsp:nvSpPr>
        <dsp:cNvPr id="0" name=""/>
        <dsp:cNvSpPr/>
      </dsp:nvSpPr>
      <dsp:spPr>
        <a:xfrm>
          <a:off x="0" y="0"/>
          <a:ext cx="3785616" cy="43513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3840" tIns="121920" rIns="243840" bIns="121920" numCol="1" spcCol="1270" anchor="ctr" anchorCtr="0">
          <a:noAutofit/>
        </a:bodyPr>
        <a:lstStyle/>
        <a:p>
          <a:pPr marL="0" lvl="0" indent="0" algn="ctr" defTabSz="2844800">
            <a:lnSpc>
              <a:spcPct val="90000"/>
            </a:lnSpc>
            <a:spcBef>
              <a:spcPct val="0"/>
            </a:spcBef>
            <a:spcAft>
              <a:spcPct val="35000"/>
            </a:spcAft>
            <a:buNone/>
          </a:pPr>
          <a:r>
            <a:rPr lang="en-US" sz="6400" kern="1200" dirty="0">
              <a:latin typeface="Narkisim" panose="020E0502050101010101" pitchFamily="34" charset="-79"/>
              <a:cs typeface="Narkisim" panose="020E0502050101010101" pitchFamily="34" charset="-79"/>
            </a:rPr>
            <a:t>Courtney Kyles</a:t>
          </a:r>
        </a:p>
      </dsp:txBody>
      <dsp:txXfrm>
        <a:off x="184799" y="184799"/>
        <a:ext cx="3416018" cy="3981741"/>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A47EB6-D0BE-45E9-8381-0BCB9822A548}">
      <dsp:nvSpPr>
        <dsp:cNvPr id="0" name=""/>
        <dsp:cNvSpPr/>
      </dsp:nvSpPr>
      <dsp:spPr>
        <a:xfrm rot="5400000">
          <a:off x="5410072" y="-1189322"/>
          <a:ext cx="3481071"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7640" tIns="83820" rIns="167640" bIns="83820" numCol="1" spcCol="1270" anchor="ctr" anchorCtr="0">
          <a:noAutofit/>
        </a:bodyPr>
        <a:lstStyle/>
        <a:p>
          <a:pPr marL="285750" lvl="1" indent="-285750" algn="l" defTabSz="1955800">
            <a:lnSpc>
              <a:spcPct val="90000"/>
            </a:lnSpc>
            <a:spcBef>
              <a:spcPct val="0"/>
            </a:spcBef>
            <a:spcAft>
              <a:spcPct val="15000"/>
            </a:spcAft>
            <a:buFontTx/>
            <a:buNone/>
          </a:pPr>
          <a:r>
            <a:rPr lang="en-US" sz="4400" kern="1200" dirty="0"/>
            <a:t>OHC Management Analyst</a:t>
          </a:r>
        </a:p>
        <a:p>
          <a:pPr marL="285750" lvl="1" indent="-285750" algn="l" defTabSz="1955800">
            <a:lnSpc>
              <a:spcPct val="90000"/>
            </a:lnSpc>
            <a:spcBef>
              <a:spcPct val="0"/>
            </a:spcBef>
            <a:spcAft>
              <a:spcPct val="15000"/>
            </a:spcAft>
            <a:buFontTx/>
            <a:buNone/>
          </a:pPr>
          <a:r>
            <a:rPr lang="en-US" sz="4400" kern="1200" dirty="0"/>
            <a:t>678-732-2639</a:t>
          </a:r>
        </a:p>
        <a:p>
          <a:pPr marL="285750" lvl="1" indent="-285750" algn="l" defTabSz="1955800">
            <a:lnSpc>
              <a:spcPct val="90000"/>
            </a:lnSpc>
            <a:spcBef>
              <a:spcPct val="0"/>
            </a:spcBef>
            <a:spcAft>
              <a:spcPct val="15000"/>
            </a:spcAft>
            <a:buFontTx/>
            <a:buNone/>
          </a:pPr>
          <a:r>
            <a:rPr lang="en-US" sz="4400" kern="1200" dirty="0"/>
            <a:t>Stanley.K.Marion@hud.gov </a:t>
          </a:r>
        </a:p>
      </dsp:txBody>
      <dsp:txXfrm rot="-5400000">
        <a:off x="3785616" y="605066"/>
        <a:ext cx="6560052" cy="3141207"/>
      </dsp:txXfrm>
    </dsp:sp>
    <dsp:sp modelId="{6B0A4A6B-4F2F-4335-A7C6-41B5C8A5D3A8}">
      <dsp:nvSpPr>
        <dsp:cNvPr id="0" name=""/>
        <dsp:cNvSpPr/>
      </dsp:nvSpPr>
      <dsp:spPr>
        <a:xfrm>
          <a:off x="0" y="0"/>
          <a:ext cx="3785616" cy="43513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kern="1200" dirty="0">
              <a:latin typeface="Narkisim" panose="020E0502050101010101" pitchFamily="34" charset="-79"/>
              <a:cs typeface="Narkisim" panose="020E0502050101010101" pitchFamily="34" charset="-79"/>
            </a:rPr>
            <a:t>Stan Marion</a:t>
          </a:r>
        </a:p>
      </dsp:txBody>
      <dsp:txXfrm>
        <a:off x="184799" y="184799"/>
        <a:ext cx="3416018" cy="39817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4A71E3-130A-4ED8-AC0F-37461FB867A7}">
      <dsp:nvSpPr>
        <dsp:cNvPr id="0" name=""/>
        <dsp:cNvSpPr/>
      </dsp:nvSpPr>
      <dsp:spPr>
        <a:xfrm>
          <a:off x="3047994" y="2558968"/>
          <a:ext cx="2362210" cy="2358062"/>
        </a:xfrm>
        <a:prstGeom prst="flowChartConnector">
          <a:avLst/>
        </a:prstGeom>
        <a:blipFill rotWithShape="0">
          <a:blip xmlns:r="http://schemas.openxmlformats.org/officeDocument/2006/relationships" r:embed="rId1"/>
          <a:srcRect/>
          <a:stretch>
            <a:fillRect l="-25000" r="-25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3393932" y="2904298"/>
        <a:ext cx="1670334" cy="1667402"/>
      </dsp:txXfrm>
    </dsp:sp>
    <dsp:sp modelId="{4EFE0519-F267-456B-A0B6-4502C22BAB00}">
      <dsp:nvSpPr>
        <dsp:cNvPr id="0" name=""/>
        <dsp:cNvSpPr/>
      </dsp:nvSpPr>
      <dsp:spPr>
        <a:xfrm rot="10800000">
          <a:off x="1077558" y="3425282"/>
          <a:ext cx="1677392" cy="62543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674779C-319D-41FE-AFDE-D9754D564DE9}">
      <dsp:nvSpPr>
        <dsp:cNvPr id="0" name=""/>
        <dsp:cNvSpPr/>
      </dsp:nvSpPr>
      <dsp:spPr>
        <a:xfrm>
          <a:off x="134439" y="3123537"/>
          <a:ext cx="1536154" cy="1228923"/>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Housing Counseling Agencies</a:t>
          </a:r>
        </a:p>
      </dsp:txBody>
      <dsp:txXfrm>
        <a:off x="170433" y="3159531"/>
        <a:ext cx="1464166" cy="1156935"/>
      </dsp:txXfrm>
    </dsp:sp>
    <dsp:sp modelId="{8E234230-9647-46A7-9A21-7FF620B12772}">
      <dsp:nvSpPr>
        <dsp:cNvPr id="0" name=""/>
        <dsp:cNvSpPr/>
      </dsp:nvSpPr>
      <dsp:spPr>
        <a:xfrm rot="12960000">
          <a:off x="1441304" y="2066025"/>
          <a:ext cx="1833878" cy="62543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C6788BA-2E49-4E31-BBFF-CA4F6092652A}">
      <dsp:nvSpPr>
        <dsp:cNvPr id="0" name=""/>
        <dsp:cNvSpPr/>
      </dsp:nvSpPr>
      <dsp:spPr>
        <a:xfrm>
          <a:off x="769760" y="1168221"/>
          <a:ext cx="1536154" cy="1228923"/>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Continuums of Care</a:t>
          </a:r>
        </a:p>
      </dsp:txBody>
      <dsp:txXfrm>
        <a:off x="805754" y="1204215"/>
        <a:ext cx="1464166" cy="1156935"/>
      </dsp:txXfrm>
    </dsp:sp>
    <dsp:sp modelId="{7A1E6C61-9FCA-477A-A25B-1ED14A6B86FF}">
      <dsp:nvSpPr>
        <dsp:cNvPr id="0" name=""/>
        <dsp:cNvSpPr/>
      </dsp:nvSpPr>
      <dsp:spPr>
        <a:xfrm rot="15120000">
          <a:off x="2498670" y="1226479"/>
          <a:ext cx="2031989" cy="62543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FDC944B-606E-422C-9809-12F2BDAF279F}">
      <dsp:nvSpPr>
        <dsp:cNvPr id="0" name=""/>
        <dsp:cNvSpPr/>
      </dsp:nvSpPr>
      <dsp:spPr>
        <a:xfrm>
          <a:off x="2433051" y="-40231"/>
          <a:ext cx="1536154" cy="1228923"/>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CDBG Entitlement Communities</a:t>
          </a:r>
        </a:p>
      </dsp:txBody>
      <dsp:txXfrm>
        <a:off x="2469045" y="-4237"/>
        <a:ext cx="1464166" cy="1156935"/>
      </dsp:txXfrm>
    </dsp:sp>
    <dsp:sp modelId="{D030B297-2347-4BBD-9BE2-5C2E9AEE3410}">
      <dsp:nvSpPr>
        <dsp:cNvPr id="0" name=""/>
        <dsp:cNvSpPr/>
      </dsp:nvSpPr>
      <dsp:spPr>
        <a:xfrm rot="17280000">
          <a:off x="3955411" y="1226479"/>
          <a:ext cx="1976245" cy="62543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A9A75DA-2BA0-4CA9-9CF7-EBECA07661C1}">
      <dsp:nvSpPr>
        <dsp:cNvPr id="0" name=""/>
        <dsp:cNvSpPr/>
      </dsp:nvSpPr>
      <dsp:spPr>
        <a:xfrm>
          <a:off x="4488993" y="-40231"/>
          <a:ext cx="1536154" cy="1228923"/>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HOME Participating Jurisdictions</a:t>
          </a:r>
        </a:p>
      </dsp:txBody>
      <dsp:txXfrm>
        <a:off x="4524987" y="-4237"/>
        <a:ext cx="1464166" cy="1156935"/>
      </dsp:txXfrm>
    </dsp:sp>
    <dsp:sp modelId="{32EF2453-D4C5-4E7E-9854-83BC7083F422}">
      <dsp:nvSpPr>
        <dsp:cNvPr id="0" name=""/>
        <dsp:cNvSpPr/>
      </dsp:nvSpPr>
      <dsp:spPr>
        <a:xfrm rot="19440000">
          <a:off x="5199800" y="2066025"/>
          <a:ext cx="1800312" cy="62543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6D70EB9-10A6-4B93-A30B-4AB0156A8305}">
      <dsp:nvSpPr>
        <dsp:cNvPr id="0" name=""/>
        <dsp:cNvSpPr/>
      </dsp:nvSpPr>
      <dsp:spPr>
        <a:xfrm>
          <a:off x="6152285" y="1168221"/>
          <a:ext cx="1536154" cy="1228923"/>
        </a:xfrm>
        <a:prstGeom prst="roundRect">
          <a:avLst>
            <a:gd name="adj" fmla="val 1000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Public Housing Authorities</a:t>
          </a:r>
        </a:p>
      </dsp:txBody>
      <dsp:txXfrm>
        <a:off x="6188279" y="1204215"/>
        <a:ext cx="1464166" cy="1156935"/>
      </dsp:txXfrm>
    </dsp:sp>
    <dsp:sp modelId="{B9E88BFD-63C3-4319-8030-5FD869A5EA6E}">
      <dsp:nvSpPr>
        <dsp:cNvPr id="0" name=""/>
        <dsp:cNvSpPr/>
      </dsp:nvSpPr>
      <dsp:spPr>
        <a:xfrm>
          <a:off x="5643286" y="3425282"/>
          <a:ext cx="1797317" cy="62543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8ECF35D-C78B-4EC1-AE1B-98D45B1BD23E}">
      <dsp:nvSpPr>
        <dsp:cNvPr id="0" name=""/>
        <dsp:cNvSpPr/>
      </dsp:nvSpPr>
      <dsp:spPr>
        <a:xfrm>
          <a:off x="6787606" y="3123537"/>
          <a:ext cx="1536154" cy="1228923"/>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Multifamily Properties</a:t>
          </a:r>
        </a:p>
      </dsp:txBody>
      <dsp:txXfrm>
        <a:off x="6823600" y="3159531"/>
        <a:ext cx="1464166" cy="1156935"/>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A47EB6-D0BE-45E9-8381-0BCB9822A548}">
      <dsp:nvSpPr>
        <dsp:cNvPr id="0" name=""/>
        <dsp:cNvSpPr/>
      </dsp:nvSpPr>
      <dsp:spPr>
        <a:xfrm rot="5400000">
          <a:off x="5928232" y="-1433162"/>
          <a:ext cx="3481071" cy="721766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955800">
            <a:lnSpc>
              <a:spcPct val="90000"/>
            </a:lnSpc>
            <a:spcBef>
              <a:spcPct val="0"/>
            </a:spcBef>
            <a:spcAft>
              <a:spcPct val="15000"/>
            </a:spcAft>
            <a:buFontTx/>
            <a:buNone/>
          </a:pPr>
          <a:r>
            <a:rPr lang="en-US" sz="4400" kern="1200" dirty="0"/>
            <a:t>OHC</a:t>
          </a:r>
        </a:p>
        <a:p>
          <a:pPr marL="285750" lvl="1" indent="-285750" algn="l" defTabSz="1955800">
            <a:lnSpc>
              <a:spcPct val="90000"/>
            </a:lnSpc>
            <a:spcBef>
              <a:spcPct val="0"/>
            </a:spcBef>
            <a:spcAft>
              <a:spcPct val="15000"/>
            </a:spcAft>
            <a:buFontTx/>
            <a:buNone/>
          </a:pPr>
          <a:r>
            <a:rPr lang="en-US" sz="4400" kern="1200"/>
            <a:t>Housing </a:t>
          </a:r>
          <a:r>
            <a:rPr lang="en-US" sz="4400" kern="1200" dirty="0"/>
            <a:t>Program Specialist</a:t>
          </a:r>
        </a:p>
        <a:p>
          <a:pPr marL="285750" lvl="1" indent="-285750" algn="l" defTabSz="2133600">
            <a:lnSpc>
              <a:spcPct val="90000"/>
            </a:lnSpc>
            <a:spcBef>
              <a:spcPct val="0"/>
            </a:spcBef>
            <a:spcAft>
              <a:spcPct val="15000"/>
            </a:spcAft>
            <a:buFontTx/>
            <a:buNone/>
          </a:pPr>
          <a:r>
            <a:rPr lang="en-US" sz="4800" kern="1200" dirty="0"/>
            <a:t>601-608-1748</a:t>
          </a:r>
        </a:p>
        <a:p>
          <a:pPr marL="285750" lvl="1" indent="-285750" algn="l" defTabSz="2133600">
            <a:lnSpc>
              <a:spcPct val="90000"/>
            </a:lnSpc>
            <a:spcBef>
              <a:spcPct val="0"/>
            </a:spcBef>
            <a:spcAft>
              <a:spcPct val="15000"/>
            </a:spcAft>
            <a:buFontTx/>
            <a:buNone/>
          </a:pPr>
          <a:r>
            <a:rPr lang="en-US" sz="4800" kern="1200" dirty="0"/>
            <a:t>Morgan.C.Clark@hud.gov </a:t>
          </a:r>
        </a:p>
      </dsp:txBody>
      <dsp:txXfrm rot="-5400000">
        <a:off x="4059936" y="605066"/>
        <a:ext cx="7047732" cy="3141207"/>
      </dsp:txXfrm>
    </dsp:sp>
    <dsp:sp modelId="{6B0A4A6B-4F2F-4335-A7C6-41B5C8A5D3A8}">
      <dsp:nvSpPr>
        <dsp:cNvPr id="0" name=""/>
        <dsp:cNvSpPr/>
      </dsp:nvSpPr>
      <dsp:spPr>
        <a:xfrm>
          <a:off x="0" y="0"/>
          <a:ext cx="4059936" cy="43513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kern="1200" dirty="0">
              <a:latin typeface="Narkisim" panose="020E0502050101010101" pitchFamily="34" charset="-79"/>
              <a:cs typeface="Narkisim" panose="020E0502050101010101" pitchFamily="34" charset="-79"/>
            </a:rPr>
            <a:t>Morgan Clark</a:t>
          </a:r>
        </a:p>
      </dsp:txBody>
      <dsp:txXfrm>
        <a:off x="198190" y="198190"/>
        <a:ext cx="3663556" cy="3954959"/>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A47EB6-D0BE-45E9-8381-0BCB9822A548}">
      <dsp:nvSpPr>
        <dsp:cNvPr id="0" name=""/>
        <dsp:cNvSpPr/>
      </dsp:nvSpPr>
      <dsp:spPr>
        <a:xfrm rot="5400000">
          <a:off x="5410072" y="-1189322"/>
          <a:ext cx="3481071"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8590" tIns="74295" rIns="148590" bIns="74295" numCol="1" spcCol="1270" anchor="ctr" anchorCtr="0">
          <a:noAutofit/>
        </a:bodyPr>
        <a:lstStyle/>
        <a:p>
          <a:pPr marL="285750" lvl="1" indent="-285750" algn="l" defTabSz="1733550">
            <a:lnSpc>
              <a:spcPct val="90000"/>
            </a:lnSpc>
            <a:spcBef>
              <a:spcPct val="0"/>
            </a:spcBef>
            <a:spcAft>
              <a:spcPct val="15000"/>
            </a:spcAft>
            <a:buFontTx/>
            <a:buNone/>
          </a:pPr>
          <a:r>
            <a:rPr lang="en-US" sz="3900" kern="1200" dirty="0"/>
            <a:t>Field Office Director</a:t>
          </a:r>
        </a:p>
        <a:p>
          <a:pPr marL="285750" lvl="1" indent="-285750" algn="l" defTabSz="1733550">
            <a:lnSpc>
              <a:spcPct val="90000"/>
            </a:lnSpc>
            <a:spcBef>
              <a:spcPct val="0"/>
            </a:spcBef>
            <a:spcAft>
              <a:spcPct val="15000"/>
            </a:spcAft>
            <a:buFontTx/>
            <a:buNone/>
          </a:pPr>
          <a:r>
            <a:rPr lang="en-US" sz="3900" kern="1200" dirty="0"/>
            <a:t>202-856-6153</a:t>
          </a:r>
        </a:p>
        <a:p>
          <a:pPr marL="285750" lvl="1" indent="-285750" algn="l" defTabSz="1733550">
            <a:lnSpc>
              <a:spcPct val="90000"/>
            </a:lnSpc>
            <a:spcBef>
              <a:spcPct val="0"/>
            </a:spcBef>
            <a:spcAft>
              <a:spcPct val="15000"/>
            </a:spcAft>
            <a:buFontTx/>
            <a:buNone/>
          </a:pPr>
          <a:r>
            <a:rPr lang="en-US" sz="3900" kern="1200" dirty="0"/>
            <a:t>Adrenace.V.Williams@hud.gov </a:t>
          </a:r>
        </a:p>
      </dsp:txBody>
      <dsp:txXfrm rot="-5400000">
        <a:off x="3785616" y="605066"/>
        <a:ext cx="6560052" cy="3141207"/>
      </dsp:txXfrm>
    </dsp:sp>
    <dsp:sp modelId="{6B0A4A6B-4F2F-4335-A7C6-41B5C8A5D3A8}">
      <dsp:nvSpPr>
        <dsp:cNvPr id="0" name=""/>
        <dsp:cNvSpPr/>
      </dsp:nvSpPr>
      <dsp:spPr>
        <a:xfrm>
          <a:off x="0" y="0"/>
          <a:ext cx="3785616" cy="43513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6220" tIns="118110" rIns="236220" bIns="118110" numCol="1" spcCol="1270" anchor="ctr" anchorCtr="0">
          <a:noAutofit/>
        </a:bodyPr>
        <a:lstStyle/>
        <a:p>
          <a:pPr marL="0" lvl="0" indent="0" algn="ctr" defTabSz="2755900">
            <a:lnSpc>
              <a:spcPct val="90000"/>
            </a:lnSpc>
            <a:spcBef>
              <a:spcPct val="0"/>
            </a:spcBef>
            <a:spcAft>
              <a:spcPct val="35000"/>
            </a:spcAft>
            <a:buNone/>
          </a:pPr>
          <a:r>
            <a:rPr lang="en-US" sz="6200" kern="1200" dirty="0">
              <a:latin typeface="Narkisim" panose="020E0502050101010101" pitchFamily="34" charset="-79"/>
              <a:cs typeface="Narkisim" panose="020E0502050101010101" pitchFamily="34" charset="-79"/>
            </a:rPr>
            <a:t>Adrenace “Shae” Williams</a:t>
          </a:r>
        </a:p>
      </dsp:txBody>
      <dsp:txXfrm>
        <a:off x="184799" y="184799"/>
        <a:ext cx="3416018" cy="39817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1AA075-25A4-450A-A1A5-87FFD876526E}">
      <dsp:nvSpPr>
        <dsp:cNvPr id="0" name=""/>
        <dsp:cNvSpPr/>
      </dsp:nvSpPr>
      <dsp:spPr>
        <a:xfrm>
          <a:off x="199445" y="788430"/>
          <a:ext cx="910962" cy="91096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941910-28D3-43DF-B00F-892362D564CC}">
      <dsp:nvSpPr>
        <dsp:cNvPr id="0" name=""/>
        <dsp:cNvSpPr/>
      </dsp:nvSpPr>
      <dsp:spPr>
        <a:xfrm>
          <a:off x="390747" y="979732"/>
          <a:ext cx="528358" cy="52835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5553F5E-DCA8-48E0-885F-C6EAE0B58FDA}">
      <dsp:nvSpPr>
        <dsp:cNvPr id="0" name=""/>
        <dsp:cNvSpPr/>
      </dsp:nvSpPr>
      <dsp:spPr>
        <a:xfrm>
          <a:off x="1305614" y="788430"/>
          <a:ext cx="2147268" cy="9109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kern="1200"/>
            <a:t>Section 3</a:t>
          </a:r>
        </a:p>
      </dsp:txBody>
      <dsp:txXfrm>
        <a:off x="1305614" y="788430"/>
        <a:ext cx="2147268" cy="910962"/>
      </dsp:txXfrm>
    </dsp:sp>
    <dsp:sp modelId="{26EA5EA3-3FF1-46AC-B264-F9552D0174E3}">
      <dsp:nvSpPr>
        <dsp:cNvPr id="0" name=""/>
        <dsp:cNvSpPr/>
      </dsp:nvSpPr>
      <dsp:spPr>
        <a:xfrm>
          <a:off x="3827027" y="788430"/>
          <a:ext cx="910962" cy="91096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B28B76-6541-4835-B2FE-4C0D6D119172}">
      <dsp:nvSpPr>
        <dsp:cNvPr id="0" name=""/>
        <dsp:cNvSpPr/>
      </dsp:nvSpPr>
      <dsp:spPr>
        <a:xfrm>
          <a:off x="4018329" y="979732"/>
          <a:ext cx="528358" cy="528358"/>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533273B-6557-4003-9F88-37846C4B0BA1}">
      <dsp:nvSpPr>
        <dsp:cNvPr id="0" name=""/>
        <dsp:cNvSpPr/>
      </dsp:nvSpPr>
      <dsp:spPr>
        <a:xfrm>
          <a:off x="4933195" y="788430"/>
          <a:ext cx="2147268" cy="9109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kern="1200"/>
            <a:t>Lead hazard control and healthy homes</a:t>
          </a:r>
        </a:p>
      </dsp:txBody>
      <dsp:txXfrm>
        <a:off x="4933195" y="788430"/>
        <a:ext cx="2147268" cy="910962"/>
      </dsp:txXfrm>
    </dsp:sp>
    <dsp:sp modelId="{F3AAE40C-BC1D-4566-A959-9CF45285AC9B}">
      <dsp:nvSpPr>
        <dsp:cNvPr id="0" name=""/>
        <dsp:cNvSpPr/>
      </dsp:nvSpPr>
      <dsp:spPr>
        <a:xfrm>
          <a:off x="7454608" y="788430"/>
          <a:ext cx="910962" cy="91096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466F3E-E064-4C55-8783-B6D47D7E0460}">
      <dsp:nvSpPr>
        <dsp:cNvPr id="0" name=""/>
        <dsp:cNvSpPr/>
      </dsp:nvSpPr>
      <dsp:spPr>
        <a:xfrm>
          <a:off x="7645910" y="979732"/>
          <a:ext cx="528358" cy="52835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F4A3784-6E85-465A-84A9-EBC839FE6852}">
      <dsp:nvSpPr>
        <dsp:cNvPr id="0" name=""/>
        <dsp:cNvSpPr/>
      </dsp:nvSpPr>
      <dsp:spPr>
        <a:xfrm>
          <a:off x="8560777" y="788430"/>
          <a:ext cx="2147268" cy="9109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kern="1200"/>
            <a:t>Place based initiatives</a:t>
          </a:r>
        </a:p>
      </dsp:txBody>
      <dsp:txXfrm>
        <a:off x="8560777" y="788430"/>
        <a:ext cx="2147268" cy="910962"/>
      </dsp:txXfrm>
    </dsp:sp>
    <dsp:sp modelId="{4828A961-B131-4DDD-9A73-FFB9461CB084}">
      <dsp:nvSpPr>
        <dsp:cNvPr id="0" name=""/>
        <dsp:cNvSpPr/>
      </dsp:nvSpPr>
      <dsp:spPr>
        <a:xfrm>
          <a:off x="199445" y="2395529"/>
          <a:ext cx="910962" cy="910962"/>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70A572-F388-45E5-B402-829E8D468E9D}">
      <dsp:nvSpPr>
        <dsp:cNvPr id="0" name=""/>
        <dsp:cNvSpPr/>
      </dsp:nvSpPr>
      <dsp:spPr>
        <a:xfrm>
          <a:off x="390747" y="2586832"/>
          <a:ext cx="528358" cy="52835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7B09245-CD18-45B7-B8D1-04C4FD7317D4}">
      <dsp:nvSpPr>
        <dsp:cNvPr id="0" name=""/>
        <dsp:cNvSpPr/>
      </dsp:nvSpPr>
      <dsp:spPr>
        <a:xfrm>
          <a:off x="1305614" y="2395529"/>
          <a:ext cx="2147268" cy="9109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kern="1200"/>
            <a:t>Reduce homelessness</a:t>
          </a:r>
        </a:p>
      </dsp:txBody>
      <dsp:txXfrm>
        <a:off x="1305614" y="2395529"/>
        <a:ext cx="2147268" cy="910962"/>
      </dsp:txXfrm>
    </dsp:sp>
    <dsp:sp modelId="{BC04BBFC-AEB3-4AF0-A3BB-C6225FC0AF7C}">
      <dsp:nvSpPr>
        <dsp:cNvPr id="0" name=""/>
        <dsp:cNvSpPr/>
      </dsp:nvSpPr>
      <dsp:spPr>
        <a:xfrm>
          <a:off x="3827027" y="2395529"/>
          <a:ext cx="910962" cy="910962"/>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AF2062-5B36-424F-B8C3-F9C79C983A04}">
      <dsp:nvSpPr>
        <dsp:cNvPr id="0" name=""/>
        <dsp:cNvSpPr/>
      </dsp:nvSpPr>
      <dsp:spPr>
        <a:xfrm>
          <a:off x="4018329" y="2586832"/>
          <a:ext cx="528358" cy="52835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0642DBB-4B32-47E3-A7E9-483700EE002C}">
      <dsp:nvSpPr>
        <dsp:cNvPr id="0" name=""/>
        <dsp:cNvSpPr/>
      </dsp:nvSpPr>
      <dsp:spPr>
        <a:xfrm>
          <a:off x="4933195" y="2395529"/>
          <a:ext cx="2147268" cy="9109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kern="1200"/>
            <a:t>Covic-19 rental assistance</a:t>
          </a:r>
        </a:p>
      </dsp:txBody>
      <dsp:txXfrm>
        <a:off x="4933195" y="2395529"/>
        <a:ext cx="2147268" cy="910962"/>
      </dsp:txXfrm>
    </dsp:sp>
    <dsp:sp modelId="{63F3FA96-F4F7-4A76-ACF5-4BCE57BC791C}">
      <dsp:nvSpPr>
        <dsp:cNvPr id="0" name=""/>
        <dsp:cNvSpPr/>
      </dsp:nvSpPr>
      <dsp:spPr>
        <a:xfrm>
          <a:off x="7454608" y="2395529"/>
          <a:ext cx="910962" cy="91096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02013B-5DAC-4567-A20D-6EAFDA64F5FC}">
      <dsp:nvSpPr>
        <dsp:cNvPr id="0" name=""/>
        <dsp:cNvSpPr/>
      </dsp:nvSpPr>
      <dsp:spPr>
        <a:xfrm>
          <a:off x="7645910" y="2586832"/>
          <a:ext cx="528358" cy="52835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EC05C51-9125-47D9-8381-0752F51823D4}">
      <dsp:nvSpPr>
        <dsp:cNvPr id="0" name=""/>
        <dsp:cNvSpPr/>
      </dsp:nvSpPr>
      <dsp:spPr>
        <a:xfrm>
          <a:off x="8560777" y="2395529"/>
          <a:ext cx="2147268" cy="9109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kern="1200"/>
            <a:t>Foreclosure prevention</a:t>
          </a:r>
        </a:p>
      </dsp:txBody>
      <dsp:txXfrm>
        <a:off x="8560777" y="2395529"/>
        <a:ext cx="2147268" cy="9109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07723B-69B9-4125-A931-DEA29BF0D2A6}">
      <dsp:nvSpPr>
        <dsp:cNvPr id="0" name=""/>
        <dsp:cNvSpPr/>
      </dsp:nvSpPr>
      <dsp:spPr>
        <a:xfrm>
          <a:off x="0" y="84046"/>
          <a:ext cx="10515600" cy="1006931"/>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Established to provide decent, safe, and sanitary rental housing for eligible low-income families, the elderly, and persons with disabilities</a:t>
          </a:r>
        </a:p>
      </dsp:txBody>
      <dsp:txXfrm>
        <a:off x="49154" y="133200"/>
        <a:ext cx="10417292" cy="908623"/>
      </dsp:txXfrm>
    </dsp:sp>
    <dsp:sp modelId="{5132CF2B-2BA2-4A13-A329-1863AA8B2D37}">
      <dsp:nvSpPr>
        <dsp:cNvPr id="0" name=""/>
        <dsp:cNvSpPr/>
      </dsp:nvSpPr>
      <dsp:spPr>
        <a:xfrm>
          <a:off x="0" y="1142818"/>
          <a:ext cx="10515600" cy="1006931"/>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Comes in all sizes and types, from scattered single-family houses to high-rise apartments</a:t>
          </a:r>
        </a:p>
      </dsp:txBody>
      <dsp:txXfrm>
        <a:off x="49154" y="1191972"/>
        <a:ext cx="10417292" cy="908623"/>
      </dsp:txXfrm>
    </dsp:sp>
    <dsp:sp modelId="{20FB026D-7193-454C-9611-54D67BDFE4B3}">
      <dsp:nvSpPr>
        <dsp:cNvPr id="0" name=""/>
        <dsp:cNvSpPr/>
      </dsp:nvSpPr>
      <dsp:spPr>
        <a:xfrm>
          <a:off x="0" y="2201589"/>
          <a:ext cx="10515600" cy="1006931"/>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Limited to low-income families and individuals; Public Housing Agency (PHA) determines eligibility based on annual gross income, whether one qualifies as elderly, a person with a disability, or as a family, and U.S. citizenship or eligible immigration status</a:t>
          </a:r>
        </a:p>
      </dsp:txBody>
      <dsp:txXfrm>
        <a:off x="49154" y="2250743"/>
        <a:ext cx="10417292" cy="908623"/>
      </dsp:txXfrm>
    </dsp:sp>
    <dsp:sp modelId="{9394673D-7B13-4B64-8D43-F4F64D93849F}">
      <dsp:nvSpPr>
        <dsp:cNvPr id="0" name=""/>
        <dsp:cNvSpPr/>
      </dsp:nvSpPr>
      <dsp:spPr>
        <a:xfrm>
          <a:off x="0" y="3260360"/>
          <a:ext cx="10515600" cy="1006931"/>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Very long wait lists!</a:t>
          </a:r>
        </a:p>
      </dsp:txBody>
      <dsp:txXfrm>
        <a:off x="49154" y="3309514"/>
        <a:ext cx="10417292" cy="90862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1D91CD-57ED-491E-B064-86278290CCF0}">
      <dsp:nvSpPr>
        <dsp:cNvPr id="0" name=""/>
        <dsp:cNvSpPr/>
      </dsp:nvSpPr>
      <dsp:spPr>
        <a:xfrm>
          <a:off x="51" y="414488"/>
          <a:ext cx="4913783" cy="914611"/>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kern="1200" dirty="0"/>
            <a:t>Application Process: Resident’s Responsibilities</a:t>
          </a:r>
        </a:p>
      </dsp:txBody>
      <dsp:txXfrm>
        <a:off x="51" y="414488"/>
        <a:ext cx="4913783" cy="914611"/>
      </dsp:txXfrm>
    </dsp:sp>
    <dsp:sp modelId="{F5744311-DEAC-440A-A71D-D85112AAB476}">
      <dsp:nvSpPr>
        <dsp:cNvPr id="0" name=""/>
        <dsp:cNvSpPr/>
      </dsp:nvSpPr>
      <dsp:spPr>
        <a:xfrm>
          <a:off x="51" y="1329100"/>
          <a:ext cx="4913783" cy="2607750"/>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Font typeface="Arial" panose="020B0604020202020204" pitchFamily="34" charset="0"/>
            <a:buChar char="•"/>
          </a:pPr>
          <a:r>
            <a:rPr lang="en-US" sz="2500" kern="1200" dirty="0"/>
            <a:t>HUD does not accept applications or maintain waitlists</a:t>
          </a:r>
        </a:p>
        <a:p>
          <a:pPr marL="228600" lvl="1" indent="-228600" algn="l" defTabSz="1111250">
            <a:lnSpc>
              <a:spcPct val="90000"/>
            </a:lnSpc>
            <a:spcBef>
              <a:spcPct val="0"/>
            </a:spcBef>
            <a:spcAft>
              <a:spcPct val="15000"/>
            </a:spcAft>
            <a:buFont typeface="Arial" panose="020B0604020202020204" pitchFamily="34" charset="0"/>
            <a:buChar char="•"/>
          </a:pPr>
          <a:r>
            <a:rPr lang="en-US" sz="2500" kern="1200"/>
            <a:t>Contact local PHA for information on application process and waiting list timeframes</a:t>
          </a:r>
        </a:p>
        <a:p>
          <a:pPr marL="228600" lvl="1" indent="-228600" algn="l" defTabSz="1111250">
            <a:lnSpc>
              <a:spcPct val="90000"/>
            </a:lnSpc>
            <a:spcBef>
              <a:spcPct val="0"/>
            </a:spcBef>
            <a:spcAft>
              <a:spcPct val="15000"/>
            </a:spcAft>
            <a:buFont typeface="Arial" panose="020B0604020202020204" pitchFamily="34" charset="0"/>
            <a:buChar char="•"/>
          </a:pPr>
          <a:r>
            <a:rPr lang="en-US" sz="2500" kern="1200"/>
            <a:t>Applicant fills out application</a:t>
          </a:r>
        </a:p>
      </dsp:txBody>
      <dsp:txXfrm>
        <a:off x="51" y="1329100"/>
        <a:ext cx="4913783" cy="2607750"/>
      </dsp:txXfrm>
    </dsp:sp>
    <dsp:sp modelId="{4BDF2947-C683-408B-9B64-C7D8E65A73C0}">
      <dsp:nvSpPr>
        <dsp:cNvPr id="0" name=""/>
        <dsp:cNvSpPr/>
      </dsp:nvSpPr>
      <dsp:spPr>
        <a:xfrm>
          <a:off x="5601764" y="414488"/>
          <a:ext cx="4913783" cy="914611"/>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kern="1200"/>
            <a:t>Application Process: PHA’s Responsibilities</a:t>
          </a:r>
        </a:p>
      </dsp:txBody>
      <dsp:txXfrm>
        <a:off x="5601764" y="414488"/>
        <a:ext cx="4913783" cy="914611"/>
      </dsp:txXfrm>
    </dsp:sp>
    <dsp:sp modelId="{DC36F9AE-F9EE-4EED-AB17-051BF7D0CBDC}">
      <dsp:nvSpPr>
        <dsp:cNvPr id="0" name=""/>
        <dsp:cNvSpPr/>
      </dsp:nvSpPr>
      <dsp:spPr>
        <a:xfrm>
          <a:off x="5601764" y="1329100"/>
          <a:ext cx="4913783" cy="2607750"/>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Font typeface="Arial" panose="020B0604020202020204" pitchFamily="34" charset="0"/>
            <a:buChar char="•"/>
          </a:pPr>
          <a:r>
            <a:rPr lang="en-US" sz="2500" kern="1200"/>
            <a:t>Determines eligibility and places applicant on waiting lists</a:t>
          </a:r>
        </a:p>
        <a:p>
          <a:pPr marL="228600" lvl="1" indent="-228600" algn="l" defTabSz="1111250">
            <a:lnSpc>
              <a:spcPct val="90000"/>
            </a:lnSpc>
            <a:spcBef>
              <a:spcPct val="0"/>
            </a:spcBef>
            <a:spcAft>
              <a:spcPct val="15000"/>
            </a:spcAft>
            <a:buFont typeface="Arial" panose="020B0604020202020204" pitchFamily="34" charset="0"/>
            <a:buChar char="•"/>
          </a:pPr>
          <a:r>
            <a:rPr lang="en-US" sz="2500" kern="1200"/>
            <a:t>Determines tenant rental portion based on income, presents lease, and collects security deposit</a:t>
          </a:r>
        </a:p>
      </dsp:txBody>
      <dsp:txXfrm>
        <a:off x="5601764" y="1329100"/>
        <a:ext cx="4913783" cy="26077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12D36C-A028-4AF4-8D03-576D6C01D5CC}">
      <dsp:nvSpPr>
        <dsp:cNvPr id="0" name=""/>
        <dsp:cNvSpPr/>
      </dsp:nvSpPr>
      <dsp:spPr>
        <a:xfrm>
          <a:off x="0" y="3399"/>
          <a:ext cx="10515600" cy="72409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B1A8EF-559A-4C4D-8A46-31AFA43603AF}">
      <dsp:nvSpPr>
        <dsp:cNvPr id="0" name=""/>
        <dsp:cNvSpPr/>
      </dsp:nvSpPr>
      <dsp:spPr>
        <a:xfrm>
          <a:off x="219037" y="166319"/>
          <a:ext cx="398249" cy="3982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7073C4B-56B8-4A7C-A523-3359C1F11EA6}">
      <dsp:nvSpPr>
        <dsp:cNvPr id="0" name=""/>
        <dsp:cNvSpPr/>
      </dsp:nvSpPr>
      <dsp:spPr>
        <a:xfrm>
          <a:off x="836323" y="3399"/>
          <a:ext cx="9679276" cy="7240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00100">
            <a:lnSpc>
              <a:spcPct val="100000"/>
            </a:lnSpc>
            <a:spcBef>
              <a:spcPct val="0"/>
            </a:spcBef>
            <a:spcAft>
              <a:spcPct val="35000"/>
            </a:spcAft>
            <a:buNone/>
          </a:pPr>
          <a:r>
            <a:rPr lang="en-US" sz="1800" kern="1200"/>
            <a:t>HUD’s major program for assisting very low-income families, the elderly, and the disabled to afford decent, safe and sanitary housing</a:t>
          </a:r>
        </a:p>
      </dsp:txBody>
      <dsp:txXfrm>
        <a:off x="836323" y="3399"/>
        <a:ext cx="9679276" cy="724090"/>
      </dsp:txXfrm>
    </dsp:sp>
    <dsp:sp modelId="{BCE88D5D-2938-402B-A68A-2F82D05454D1}">
      <dsp:nvSpPr>
        <dsp:cNvPr id="0" name=""/>
        <dsp:cNvSpPr/>
      </dsp:nvSpPr>
      <dsp:spPr>
        <a:xfrm>
          <a:off x="0" y="908511"/>
          <a:ext cx="10515600" cy="72409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2C6CEA-CC82-4A9C-A233-458C33A94308}">
      <dsp:nvSpPr>
        <dsp:cNvPr id="0" name=""/>
        <dsp:cNvSpPr/>
      </dsp:nvSpPr>
      <dsp:spPr>
        <a:xfrm>
          <a:off x="219037" y="1071432"/>
          <a:ext cx="398249" cy="3982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4F9F8EB-90BA-4E8D-A099-C5885E9E82FE}">
      <dsp:nvSpPr>
        <dsp:cNvPr id="0" name=""/>
        <dsp:cNvSpPr/>
      </dsp:nvSpPr>
      <dsp:spPr>
        <a:xfrm>
          <a:off x="836323" y="908511"/>
          <a:ext cx="9679276" cy="7240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00100">
            <a:lnSpc>
              <a:spcPct val="100000"/>
            </a:lnSpc>
            <a:spcBef>
              <a:spcPct val="0"/>
            </a:spcBef>
            <a:spcAft>
              <a:spcPct val="35000"/>
            </a:spcAft>
            <a:buNone/>
          </a:pPr>
          <a:r>
            <a:rPr lang="en-US" sz="1800" kern="1200"/>
            <a:t>Participants are free to choose housing that meets the requirements of the program and are not limited to units in subsidized housing projects</a:t>
          </a:r>
        </a:p>
      </dsp:txBody>
      <dsp:txXfrm>
        <a:off x="836323" y="908511"/>
        <a:ext cx="9679276" cy="724090"/>
      </dsp:txXfrm>
    </dsp:sp>
    <dsp:sp modelId="{6E4DC6D8-7183-4807-BB80-6CCCF7D80EFB}">
      <dsp:nvSpPr>
        <dsp:cNvPr id="0" name=""/>
        <dsp:cNvSpPr/>
      </dsp:nvSpPr>
      <dsp:spPr>
        <a:xfrm>
          <a:off x="0" y="1813624"/>
          <a:ext cx="10515600" cy="72409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EDA765-F652-40B4-89EF-3A013274FA07}">
      <dsp:nvSpPr>
        <dsp:cNvPr id="0" name=""/>
        <dsp:cNvSpPr/>
      </dsp:nvSpPr>
      <dsp:spPr>
        <a:xfrm>
          <a:off x="219037" y="1976544"/>
          <a:ext cx="398249" cy="3982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702ECA0-67E4-4CDF-8AC5-0022E315020E}">
      <dsp:nvSpPr>
        <dsp:cNvPr id="0" name=""/>
        <dsp:cNvSpPr/>
      </dsp:nvSpPr>
      <dsp:spPr>
        <a:xfrm>
          <a:off x="836323" y="1813624"/>
          <a:ext cx="9679276" cy="7240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00100">
            <a:lnSpc>
              <a:spcPct val="100000"/>
            </a:lnSpc>
            <a:spcBef>
              <a:spcPct val="0"/>
            </a:spcBef>
            <a:spcAft>
              <a:spcPct val="35000"/>
            </a:spcAft>
            <a:buNone/>
          </a:pPr>
          <a:r>
            <a:rPr lang="en-US" sz="1800" kern="1200"/>
            <a:t>Vouchers are administered locally by Public Housing Agencies (PHAs) so applications are submitted to the PHA</a:t>
          </a:r>
        </a:p>
      </dsp:txBody>
      <dsp:txXfrm>
        <a:off x="836323" y="1813624"/>
        <a:ext cx="9679276" cy="724090"/>
      </dsp:txXfrm>
    </dsp:sp>
    <dsp:sp modelId="{1F010203-F3AF-4074-BECC-CB221330E54F}">
      <dsp:nvSpPr>
        <dsp:cNvPr id="0" name=""/>
        <dsp:cNvSpPr/>
      </dsp:nvSpPr>
      <dsp:spPr>
        <a:xfrm>
          <a:off x="0" y="2718737"/>
          <a:ext cx="10515600" cy="724090"/>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210A99-3AFE-43AD-8471-2DD516AAF8B0}">
      <dsp:nvSpPr>
        <dsp:cNvPr id="0" name=""/>
        <dsp:cNvSpPr/>
      </dsp:nvSpPr>
      <dsp:spPr>
        <a:xfrm>
          <a:off x="219037" y="2881657"/>
          <a:ext cx="398249" cy="39824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7BD5765-F396-45C9-A797-BDDC4176C1EA}">
      <dsp:nvSpPr>
        <dsp:cNvPr id="0" name=""/>
        <dsp:cNvSpPr/>
      </dsp:nvSpPr>
      <dsp:spPr>
        <a:xfrm>
          <a:off x="836323" y="2718737"/>
          <a:ext cx="9679276" cy="7240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00100">
            <a:lnSpc>
              <a:spcPct val="100000"/>
            </a:lnSpc>
            <a:spcBef>
              <a:spcPct val="0"/>
            </a:spcBef>
            <a:spcAft>
              <a:spcPct val="35000"/>
            </a:spcAft>
            <a:buNone/>
          </a:pPr>
          <a:r>
            <a:rPr lang="en-US" sz="1800" kern="1200"/>
            <a:t>Participants must find suitable housing with landlord that agrees to lease under the program</a:t>
          </a:r>
        </a:p>
      </dsp:txBody>
      <dsp:txXfrm>
        <a:off x="836323" y="2718737"/>
        <a:ext cx="9679276" cy="724090"/>
      </dsp:txXfrm>
    </dsp:sp>
    <dsp:sp modelId="{FEFEDC59-0B6D-4651-B2C6-703CC8245656}">
      <dsp:nvSpPr>
        <dsp:cNvPr id="0" name=""/>
        <dsp:cNvSpPr/>
      </dsp:nvSpPr>
      <dsp:spPr>
        <a:xfrm>
          <a:off x="0" y="3623849"/>
          <a:ext cx="10515600" cy="724090"/>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DD4145-9816-4755-81BA-3E44860CC8C0}">
      <dsp:nvSpPr>
        <dsp:cNvPr id="0" name=""/>
        <dsp:cNvSpPr/>
      </dsp:nvSpPr>
      <dsp:spPr>
        <a:xfrm>
          <a:off x="219037" y="3786769"/>
          <a:ext cx="398249" cy="39824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F73632C-F994-4E16-9E64-294B3E09C2CE}">
      <dsp:nvSpPr>
        <dsp:cNvPr id="0" name=""/>
        <dsp:cNvSpPr/>
      </dsp:nvSpPr>
      <dsp:spPr>
        <a:xfrm>
          <a:off x="836323" y="3623849"/>
          <a:ext cx="9679276" cy="7240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00100">
            <a:lnSpc>
              <a:spcPct val="100000"/>
            </a:lnSpc>
            <a:spcBef>
              <a:spcPct val="0"/>
            </a:spcBef>
            <a:spcAft>
              <a:spcPct val="35000"/>
            </a:spcAft>
            <a:buNone/>
          </a:pPr>
          <a:r>
            <a:rPr lang="en-US" sz="1800" kern="1200"/>
            <a:t>Very long wait lists!</a:t>
          </a:r>
        </a:p>
      </dsp:txBody>
      <dsp:txXfrm>
        <a:off x="836323" y="3623849"/>
        <a:ext cx="9679276" cy="72409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4529BB-AD12-499C-9555-7850481A9504}">
      <dsp:nvSpPr>
        <dsp:cNvPr id="0" name=""/>
        <dsp:cNvSpPr/>
      </dsp:nvSpPr>
      <dsp:spPr>
        <a:xfrm>
          <a:off x="51" y="199539"/>
          <a:ext cx="4913783" cy="69120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a:t>Tenant’s Responsibilities</a:t>
          </a:r>
        </a:p>
      </dsp:txBody>
      <dsp:txXfrm>
        <a:off x="51" y="199539"/>
        <a:ext cx="4913783" cy="691200"/>
      </dsp:txXfrm>
    </dsp:sp>
    <dsp:sp modelId="{3B27BEEA-F713-4049-B6AF-78FA46F8742A}">
      <dsp:nvSpPr>
        <dsp:cNvPr id="0" name=""/>
        <dsp:cNvSpPr/>
      </dsp:nvSpPr>
      <dsp:spPr>
        <a:xfrm>
          <a:off x="51" y="890739"/>
          <a:ext cx="4913783" cy="3261060"/>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Font typeface="Arial" panose="020B0604020202020204" pitchFamily="34" charset="0"/>
            <a:buChar char="•"/>
          </a:pPr>
          <a:r>
            <a:rPr lang="en-US" sz="2400" kern="1200"/>
            <a:t>HUD does not accept applications or maintain waitlists</a:t>
          </a:r>
        </a:p>
        <a:p>
          <a:pPr marL="228600" lvl="1" indent="-228600" algn="l" defTabSz="1066800">
            <a:lnSpc>
              <a:spcPct val="90000"/>
            </a:lnSpc>
            <a:spcBef>
              <a:spcPct val="0"/>
            </a:spcBef>
            <a:spcAft>
              <a:spcPct val="15000"/>
            </a:spcAft>
            <a:buFont typeface="Arial" panose="020B0604020202020204" pitchFamily="34" charset="0"/>
            <a:buChar char="•"/>
          </a:pPr>
          <a:r>
            <a:rPr lang="en-US" sz="2400" kern="1200"/>
            <a:t>Completes application for voucher</a:t>
          </a:r>
        </a:p>
        <a:p>
          <a:pPr marL="228600" lvl="1" indent="-228600" algn="l" defTabSz="1066800">
            <a:lnSpc>
              <a:spcPct val="90000"/>
            </a:lnSpc>
            <a:spcBef>
              <a:spcPct val="0"/>
            </a:spcBef>
            <a:spcAft>
              <a:spcPct val="15000"/>
            </a:spcAft>
            <a:buFont typeface="Arial" panose="020B0604020202020204" pitchFamily="34" charset="0"/>
            <a:buChar char="•"/>
          </a:pPr>
          <a:r>
            <a:rPr lang="en-US" sz="2400" kern="1200"/>
            <a:t>Signs lease with landlord</a:t>
          </a:r>
        </a:p>
        <a:p>
          <a:pPr marL="228600" lvl="1" indent="-228600" algn="l" defTabSz="1066800">
            <a:lnSpc>
              <a:spcPct val="90000"/>
            </a:lnSpc>
            <a:spcBef>
              <a:spcPct val="0"/>
            </a:spcBef>
            <a:spcAft>
              <a:spcPct val="15000"/>
            </a:spcAft>
            <a:buFont typeface="Arial" panose="020B0604020202020204" pitchFamily="34" charset="0"/>
            <a:buChar char="•"/>
          </a:pPr>
          <a:r>
            <a:rPr lang="en-US" sz="2400" kern="1200"/>
            <a:t>Pays portion of rent to landlord</a:t>
          </a:r>
        </a:p>
      </dsp:txBody>
      <dsp:txXfrm>
        <a:off x="51" y="890739"/>
        <a:ext cx="4913783" cy="3261060"/>
      </dsp:txXfrm>
    </dsp:sp>
    <dsp:sp modelId="{3B8B590B-2886-4044-908F-1B74DB614AD8}">
      <dsp:nvSpPr>
        <dsp:cNvPr id="0" name=""/>
        <dsp:cNvSpPr/>
      </dsp:nvSpPr>
      <dsp:spPr>
        <a:xfrm>
          <a:off x="5601764" y="199539"/>
          <a:ext cx="4913783" cy="691200"/>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a:t>PHA’s Responsibilities</a:t>
          </a:r>
        </a:p>
      </dsp:txBody>
      <dsp:txXfrm>
        <a:off x="5601764" y="199539"/>
        <a:ext cx="4913783" cy="691200"/>
      </dsp:txXfrm>
    </dsp:sp>
    <dsp:sp modelId="{EB704F6A-A284-4552-9E76-1A4668BA2F17}">
      <dsp:nvSpPr>
        <dsp:cNvPr id="0" name=""/>
        <dsp:cNvSpPr/>
      </dsp:nvSpPr>
      <dsp:spPr>
        <a:xfrm>
          <a:off x="5601764" y="890739"/>
          <a:ext cx="4913783" cy="3261060"/>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Font typeface="Arial" panose="020B0604020202020204" pitchFamily="34" charset="0"/>
            <a:buChar char="•"/>
          </a:pPr>
          <a:r>
            <a:rPr lang="en-US" sz="2400" kern="1200"/>
            <a:t>Determines eligibility and places applicant on waiting list</a:t>
          </a:r>
        </a:p>
        <a:p>
          <a:pPr marL="228600" lvl="1" indent="-228600" algn="l" defTabSz="1066800">
            <a:lnSpc>
              <a:spcPct val="90000"/>
            </a:lnSpc>
            <a:spcBef>
              <a:spcPct val="0"/>
            </a:spcBef>
            <a:spcAft>
              <a:spcPct val="15000"/>
            </a:spcAft>
            <a:buFont typeface="Arial" panose="020B0604020202020204" pitchFamily="34" charset="0"/>
            <a:buChar char="•"/>
          </a:pPr>
          <a:r>
            <a:rPr lang="en-US" sz="2400" kern="1200"/>
            <a:t>Administers voucher to participant</a:t>
          </a:r>
        </a:p>
        <a:p>
          <a:pPr marL="228600" lvl="1" indent="-228600" algn="l" defTabSz="1066800">
            <a:lnSpc>
              <a:spcPct val="90000"/>
            </a:lnSpc>
            <a:spcBef>
              <a:spcPct val="0"/>
            </a:spcBef>
            <a:spcAft>
              <a:spcPct val="15000"/>
            </a:spcAft>
            <a:buFont typeface="Arial" panose="020B0604020202020204" pitchFamily="34" charset="0"/>
            <a:buChar char="•"/>
          </a:pPr>
          <a:r>
            <a:rPr lang="en-US" sz="2400" kern="1200"/>
            <a:t>Determines rental portion for tenant</a:t>
          </a:r>
        </a:p>
        <a:p>
          <a:pPr marL="228600" lvl="1" indent="-228600" algn="l" defTabSz="1066800">
            <a:lnSpc>
              <a:spcPct val="90000"/>
            </a:lnSpc>
            <a:spcBef>
              <a:spcPct val="0"/>
            </a:spcBef>
            <a:spcAft>
              <a:spcPct val="15000"/>
            </a:spcAft>
            <a:buFont typeface="Arial" panose="020B0604020202020204" pitchFamily="34" charset="0"/>
            <a:buChar char="•"/>
          </a:pPr>
          <a:r>
            <a:rPr lang="en-US" sz="2400" kern="1200"/>
            <a:t>Pays rental assistance to landlord</a:t>
          </a:r>
        </a:p>
        <a:p>
          <a:pPr marL="228600" lvl="1" indent="-228600" algn="l" defTabSz="1066800">
            <a:lnSpc>
              <a:spcPct val="90000"/>
            </a:lnSpc>
            <a:spcBef>
              <a:spcPct val="0"/>
            </a:spcBef>
            <a:spcAft>
              <a:spcPct val="15000"/>
            </a:spcAft>
            <a:buFont typeface="Arial" panose="020B0604020202020204" pitchFamily="34" charset="0"/>
            <a:buChar char="•"/>
          </a:pPr>
          <a:r>
            <a:rPr lang="en-US" sz="2400" kern="1200"/>
            <a:t>Ensures unit meets health &amp; safety standards</a:t>
          </a:r>
        </a:p>
      </dsp:txBody>
      <dsp:txXfrm>
        <a:off x="5601764" y="890739"/>
        <a:ext cx="4913783" cy="326106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8EEC09-73DD-43B4-A988-E5D3806609A7}">
      <dsp:nvSpPr>
        <dsp:cNvPr id="0" name=""/>
        <dsp:cNvSpPr/>
      </dsp:nvSpPr>
      <dsp:spPr>
        <a:xfrm>
          <a:off x="51" y="242926"/>
          <a:ext cx="4913783" cy="914611"/>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kern="1200" dirty="0"/>
            <a:t>Application Process: Resident’s Responsibilities</a:t>
          </a:r>
        </a:p>
      </dsp:txBody>
      <dsp:txXfrm>
        <a:off x="51" y="242926"/>
        <a:ext cx="4913783" cy="914611"/>
      </dsp:txXfrm>
    </dsp:sp>
    <dsp:sp modelId="{8192BFE3-EB01-43A9-A517-05F056C009C8}">
      <dsp:nvSpPr>
        <dsp:cNvPr id="0" name=""/>
        <dsp:cNvSpPr/>
      </dsp:nvSpPr>
      <dsp:spPr>
        <a:xfrm>
          <a:off x="51" y="1157537"/>
          <a:ext cx="4913783" cy="2950875"/>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Font typeface="Arial" panose="020B0604020202020204" pitchFamily="34" charset="0"/>
            <a:buChar char="•"/>
          </a:pPr>
          <a:r>
            <a:rPr lang="en-US" sz="2500" kern="1200" dirty="0"/>
            <a:t>HUD does not accept applications or maintain waitlists</a:t>
          </a:r>
        </a:p>
        <a:p>
          <a:pPr marL="228600" lvl="1" indent="-228600" algn="l" defTabSz="1111250">
            <a:lnSpc>
              <a:spcPct val="90000"/>
            </a:lnSpc>
            <a:spcBef>
              <a:spcPct val="0"/>
            </a:spcBef>
            <a:spcAft>
              <a:spcPct val="15000"/>
            </a:spcAft>
            <a:buFont typeface="Arial" panose="020B0604020202020204" pitchFamily="34" charset="0"/>
            <a:buChar char="•"/>
          </a:pPr>
          <a:r>
            <a:rPr lang="en-US" sz="2500" kern="1200" dirty="0"/>
            <a:t>Contact local management agent for information on application process and waiting list timeframes</a:t>
          </a:r>
        </a:p>
        <a:p>
          <a:pPr marL="228600" lvl="1" indent="-228600" algn="l" defTabSz="1111250">
            <a:lnSpc>
              <a:spcPct val="90000"/>
            </a:lnSpc>
            <a:spcBef>
              <a:spcPct val="0"/>
            </a:spcBef>
            <a:spcAft>
              <a:spcPct val="15000"/>
            </a:spcAft>
            <a:buFont typeface="Arial" panose="020B0604020202020204" pitchFamily="34" charset="0"/>
            <a:buChar char="•"/>
          </a:pPr>
          <a:r>
            <a:rPr lang="en-US" sz="2500" kern="1200"/>
            <a:t>Applicant fills out application</a:t>
          </a:r>
        </a:p>
      </dsp:txBody>
      <dsp:txXfrm>
        <a:off x="51" y="1157537"/>
        <a:ext cx="4913783" cy="2950875"/>
      </dsp:txXfrm>
    </dsp:sp>
    <dsp:sp modelId="{B6883159-0262-4D46-AFDA-57FD7B164044}">
      <dsp:nvSpPr>
        <dsp:cNvPr id="0" name=""/>
        <dsp:cNvSpPr/>
      </dsp:nvSpPr>
      <dsp:spPr>
        <a:xfrm>
          <a:off x="5601764" y="242926"/>
          <a:ext cx="4913783" cy="914611"/>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kern="1200" dirty="0"/>
            <a:t>Application Process: Management Agent’s Responsibilities</a:t>
          </a:r>
        </a:p>
      </dsp:txBody>
      <dsp:txXfrm>
        <a:off x="5601764" y="242926"/>
        <a:ext cx="4913783" cy="914611"/>
      </dsp:txXfrm>
    </dsp:sp>
    <dsp:sp modelId="{CDD1E8F0-AC17-4F45-A47B-D6F9ACD029EC}">
      <dsp:nvSpPr>
        <dsp:cNvPr id="0" name=""/>
        <dsp:cNvSpPr/>
      </dsp:nvSpPr>
      <dsp:spPr>
        <a:xfrm>
          <a:off x="5601764" y="1157537"/>
          <a:ext cx="4913783" cy="2950875"/>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Font typeface="Arial" panose="020B0604020202020204" pitchFamily="34" charset="0"/>
            <a:buChar char="•"/>
          </a:pPr>
          <a:r>
            <a:rPr lang="en-US" sz="2500" kern="1200"/>
            <a:t>Determines eligibility and places applicant on waiting lists</a:t>
          </a:r>
        </a:p>
        <a:p>
          <a:pPr marL="228600" lvl="1" indent="-228600" algn="l" defTabSz="1111250">
            <a:lnSpc>
              <a:spcPct val="90000"/>
            </a:lnSpc>
            <a:spcBef>
              <a:spcPct val="0"/>
            </a:spcBef>
            <a:spcAft>
              <a:spcPct val="15000"/>
            </a:spcAft>
            <a:buFont typeface="Arial" panose="020B0604020202020204" pitchFamily="34" charset="0"/>
            <a:buChar char="•"/>
          </a:pPr>
          <a:r>
            <a:rPr lang="en-US" sz="2500" kern="1200"/>
            <a:t>Determines tenant rental portion based on income, presents lease, and collects security deposit</a:t>
          </a:r>
        </a:p>
      </dsp:txBody>
      <dsp:txXfrm>
        <a:off x="5601764" y="1157537"/>
        <a:ext cx="4913783" cy="295087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454F79-CC83-45C8-9E45-C69A4B79894A}">
      <dsp:nvSpPr>
        <dsp:cNvPr id="0" name=""/>
        <dsp:cNvSpPr/>
      </dsp:nvSpPr>
      <dsp:spPr>
        <a:xfrm>
          <a:off x="0" y="12271"/>
          <a:ext cx="10515600" cy="52767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Continuum of Care Program (CoC)</a:t>
          </a:r>
        </a:p>
      </dsp:txBody>
      <dsp:txXfrm>
        <a:off x="25759" y="38030"/>
        <a:ext cx="10464082" cy="476152"/>
      </dsp:txXfrm>
    </dsp:sp>
    <dsp:sp modelId="{C489772A-E5D4-4638-9A22-A231ADF35F07}">
      <dsp:nvSpPr>
        <dsp:cNvPr id="0" name=""/>
        <dsp:cNvSpPr/>
      </dsp:nvSpPr>
      <dsp:spPr>
        <a:xfrm>
          <a:off x="0" y="539941"/>
          <a:ext cx="10515600" cy="1366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t>Promotes community-wide commitment of ending homelessness</a:t>
          </a:r>
        </a:p>
        <a:p>
          <a:pPr marL="171450" lvl="1" indent="-171450" algn="l" defTabSz="755650">
            <a:lnSpc>
              <a:spcPct val="90000"/>
            </a:lnSpc>
            <a:spcBef>
              <a:spcPct val="0"/>
            </a:spcBef>
            <a:spcAft>
              <a:spcPct val="20000"/>
            </a:spcAft>
            <a:buChar char="•"/>
          </a:pPr>
          <a:r>
            <a:rPr lang="en-US" sz="1700" kern="1200" dirty="0"/>
            <a:t>Funding is provided for efforts to quickly re-house homeless individuals and families</a:t>
          </a:r>
        </a:p>
        <a:p>
          <a:pPr marL="171450" lvl="1" indent="-171450" algn="l" defTabSz="755650">
            <a:lnSpc>
              <a:spcPct val="90000"/>
            </a:lnSpc>
            <a:spcBef>
              <a:spcPct val="0"/>
            </a:spcBef>
            <a:spcAft>
              <a:spcPct val="20000"/>
            </a:spcAft>
            <a:buChar char="•"/>
          </a:pPr>
          <a:r>
            <a:rPr lang="en-US" sz="1700" kern="1200" dirty="0"/>
            <a:t>Grants are offered through a competitive process for new construction; acquisition, rehabilitation, or leasing of buildings to provide transitional or permanent housing; rental assistance; supportive services; and re-housing services </a:t>
          </a:r>
        </a:p>
      </dsp:txBody>
      <dsp:txXfrm>
        <a:off x="0" y="539941"/>
        <a:ext cx="10515600" cy="1366200"/>
      </dsp:txXfrm>
    </dsp:sp>
    <dsp:sp modelId="{1EB6361F-277E-4675-B441-64406A55B7F2}">
      <dsp:nvSpPr>
        <dsp:cNvPr id="0" name=""/>
        <dsp:cNvSpPr/>
      </dsp:nvSpPr>
      <dsp:spPr>
        <a:xfrm>
          <a:off x="0" y="1906142"/>
          <a:ext cx="10515600" cy="52767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Emergency Solutions Grants Program (ESG)</a:t>
          </a:r>
        </a:p>
      </dsp:txBody>
      <dsp:txXfrm>
        <a:off x="25759" y="1931901"/>
        <a:ext cx="10464082" cy="476152"/>
      </dsp:txXfrm>
    </dsp:sp>
    <dsp:sp modelId="{7599C13E-BED6-42CE-9608-9477D9E35AFC}">
      <dsp:nvSpPr>
        <dsp:cNvPr id="0" name=""/>
        <dsp:cNvSpPr/>
      </dsp:nvSpPr>
      <dsp:spPr>
        <a:xfrm>
          <a:off x="0" y="2433812"/>
          <a:ext cx="10515600" cy="842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t>Awarded by formula to states, cities, and counties</a:t>
          </a:r>
        </a:p>
        <a:p>
          <a:pPr marL="171450" lvl="1" indent="-171450" algn="l" defTabSz="755650">
            <a:lnSpc>
              <a:spcPct val="90000"/>
            </a:lnSpc>
            <a:spcBef>
              <a:spcPct val="0"/>
            </a:spcBef>
            <a:spcAft>
              <a:spcPct val="20000"/>
            </a:spcAft>
            <a:buChar char="•"/>
          </a:pPr>
          <a:r>
            <a:rPr lang="en-US" sz="1700" kern="1200" dirty="0"/>
            <a:t>Provide essential services related to emergency shelter, rehabilitation and conversion of buildings to be used as emergency shelters, operation of emergency shelters, and homeless prevention services</a:t>
          </a:r>
        </a:p>
      </dsp:txBody>
      <dsp:txXfrm>
        <a:off x="0" y="2433812"/>
        <a:ext cx="10515600" cy="842490"/>
      </dsp:txXfrm>
    </dsp:sp>
    <dsp:sp modelId="{CD2E4B9F-F285-4919-B3ED-8CBDDA3FB3E8}">
      <dsp:nvSpPr>
        <dsp:cNvPr id="0" name=""/>
        <dsp:cNvSpPr/>
      </dsp:nvSpPr>
      <dsp:spPr>
        <a:xfrm>
          <a:off x="0" y="3276302"/>
          <a:ext cx="10515600" cy="52767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HUD-Veterans Affairs Supportive Housing Program (HUD-VASH)</a:t>
          </a:r>
        </a:p>
      </dsp:txBody>
      <dsp:txXfrm>
        <a:off x="25759" y="3302061"/>
        <a:ext cx="10464082" cy="476152"/>
      </dsp:txXfrm>
    </dsp:sp>
    <dsp:sp modelId="{0E131FE7-3251-4C7F-8751-CD0EB522B284}">
      <dsp:nvSpPr>
        <dsp:cNvPr id="0" name=""/>
        <dsp:cNvSpPr/>
      </dsp:nvSpPr>
      <dsp:spPr>
        <a:xfrm>
          <a:off x="0" y="3803972"/>
          <a:ext cx="10515600" cy="535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t>Program combines Housing Choice Voucher rental assistance for homeless veterans with case management and clinical services provided by the Department of Veterans Affairs</a:t>
          </a:r>
        </a:p>
      </dsp:txBody>
      <dsp:txXfrm>
        <a:off x="0" y="3803972"/>
        <a:ext cx="10515600" cy="535095"/>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5.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38" tIns="45719" rIns="91438" bIns="45719" rtlCol="0"/>
          <a:lstStyle>
            <a:lvl1pPr algn="l">
              <a:defRPr sz="1200"/>
            </a:lvl1pPr>
          </a:lstStyle>
          <a:p>
            <a:endParaRPr lang="en-US"/>
          </a:p>
        </p:txBody>
      </p:sp>
      <p:sp>
        <p:nvSpPr>
          <p:cNvPr id="3" name="Date Placeholder 2"/>
          <p:cNvSpPr>
            <a:spLocks noGrp="1"/>
          </p:cNvSpPr>
          <p:nvPr>
            <p:ph type="dt" sz="quarter" idx="1"/>
          </p:nvPr>
        </p:nvSpPr>
        <p:spPr>
          <a:xfrm>
            <a:off x="3978275" y="0"/>
            <a:ext cx="3043238" cy="466725"/>
          </a:xfrm>
          <a:prstGeom prst="rect">
            <a:avLst/>
          </a:prstGeom>
        </p:spPr>
        <p:txBody>
          <a:bodyPr vert="horz" lIns="91438" tIns="45719" rIns="91438" bIns="45719" rtlCol="0"/>
          <a:lstStyle>
            <a:lvl1pPr algn="r">
              <a:defRPr sz="1200"/>
            </a:lvl1pPr>
          </a:lstStyle>
          <a:p>
            <a:fld id="{91705F39-E112-4122-B511-8FA9A02A5596}" type="datetimeFigureOut">
              <a:rPr lang="en-US" smtClean="0"/>
              <a:t>4/18/2024</a:t>
            </a:fld>
            <a:endParaRPr lang="en-US"/>
          </a:p>
        </p:txBody>
      </p:sp>
      <p:sp>
        <p:nvSpPr>
          <p:cNvPr id="4" name="Footer Placeholder 3"/>
          <p:cNvSpPr>
            <a:spLocks noGrp="1"/>
          </p:cNvSpPr>
          <p:nvPr>
            <p:ph type="ftr" sz="quarter" idx="2"/>
          </p:nvPr>
        </p:nvSpPr>
        <p:spPr>
          <a:xfrm>
            <a:off x="0" y="8842376"/>
            <a:ext cx="3043238" cy="466725"/>
          </a:xfrm>
          <a:prstGeom prst="rect">
            <a:avLst/>
          </a:prstGeom>
        </p:spPr>
        <p:txBody>
          <a:bodyPr vert="horz" lIns="91438" tIns="45719" rIns="91438" bIns="45719" rtlCol="0" anchor="b"/>
          <a:lstStyle>
            <a:lvl1pPr algn="l">
              <a:defRPr sz="1200"/>
            </a:lvl1pPr>
          </a:lstStyle>
          <a:p>
            <a:endParaRPr lang="en-US"/>
          </a:p>
        </p:txBody>
      </p:sp>
      <p:sp>
        <p:nvSpPr>
          <p:cNvPr id="5" name="Slide Number Placeholder 4"/>
          <p:cNvSpPr>
            <a:spLocks noGrp="1"/>
          </p:cNvSpPr>
          <p:nvPr>
            <p:ph type="sldNum" sz="quarter" idx="3"/>
          </p:nvPr>
        </p:nvSpPr>
        <p:spPr>
          <a:xfrm>
            <a:off x="3978275" y="8842376"/>
            <a:ext cx="3043238" cy="466725"/>
          </a:xfrm>
          <a:prstGeom prst="rect">
            <a:avLst/>
          </a:prstGeom>
        </p:spPr>
        <p:txBody>
          <a:bodyPr vert="horz" lIns="91438" tIns="45719" rIns="91438" bIns="45719" rtlCol="0" anchor="b"/>
          <a:lstStyle>
            <a:lvl1pPr algn="r">
              <a:defRPr sz="1200"/>
            </a:lvl1pPr>
          </a:lstStyle>
          <a:p>
            <a:fld id="{43A4266E-81D1-469F-850E-3DB5CC4BA1C6}" type="slidenum">
              <a:rPr lang="en-US" smtClean="0"/>
              <a:t>‹#›</a:t>
            </a:fld>
            <a:endParaRPr lang="en-US"/>
          </a:p>
        </p:txBody>
      </p:sp>
    </p:spTree>
    <p:extLst>
      <p:ext uri="{BB962C8B-B14F-4D97-AF65-F5344CB8AC3E}">
        <p14:creationId xmlns:p14="http://schemas.microsoft.com/office/powerpoint/2010/main" val="19665086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2" tIns="46661" rIns="93322" bIns="46661"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2" tIns="46661" rIns="93322" bIns="46661" rtlCol="0"/>
          <a:lstStyle>
            <a:lvl1pPr algn="r">
              <a:defRPr sz="1200"/>
            </a:lvl1pPr>
          </a:lstStyle>
          <a:p>
            <a:fld id="{5F472504-B9FD-4E32-9F8D-7E63FF875193}" type="datetimeFigureOut">
              <a:rPr lang="en-US" smtClean="0"/>
              <a:t>4/18/2024</a:t>
            </a:fld>
            <a:endParaRPr lang="en-US"/>
          </a:p>
        </p:txBody>
      </p:sp>
      <p:sp>
        <p:nvSpPr>
          <p:cNvPr id="4" name="Slide Image Placeholder 3"/>
          <p:cNvSpPr>
            <a:spLocks noGrp="1" noRot="1" noChangeAspect="1"/>
          </p:cNvSpPr>
          <p:nvPr>
            <p:ph type="sldImg" idx="2"/>
          </p:nvPr>
        </p:nvSpPr>
        <p:spPr>
          <a:xfrm>
            <a:off x="409575" y="698500"/>
            <a:ext cx="6203950" cy="3490913"/>
          </a:xfrm>
          <a:prstGeom prst="rect">
            <a:avLst/>
          </a:prstGeom>
          <a:noFill/>
          <a:ln w="12700">
            <a:solidFill>
              <a:prstClr val="black"/>
            </a:solidFill>
          </a:ln>
        </p:spPr>
        <p:txBody>
          <a:bodyPr vert="horz" lIns="93322" tIns="46661" rIns="93322" bIns="46661" rtlCol="0" anchor="ctr"/>
          <a:lstStyle/>
          <a:p>
            <a:endParaRPr lang="en-US"/>
          </a:p>
        </p:txBody>
      </p:sp>
      <p:sp>
        <p:nvSpPr>
          <p:cNvPr id="5" name="Notes Placeholder 4"/>
          <p:cNvSpPr>
            <a:spLocks noGrp="1"/>
          </p:cNvSpPr>
          <p:nvPr>
            <p:ph type="body" sz="quarter" idx="3"/>
          </p:nvPr>
        </p:nvSpPr>
        <p:spPr>
          <a:xfrm>
            <a:off x="702310" y="4421824"/>
            <a:ext cx="5618480" cy="4189095"/>
          </a:xfrm>
          <a:prstGeom prst="rect">
            <a:avLst/>
          </a:prstGeom>
        </p:spPr>
        <p:txBody>
          <a:bodyPr vert="horz" lIns="93322" tIns="46661" rIns="93322" bIns="4666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5455"/>
          </a:xfrm>
          <a:prstGeom prst="rect">
            <a:avLst/>
          </a:prstGeom>
        </p:spPr>
        <p:txBody>
          <a:bodyPr vert="horz" lIns="93322" tIns="46661" rIns="93322" bIns="46661"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5455"/>
          </a:xfrm>
          <a:prstGeom prst="rect">
            <a:avLst/>
          </a:prstGeom>
        </p:spPr>
        <p:txBody>
          <a:bodyPr vert="horz" lIns="93322" tIns="46661" rIns="93322" bIns="46661" rtlCol="0" anchor="b"/>
          <a:lstStyle>
            <a:lvl1pPr algn="r">
              <a:defRPr sz="1200"/>
            </a:lvl1pPr>
          </a:lstStyle>
          <a:p>
            <a:fld id="{4549FCF2-7DF1-4B92-BD25-062A369FC48A}" type="slidenum">
              <a:rPr lang="en-US" smtClean="0"/>
              <a:t>‹#›</a:t>
            </a:fld>
            <a:endParaRPr lang="en-US"/>
          </a:p>
        </p:txBody>
      </p:sp>
    </p:spTree>
    <p:extLst>
      <p:ext uri="{BB962C8B-B14F-4D97-AF65-F5344CB8AC3E}">
        <p14:creationId xmlns:p14="http://schemas.microsoft.com/office/powerpoint/2010/main" val="1247293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49FCF2-7DF1-4B92-BD25-062A369FC48A}" type="slidenum">
              <a:rPr lang="en-US" smtClean="0"/>
              <a:t>1</a:t>
            </a:fld>
            <a:endParaRPr lang="en-US"/>
          </a:p>
        </p:txBody>
      </p:sp>
    </p:spTree>
    <p:extLst>
      <p:ext uri="{BB962C8B-B14F-4D97-AF65-F5344CB8AC3E}">
        <p14:creationId xmlns:p14="http://schemas.microsoft.com/office/powerpoint/2010/main" val="1602417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96033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dirty="0">
                <a:latin typeface="Arial" panose="020B0604020202020204" pitchFamily="34" charset="0"/>
                <a:cs typeface="Arial" panose="020B0604020202020204" pitchFamily="34" charset="0"/>
              </a:rPr>
              <a:t>These are the basic qualifying factors.  The Debt-to-Income (DTI) ratio can be higher based on what loan program is involved.  DTI for Energy Efficiency Mortgages is 33/45.</a:t>
            </a:r>
          </a:p>
        </p:txBody>
      </p:sp>
    </p:spTree>
    <p:extLst>
      <p:ext uri="{BB962C8B-B14F-4D97-AF65-F5344CB8AC3E}">
        <p14:creationId xmlns:p14="http://schemas.microsoft.com/office/powerpoint/2010/main" val="5542541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856" y="4620413"/>
            <a:ext cx="5851490" cy="4214668"/>
          </a:xfrm>
        </p:spPr>
        <p:txBody>
          <a:bodyPr/>
          <a:lstStyle/>
          <a:p>
            <a:r>
              <a:rPr lang="en-US" sz="1800" b="0" dirty="0">
                <a:latin typeface="Arial" panose="020B0604020202020204" pitchFamily="34" charset="0"/>
                <a:cs typeface="Arial" panose="020B0604020202020204" pitchFamily="34" charset="0"/>
              </a:rPr>
              <a:t>FHA does moderate business in the state of MS:</a:t>
            </a:r>
          </a:p>
          <a:p>
            <a:pPr marL="342900" indent="-342900">
              <a:buFont typeface="Arial" panose="020B0604020202020204" pitchFamily="34" charset="0"/>
              <a:buChar char="•"/>
            </a:pPr>
            <a:r>
              <a:rPr lang="en-US" sz="1800" b="0" dirty="0">
                <a:latin typeface="Arial" panose="020B0604020202020204" pitchFamily="34" charset="0"/>
                <a:cs typeface="Arial" panose="020B0604020202020204" pitchFamily="34" charset="0"/>
              </a:rPr>
              <a:t>There are almost 80,000 FHA insured loans in MS</a:t>
            </a:r>
          </a:p>
          <a:p>
            <a:pPr marL="342900" indent="-342900">
              <a:buFont typeface="Arial" panose="020B0604020202020204" pitchFamily="34" charset="0"/>
              <a:buChar char="•"/>
            </a:pPr>
            <a:r>
              <a:rPr lang="en-US" sz="1800" b="0" dirty="0">
                <a:latin typeface="Arial" panose="020B0604020202020204" pitchFamily="34" charset="0"/>
                <a:cs typeface="Arial" panose="020B0604020202020204" pitchFamily="34" charset="0"/>
              </a:rPr>
              <a:t>The value of those loans is $12.3 </a:t>
            </a:r>
            <a:r>
              <a:rPr lang="en-US" sz="1800" b="1" dirty="0">
                <a:latin typeface="Arial" panose="020B0604020202020204" pitchFamily="34" charset="0"/>
                <a:cs typeface="Arial" panose="020B0604020202020204" pitchFamily="34" charset="0"/>
              </a:rPr>
              <a:t>B</a:t>
            </a:r>
            <a:r>
              <a:rPr lang="en-US" sz="1800" b="0" dirty="0">
                <a:latin typeface="Arial" panose="020B0604020202020204" pitchFamily="34" charset="0"/>
                <a:cs typeface="Arial" panose="020B0604020202020204" pitchFamily="34" charset="0"/>
              </a:rPr>
              <a:t>illion</a:t>
            </a:r>
          </a:p>
          <a:p>
            <a:pPr marL="342900" indent="-342900">
              <a:buFont typeface="Arial" panose="020B0604020202020204" pitchFamily="34" charset="0"/>
              <a:buChar char="•"/>
            </a:pPr>
            <a:r>
              <a:rPr lang="en-US" sz="1800" b="0" dirty="0">
                <a:latin typeface="Arial" panose="020B0604020202020204" pitchFamily="34" charset="0"/>
                <a:cs typeface="Arial" panose="020B0604020202020204" pitchFamily="34" charset="0"/>
              </a:rPr>
              <a:t>The average loan amount in MS is $153,950</a:t>
            </a:r>
          </a:p>
          <a:p>
            <a:r>
              <a:rPr lang="en-US" sz="1800" b="0" dirty="0">
                <a:latin typeface="Arial" panose="020B0604020202020204" pitchFamily="34" charset="0"/>
                <a:cs typeface="Arial" panose="020B0604020202020204" pitchFamily="34" charset="0"/>
              </a:rPr>
              <a:t>FHA Insures up to almost $500,000 in MS!  That is a testament to where the market is lately. Years ago, we may not have thought that FHA would insure that much.  FHA is competitive in today’s market:</a:t>
            </a:r>
          </a:p>
          <a:p>
            <a:pPr marL="914400" marR="0" lvl="1" indent="-45720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800" b="0" dirty="0">
                <a:latin typeface="Arial" panose="020B0604020202020204" pitchFamily="34" charset="0"/>
                <a:cs typeface="Arial" panose="020B0604020202020204" pitchFamily="34" charset="0"/>
              </a:rPr>
              <a:t>FHA has approximately a 30% market share for first-time homebuyers and </a:t>
            </a:r>
          </a:p>
          <a:p>
            <a:pPr marL="914400" marR="0" lvl="1" indent="-45720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800" b="0" dirty="0">
                <a:latin typeface="Arial" panose="020B0604020202020204" pitchFamily="34" charset="0"/>
                <a:cs typeface="Arial" panose="020B0604020202020204" pitchFamily="34" charset="0"/>
              </a:rPr>
              <a:t>an approximate 80% market share for </a:t>
            </a:r>
            <a:r>
              <a:rPr lang="en-US" sz="1800" b="0" i="1" dirty="0">
                <a:latin typeface="Arial" panose="020B0604020202020204" pitchFamily="34" charset="0"/>
                <a:cs typeface="Arial" panose="020B0604020202020204" pitchFamily="34" charset="0"/>
              </a:rPr>
              <a:t>minority</a:t>
            </a:r>
            <a:r>
              <a:rPr lang="en-US" sz="1800" b="0" dirty="0">
                <a:latin typeface="Arial" panose="020B0604020202020204" pitchFamily="34" charset="0"/>
                <a:cs typeface="Arial" panose="020B0604020202020204" pitchFamily="34" charset="0"/>
              </a:rPr>
              <a:t> fist-time homebuyers.</a:t>
            </a:r>
          </a:p>
          <a:p>
            <a:endParaRPr lang="en-US" sz="3200" b="1" dirty="0">
              <a:latin typeface="Arial" panose="020B0604020202020204" pitchFamily="34" charset="0"/>
              <a:cs typeface="Arial" panose="020B0604020202020204" pitchFamily="34" charset="0"/>
            </a:endParaRPr>
          </a:p>
          <a:p>
            <a:endParaRPr lang="en-US" sz="1400" b="1" dirty="0">
              <a:latin typeface="Arial" panose="020B0604020202020204" pitchFamily="34" charset="0"/>
              <a:cs typeface="Arial" panose="020B0604020202020204" pitchFamily="34" charset="0"/>
            </a:endParaRPr>
          </a:p>
          <a:p>
            <a:endParaRPr lang="en-US" sz="1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2108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79918" y="4620413"/>
            <a:ext cx="6699380" cy="4202311"/>
          </a:xfrm>
        </p:spPr>
        <p:txBody>
          <a:bodyPr/>
          <a:lstStyle/>
          <a:p>
            <a:pPr marL="0" indent="0" algn="just">
              <a:buFont typeface="Symbol" panose="05050102010706020507" pitchFamily="18" charset="2"/>
              <a:buNone/>
            </a:pPr>
            <a:r>
              <a:rPr lang="en-US" b="1" dirty="0">
                <a:highlight>
                  <a:srgbClr val="FFFF00"/>
                </a:highlight>
                <a:latin typeface="Arial" panose="020B0604020202020204" pitchFamily="34" charset="0"/>
                <a:ea typeface="Calibri" panose="020F0502020204030204" pitchFamily="34" charset="0"/>
                <a:cs typeface="Arial" panose="020B0604020202020204" pitchFamily="34" charset="0"/>
              </a:rPr>
              <a:t>The take-away here is that FHA has a loan product designed to fit most any consumer’s needs from purchase to  home equity conversion mortgage to refinance. </a:t>
            </a:r>
            <a:r>
              <a:rPr lang="en-US" sz="800" b="1" dirty="0">
                <a:highlight>
                  <a:srgbClr val="FFFF00"/>
                </a:highlight>
                <a:latin typeface="Arial" panose="020B0604020202020204" pitchFamily="34" charset="0"/>
                <a:ea typeface="Calibri" panose="020F0502020204030204" pitchFamily="34" charset="0"/>
                <a:cs typeface="Arial" panose="020B0604020202020204" pitchFamily="34" charset="0"/>
              </a:rPr>
              <a:t>Adjustable-Rate </a:t>
            </a:r>
            <a:r>
              <a:rPr lang="en-US" sz="800" b="1" dirty="0">
                <a:latin typeface="Arial" panose="020B0604020202020204" pitchFamily="34" charset="0"/>
                <a:ea typeface="Calibri" panose="020F0502020204030204" pitchFamily="34" charset="0"/>
                <a:cs typeface="Arial" panose="020B0604020202020204" pitchFamily="34" charset="0"/>
              </a:rPr>
              <a:t>Mortgages: </a:t>
            </a:r>
            <a:r>
              <a:rPr lang="en-US" sz="800" dirty="0">
                <a:latin typeface="Arial" panose="020B0604020202020204" pitchFamily="34" charset="0"/>
                <a:ea typeface="Calibri" panose="020F0502020204030204" pitchFamily="34" charset="0"/>
                <a:cs typeface="Arial" panose="020B0604020202020204" pitchFamily="34" charset="0"/>
              </a:rPr>
              <a:t>An adjustable-rate mortgage, or ARM, is a home loan with an interest rate that can change periodically.  This means the monthly payment can go up or down. </a:t>
            </a:r>
            <a:r>
              <a:rPr lang="en-US" sz="800" b="1" dirty="0">
                <a:latin typeface="Arial" panose="020B0604020202020204" pitchFamily="34" charset="0"/>
                <a:ea typeface="Calibri" panose="020F0502020204030204" pitchFamily="34" charset="0"/>
                <a:cs typeface="Arial" panose="020B0604020202020204" pitchFamily="34" charset="0"/>
              </a:rPr>
              <a:t>Basic Home Mortgage Loan 203 (b</a:t>
            </a:r>
            <a:r>
              <a:rPr lang="en-US" sz="800" b="1" dirty="0">
                <a:highlight>
                  <a:srgbClr val="FFFF00"/>
                </a:highlight>
                <a:latin typeface="Arial" panose="020B0604020202020204" pitchFamily="34" charset="0"/>
                <a:ea typeface="Calibri" panose="020F0502020204030204" pitchFamily="34" charset="0"/>
                <a:cs typeface="Arial" panose="020B0604020202020204" pitchFamily="34" charset="0"/>
              </a:rPr>
              <a:t>):</a:t>
            </a:r>
            <a:r>
              <a:rPr lang="en-US" sz="800" dirty="0">
                <a:highlight>
                  <a:srgbClr val="FFFF00"/>
                </a:highlight>
                <a:latin typeface="Arial" panose="020B0604020202020204" pitchFamily="34" charset="0"/>
                <a:ea typeface="Calibri" panose="020F0502020204030204" pitchFamily="34" charset="0"/>
                <a:cs typeface="Arial" panose="020B0604020202020204" pitchFamily="34" charset="0"/>
              </a:rPr>
              <a:t> This is the most popular of FHA loan programs</a:t>
            </a:r>
            <a:r>
              <a:rPr lang="en-US" sz="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800" dirty="0">
                <a:latin typeface="Arial" panose="020B0604020202020204" pitchFamily="34" charset="0"/>
                <a:ea typeface="Calibri" panose="020F0502020204030204" pitchFamily="34" charset="0"/>
                <a:cs typeface="Arial" panose="020B0604020202020204" pitchFamily="34" charset="0"/>
              </a:rPr>
              <a:t>To provide mortgage insurance for a person to purchase or refinance a principal residence.  The mortgage loan is funded by a lending institution, such as a mortgage company, bank, savings and loan association and the mortgage is insured by HUD.  Borrower must meet standard FHA credit qualifications, approx. 96.5% financing, eligible properties are one-to-four-unit structures. </a:t>
            </a:r>
          </a:p>
          <a:p>
            <a:pPr marL="0" indent="0" algn="just">
              <a:buFont typeface="Symbol" panose="05050102010706020507" pitchFamily="18" charset="2"/>
              <a:buNone/>
            </a:pPr>
            <a:r>
              <a:rPr lang="en-US" sz="800" b="1" dirty="0">
                <a:latin typeface="Arial" panose="020B0604020202020204" pitchFamily="34" charset="0"/>
                <a:ea typeface="Calibri" panose="020F0502020204030204" pitchFamily="34" charset="0"/>
                <a:cs typeface="Arial" panose="020B0604020202020204" pitchFamily="34" charset="0"/>
              </a:rPr>
              <a:t>Condominium Mortgages: </a:t>
            </a:r>
            <a:r>
              <a:rPr lang="en-US" sz="800" dirty="0">
                <a:latin typeface="Arial" panose="020B0604020202020204" pitchFamily="34" charset="0"/>
                <a:ea typeface="Calibri" panose="020F0502020204030204" pitchFamily="34" charset="0"/>
                <a:cs typeface="Arial" panose="020B0604020202020204" pitchFamily="34" charset="0"/>
              </a:rPr>
              <a:t>Buying a Condo is a home purchase, but condo financing is not entirely like mortgages for single family homes.   What makes a condo mortgage different is the underwriting process.  During underwriting, lender will review the financial health of the condo association for the property. </a:t>
            </a:r>
            <a:r>
              <a:rPr lang="en-US" sz="800" i="1" dirty="0">
                <a:latin typeface="Arial" panose="020B0604020202020204" pitchFamily="34" charset="0"/>
                <a:ea typeface="Calibri" panose="020F0502020204030204" pitchFamily="34" charset="0"/>
                <a:cs typeface="Arial" panose="020B0604020202020204" pitchFamily="34" charset="0"/>
              </a:rPr>
              <a:t>(Example: Percentage of units that </a:t>
            </a:r>
            <a:r>
              <a:rPr lang="en-US" sz="800" dirty="0">
                <a:latin typeface="Arial" panose="020B0604020202020204" pitchFamily="34" charset="0"/>
                <a:ea typeface="Calibri" panose="020F0502020204030204" pitchFamily="34" charset="0"/>
                <a:cs typeface="Arial" panose="020B0604020202020204" pitchFamily="34" charset="0"/>
              </a:rPr>
              <a:t>are rented vs. owner-occupied, amount of money held in reserve for maintenance, etc.)</a:t>
            </a:r>
          </a:p>
          <a:p>
            <a:pPr marL="0" indent="0" algn="just">
              <a:buFont typeface="Symbol" panose="05050102010706020507" pitchFamily="18" charset="2"/>
              <a:buNone/>
            </a:pPr>
            <a:r>
              <a:rPr lang="en-US" sz="800" b="1" dirty="0">
                <a:latin typeface="Arial" panose="020B0604020202020204" pitchFamily="34" charset="0"/>
                <a:ea typeface="Calibri" panose="020F0502020204030204" pitchFamily="34" charset="0"/>
                <a:cs typeface="Arial" panose="020B0604020202020204" pitchFamily="34" charset="0"/>
              </a:rPr>
              <a:t>Disaster Victim Mortgages 203 (h): </a:t>
            </a:r>
            <a:r>
              <a:rPr lang="en-US" sz="800" dirty="0">
                <a:latin typeface="Arial" panose="020B0604020202020204" pitchFamily="34" charset="0"/>
                <a:ea typeface="Calibri" panose="020F0502020204030204" pitchFamily="34" charset="0"/>
                <a:cs typeface="Arial" panose="020B0604020202020204" pitchFamily="34" charset="0"/>
              </a:rPr>
              <a:t>This Section 203(h) program allows FHA to insure mortgages made by qualified lenders to victims of a major disaster who have lost their homes and are in the process of rebuilding or buying another home.</a:t>
            </a:r>
          </a:p>
          <a:p>
            <a:pPr marL="0" indent="0" algn="just">
              <a:buFont typeface="Symbol" panose="05050102010706020507" pitchFamily="18" charset="2"/>
              <a:buNone/>
            </a:pPr>
            <a:r>
              <a:rPr lang="en-US" sz="800" b="1" dirty="0">
                <a:latin typeface="Arial" panose="020B0604020202020204" pitchFamily="34" charset="0"/>
                <a:ea typeface="Calibri" panose="020F0502020204030204" pitchFamily="34" charset="0"/>
                <a:cs typeface="Arial" panose="020B0604020202020204" pitchFamily="34" charset="0"/>
              </a:rPr>
              <a:t>Energy-Efficient Mortgages (EEM): </a:t>
            </a:r>
            <a:r>
              <a:rPr lang="en-US" sz="800" dirty="0">
                <a:latin typeface="Arial" panose="020B0604020202020204" pitchFamily="34" charset="0"/>
                <a:ea typeface="Calibri" panose="020F0502020204030204" pitchFamily="34" charset="0"/>
                <a:cs typeface="Arial" panose="020B0604020202020204" pitchFamily="34" charset="0"/>
              </a:rPr>
              <a:t>Helps families save money on their utility bills by enabling them to finance energy efficient improvements with their FHA-insured mortgage.  Cost-effective energy improvements can lower utility bills and make more income available for the mortgage payment.</a:t>
            </a:r>
          </a:p>
          <a:p>
            <a:pPr algn="just"/>
            <a:r>
              <a:rPr lang="en-US" sz="800" b="1" dirty="0">
                <a:latin typeface="Arial" panose="020B0604020202020204" pitchFamily="34" charset="0"/>
                <a:ea typeface="Calibri" panose="020F0502020204030204" pitchFamily="34" charset="0"/>
                <a:cs typeface="Arial" panose="020B0604020202020204" pitchFamily="34" charset="0"/>
              </a:rPr>
              <a:t>HECM (Home Equity Conversion Mortgage):  </a:t>
            </a:r>
            <a:r>
              <a:rPr lang="en-US" sz="800" dirty="0">
                <a:solidFill>
                  <a:srgbClr val="000000"/>
                </a:solidFill>
                <a:latin typeface="Arial" panose="020B0604020202020204" pitchFamily="34" charset="0"/>
                <a:cs typeface="Arial" panose="020B0604020202020204" pitchFamily="34" charset="0"/>
              </a:rPr>
              <a:t>Reverse mortgages are increasing in popularity with seniors who have equity in their homes and want to supplement their income. The Federal Government’s reverse mortgage is called a Home Equity Conversion Mortgage (HECM) and is only available through an FHA-approved lender. The borrower can withdraw a portion of the equity in his/her home.  The amount that will be available for withdrawal varies by borrower and depends on:</a:t>
            </a:r>
          </a:p>
          <a:p>
            <a:pPr marL="206819" lvl="0" indent="-171450">
              <a:buFont typeface="Arial" panose="020B0604020202020204" pitchFamily="34" charset="0"/>
              <a:buChar char="•"/>
            </a:pPr>
            <a:r>
              <a:rPr lang="en-US" sz="800" dirty="0">
                <a:solidFill>
                  <a:srgbClr val="000000"/>
                </a:solidFill>
                <a:latin typeface="Arial" panose="020B0604020202020204" pitchFamily="34" charset="0"/>
                <a:cs typeface="Arial" panose="020B0604020202020204" pitchFamily="34" charset="0"/>
              </a:rPr>
              <a:t>Age of the youngest borrower or eligible non-borrowing spouse (minimum required age is 62);	                                            </a:t>
            </a:r>
          </a:p>
          <a:p>
            <a:pPr marL="206819" lvl="0" indent="-171450">
              <a:buFont typeface="Arial" panose="020B0604020202020204" pitchFamily="34" charset="0"/>
              <a:buChar char="•"/>
            </a:pPr>
            <a:r>
              <a:rPr lang="en-US" sz="800" dirty="0">
                <a:solidFill>
                  <a:srgbClr val="000000"/>
                </a:solidFill>
                <a:latin typeface="Arial" panose="020B0604020202020204" pitchFamily="34" charset="0"/>
                <a:cs typeface="Arial" panose="020B0604020202020204" pitchFamily="34" charset="0"/>
              </a:rPr>
              <a:t>Current interest rate; and</a:t>
            </a:r>
          </a:p>
          <a:p>
            <a:pPr marL="206819" indent="-171450">
              <a:buFont typeface="Arial" panose="020B0604020202020204" pitchFamily="34" charset="0"/>
              <a:buChar char="•"/>
            </a:pPr>
            <a:r>
              <a:rPr lang="en-US" sz="800" dirty="0">
                <a:solidFill>
                  <a:srgbClr val="000000"/>
                </a:solidFill>
                <a:latin typeface="Arial" panose="020B0604020202020204" pitchFamily="34" charset="0"/>
                <a:cs typeface="Arial" panose="020B0604020202020204" pitchFamily="34" charset="0"/>
              </a:rPr>
              <a:t>Lesser appraised value or the HECM FHA mortgage limit or the sales price.</a:t>
            </a:r>
            <a:endParaRPr lang="en-US" sz="800" dirty="0">
              <a:latin typeface="Arial" panose="020B0604020202020204" pitchFamily="34" charset="0"/>
              <a:ea typeface="Calibri" panose="020F0502020204030204" pitchFamily="34" charset="0"/>
              <a:cs typeface="Arial" panose="020B0604020202020204" pitchFamily="34" charset="0"/>
            </a:endParaRPr>
          </a:p>
          <a:p>
            <a:pPr marL="35369" lvl="0"/>
            <a:r>
              <a:rPr lang="en-US" sz="800" b="1" dirty="0">
                <a:latin typeface="Arial" panose="020B0604020202020204" pitchFamily="34" charset="0"/>
                <a:ea typeface="Calibri" panose="020F0502020204030204" pitchFamily="34" charset="0"/>
                <a:cs typeface="Arial" panose="020B0604020202020204" pitchFamily="34" charset="0"/>
              </a:rPr>
              <a:t>Manufactured Housing: </a:t>
            </a:r>
            <a:r>
              <a:rPr lang="en-US" sz="800" dirty="0">
                <a:latin typeface="Arial" panose="020B0604020202020204" pitchFamily="34" charset="0"/>
                <a:ea typeface="Calibri" panose="020F0502020204030204" pitchFamily="34" charset="0"/>
                <a:cs typeface="Arial" panose="020B0604020202020204" pitchFamily="34" charset="0"/>
              </a:rPr>
              <a:t>Structures that are transportable in one or more sections.  They are to be used as a single-family residence, must be connected to utilities and include electricity, a water supply, waste systems, heating and possibly cooling.  They must meet the Manufacture Home Construction and Safety Standard (MHCSS) and have a HUD Certification Label.</a:t>
            </a:r>
          </a:p>
          <a:p>
            <a:pPr marL="0" indent="0" algn="just">
              <a:buFont typeface="Wingdings" panose="05000000000000000000" pitchFamily="2" charset="2"/>
              <a:buNone/>
            </a:pPr>
            <a:r>
              <a:rPr lang="en-US" sz="800" b="1" dirty="0">
                <a:latin typeface="Arial" panose="020B0604020202020204" pitchFamily="34" charset="0"/>
                <a:ea typeface="Calibri" panose="020F0502020204030204" pitchFamily="34" charset="0"/>
                <a:cs typeface="Arial" panose="020B0604020202020204" pitchFamily="34" charset="0"/>
              </a:rPr>
              <a:t>Rehabilitation Mortgage 203(k): </a:t>
            </a:r>
            <a:r>
              <a:rPr lang="en-US" sz="800" dirty="0">
                <a:latin typeface="Arial" panose="020B0604020202020204" pitchFamily="34" charset="0"/>
                <a:ea typeface="Calibri" panose="020F0502020204030204" pitchFamily="34" charset="0"/>
                <a:cs typeface="Arial" panose="020B0604020202020204" pitchFamily="34" charset="0"/>
              </a:rPr>
              <a:t>203(k) offers a solution that helps both borrowers and lenders, insuring a single, long-term, fixed or adjustable- rate loan that covers both the acquisition and rehabilitation of a property.</a:t>
            </a:r>
          </a:p>
          <a:p>
            <a:pPr marL="0" indent="0" algn="just">
              <a:buFont typeface="Symbol" panose="05050102010706020507" pitchFamily="18" charset="2"/>
              <a:buNone/>
            </a:pPr>
            <a:r>
              <a:rPr lang="en-US" sz="800" b="1" dirty="0">
                <a:latin typeface="Arial" panose="020B0604020202020204" pitchFamily="34" charset="0"/>
                <a:ea typeface="Calibri" panose="020F0502020204030204" pitchFamily="34" charset="0"/>
                <a:cs typeface="Arial" panose="020B0604020202020204" pitchFamily="34" charset="0"/>
              </a:rPr>
              <a:t>Streamline Refinance: </a:t>
            </a:r>
            <a:r>
              <a:rPr lang="en-US" sz="800" dirty="0">
                <a:latin typeface="Arial" panose="020B0604020202020204" pitchFamily="34" charset="0"/>
                <a:ea typeface="Calibri" panose="020F0502020204030204" pitchFamily="34" charset="0"/>
                <a:cs typeface="Arial" panose="020B0604020202020204" pitchFamily="34" charset="0"/>
              </a:rPr>
              <a:t>Refers to the refinance or an existing FHA-insured mortgage requiring limited borrower credit document and underwriting.</a:t>
            </a:r>
          </a:p>
          <a:p>
            <a:endParaRPr lang="en-US" dirty="0"/>
          </a:p>
        </p:txBody>
      </p:sp>
    </p:spTree>
    <p:extLst>
      <p:ext uri="{BB962C8B-B14F-4D97-AF65-F5344CB8AC3E}">
        <p14:creationId xmlns:p14="http://schemas.microsoft.com/office/powerpoint/2010/main" val="3069640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99287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84208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a:xfrm>
            <a:off x="466531" y="4440239"/>
            <a:ext cx="6512767" cy="4349198"/>
          </a:xfrm>
        </p:spPr>
        <p:txBody>
          <a:bodyPr/>
          <a:lstStyle/>
          <a:p>
            <a:pPr marL="0" marR="0">
              <a:spcBef>
                <a:spcPts val="0"/>
              </a:spcBef>
              <a:spcAft>
                <a:spcPts val="0"/>
              </a:spcAft>
            </a:pPr>
            <a:endParaRPr lang="en-US" sz="2400" b="1" dirty="0">
              <a:solidFill>
                <a:srgbClr val="000000"/>
              </a:solidFill>
              <a:effectLst/>
              <a:latin typeface="Arial" panose="020B060402020202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endParaRPr lang="en-US" sz="2400" dirty="0">
              <a:solidFill>
                <a:srgbClr val="000000"/>
              </a:solidFill>
              <a:effectLst/>
              <a:latin typeface="Calibri" panose="020F0502020204030204" pitchFamily="34" charset="0"/>
              <a:ea typeface="Calibri" panose="020F0502020204030204" pitchFamily="34" charset="0"/>
            </a:endParaRPr>
          </a:p>
          <a:p>
            <a:pPr marL="0" marR="0">
              <a:spcBef>
                <a:spcPts val="0"/>
              </a:spcBef>
              <a:spcAft>
                <a:spcPts val="0"/>
              </a:spcAft>
            </a:pPr>
            <a:endParaRPr lang="en-US" sz="2400" b="1" dirty="0">
              <a:effectLst/>
              <a:latin typeface="Calibri" panose="020F0502020204030204" pitchFamily="34" charset="0"/>
              <a:ea typeface="Calibri" panose="020F0502020204030204" pitchFamily="34" charset="0"/>
            </a:endParaRPr>
          </a:p>
          <a:p>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9359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6692" y="4620413"/>
            <a:ext cx="6030097" cy="4152884"/>
          </a:xfrm>
        </p:spPr>
        <p:txBody>
          <a:bodyPr/>
          <a:lstStyle/>
          <a:p>
            <a:endParaRPr lang="en-US" sz="1800" i="0" dirty="0">
              <a:effectLst/>
              <a:latin typeface="Arial" panose="020B0604020202020204" pitchFamily="34" charset="0"/>
              <a:cs typeface="Arial" panose="020B0604020202020204" pitchFamily="34" charset="0"/>
            </a:endParaRPr>
          </a:p>
          <a:p>
            <a:r>
              <a:rPr lang="en-US" sz="1800" i="0" dirty="0">
                <a:effectLst/>
                <a:latin typeface="Arial" panose="020B0604020202020204" pitchFamily="34" charset="0"/>
                <a:cs typeface="Arial" panose="020B0604020202020204" pitchFamily="34" charset="0"/>
              </a:rPr>
              <a:t>Lenders want to see less than 43% of one’s monthly income going to debt payments, which include student loan payments.</a:t>
            </a:r>
          </a:p>
          <a:p>
            <a:endParaRPr lang="en-US" sz="1800" dirty="0">
              <a:latin typeface="Arial" panose="020B0604020202020204" pitchFamily="34" charset="0"/>
              <a:cs typeface="Arial" panose="020B0604020202020204" pitchFamily="34" charset="0"/>
            </a:endParaRPr>
          </a:p>
          <a:p>
            <a:pPr marL="0" marR="0">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We are now aligned with the GSE’s allowing the use of 0.5%. We also allow the actual payment to be utilized if payment amount and terms is provided by the debt hold including when it is LESS than .5%. </a:t>
            </a:r>
          </a:p>
          <a:p>
            <a:pPr marL="0" marR="0">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 </a:t>
            </a:r>
          </a:p>
          <a:p>
            <a:pPr marL="0" marR="0">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The Mortgagee must include all Student Loans in the Borrower’s liabilities, regardless of the payment type or status of payments.</a:t>
            </a:r>
            <a:br>
              <a:rPr lang="en-US" sz="2000" b="1" dirty="0">
                <a:solidFill>
                  <a:srgbClr val="333333"/>
                </a:solidFill>
                <a:effectLst/>
                <a:latin typeface="Arial" panose="020B0604020202020204" pitchFamily="34" charset="0"/>
                <a:ea typeface="Calibri" panose="020F0502020204030204" pitchFamily="34" charset="0"/>
                <a:cs typeface="Arial" panose="020B0604020202020204" pitchFamily="34" charset="0"/>
              </a:rPr>
            </a:br>
            <a:br>
              <a:rPr lang="en-US" sz="2000" b="1" dirty="0">
                <a:solidFill>
                  <a:srgbClr val="333333"/>
                </a:solidFill>
                <a:effectLst/>
                <a:latin typeface="Arial" panose="020B0604020202020204" pitchFamily="34" charset="0"/>
                <a:ea typeface="Calibri" panose="020F0502020204030204" pitchFamily="34" charset="0"/>
                <a:cs typeface="Arial" panose="020B0604020202020204" pitchFamily="34" charset="0"/>
              </a:rPr>
            </a:b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90883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42596" y="4620413"/>
            <a:ext cx="7072604" cy="4150363"/>
          </a:xfrm>
        </p:spPr>
        <p:txBody>
          <a:bodyPr/>
          <a:lstStyle/>
          <a:p>
            <a:r>
              <a:rPr lang="en-US" sz="1800" i="0" dirty="0">
                <a:solidFill>
                  <a:srgbClr val="4D5156"/>
                </a:solidFill>
                <a:effectLst/>
                <a:latin typeface="Arial" panose="020B0604020202020204" pitchFamily="34" charset="0"/>
                <a:cs typeface="Arial" panose="020B0604020202020204" pitchFamily="34" charset="0"/>
              </a:rPr>
              <a:t>An </a:t>
            </a:r>
            <a:r>
              <a:rPr lang="en-US" sz="1800" b="1" i="0" dirty="0">
                <a:solidFill>
                  <a:srgbClr val="4D5156"/>
                </a:solidFill>
                <a:effectLst/>
                <a:latin typeface="Arial" panose="020B0604020202020204" pitchFamily="34" charset="0"/>
                <a:cs typeface="Arial" panose="020B0604020202020204" pitchFamily="34" charset="0"/>
              </a:rPr>
              <a:t>ADU </a:t>
            </a:r>
            <a:r>
              <a:rPr lang="en-US" sz="1800" i="0" dirty="0">
                <a:solidFill>
                  <a:srgbClr val="4D5156"/>
                </a:solidFill>
                <a:effectLst/>
                <a:latin typeface="Arial" panose="020B0604020202020204" pitchFamily="34" charset="0"/>
                <a:cs typeface="Arial" panose="020B0604020202020204" pitchFamily="34" charset="0"/>
              </a:rPr>
              <a:t>is a permanent dwelling that exists besides, near, or in conjunction with a larger, pre-existing home.  An ADU is </a:t>
            </a:r>
            <a:r>
              <a:rPr lang="en-US" sz="1800" i="0" dirty="0">
                <a:solidFill>
                  <a:srgbClr val="5F6368"/>
                </a:solidFill>
                <a:effectLst/>
                <a:latin typeface="Arial" panose="020B0604020202020204" pitchFamily="34" charset="0"/>
                <a:cs typeface="Arial" panose="020B0604020202020204" pitchFamily="34" charset="0"/>
              </a:rPr>
              <a:t>a secondary housing unit on a single-family residential lot and can come in a variety of forms – it can be attached to or detached from the primary living unit. Examples:</a:t>
            </a:r>
            <a:endParaRPr lang="en-US" sz="1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Carriage House 		</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Basement/Garage Apartment</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“Granny Flat”</a:t>
            </a:r>
          </a:p>
          <a:p>
            <a:pPr algn="l"/>
            <a:r>
              <a:rPr lang="en-US" sz="1800" b="1" i="0" dirty="0">
                <a:solidFill>
                  <a:srgbClr val="202124"/>
                </a:solidFill>
                <a:effectLst/>
                <a:latin typeface="Arial" panose="020B0604020202020204" pitchFamily="34" charset="0"/>
                <a:cs typeface="Arial" panose="020B0604020202020204" pitchFamily="34" charset="0"/>
              </a:rPr>
              <a:t>Are tiny homes the same as ADU?</a:t>
            </a:r>
          </a:p>
          <a:p>
            <a:pPr algn="l"/>
            <a:r>
              <a:rPr lang="en-US" sz="1800" i="0" dirty="0">
                <a:solidFill>
                  <a:srgbClr val="4D5156"/>
                </a:solidFill>
                <a:effectLst/>
                <a:latin typeface="Arial" panose="020B0604020202020204" pitchFamily="34" charset="0"/>
                <a:cs typeface="Arial" panose="020B0604020202020204" pitchFamily="34" charset="0"/>
              </a:rPr>
              <a:t>An ADU is a permanent dwelling that exists besides, near, or in conjunction with a larger, pre-existing home. </a:t>
            </a:r>
            <a:r>
              <a:rPr lang="en-US" sz="1800" i="0" dirty="0">
                <a:solidFill>
                  <a:srgbClr val="040C28"/>
                </a:solidFill>
                <a:effectLst/>
                <a:latin typeface="Arial" panose="020B0604020202020204" pitchFamily="34" charset="0"/>
                <a:cs typeface="Arial" panose="020B0604020202020204" pitchFamily="34" charset="0"/>
              </a:rPr>
              <a:t>Tiny homes, on the other hand, tend to have wheels like RVs</a:t>
            </a:r>
            <a:r>
              <a:rPr lang="en-US" sz="1800" i="0" dirty="0">
                <a:solidFill>
                  <a:srgbClr val="4D5156"/>
                </a:solidFill>
                <a:effectLst/>
                <a:latin typeface="Arial" panose="020B0604020202020204" pitchFamily="34" charset="0"/>
                <a:cs typeface="Arial" panose="020B0604020202020204" pitchFamily="34" charset="0"/>
              </a:rPr>
              <a:t>. Those micro dwellings that aren't mobile typically sit on a small parcel of land that does not contain any other buildings. </a:t>
            </a:r>
            <a:r>
              <a:rPr lang="en-US" sz="1800" b="1" i="0" dirty="0">
                <a:solidFill>
                  <a:srgbClr val="4D5156"/>
                </a:solidFill>
                <a:effectLst/>
                <a:latin typeface="Arial" panose="020B0604020202020204" pitchFamily="34" charset="0"/>
                <a:cs typeface="Arial" panose="020B0604020202020204" pitchFamily="34" charset="0"/>
              </a:rPr>
              <a:t>If it has wheels, it’s not an ADU.</a:t>
            </a:r>
          </a:p>
          <a:p>
            <a:pPr algn="l"/>
            <a:endParaRPr lang="en-US" sz="1600" b="1" i="0" dirty="0">
              <a:solidFill>
                <a:srgbClr val="4D5156"/>
              </a:solidFill>
              <a:effectLst/>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8812796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856" y="4620413"/>
            <a:ext cx="5851490" cy="4264095"/>
          </a:xfrm>
        </p:spPr>
        <p:txBody>
          <a:bodyPr/>
          <a:lstStyle/>
          <a:p>
            <a:r>
              <a:rPr lang="en-US" sz="1800" dirty="0">
                <a:latin typeface="Arial" panose="020B0604020202020204" pitchFamily="34" charset="0"/>
                <a:cs typeface="Arial" panose="020B0604020202020204" pitchFamily="34" charset="0"/>
              </a:rPr>
              <a:t>Addresses HUD’s strategic goals:</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Support Underserved Communities</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Increase Access to Affordable Housing</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Promote Homeownership</a:t>
            </a:r>
          </a:p>
          <a:p>
            <a:pPr marL="0" indent="0">
              <a:buFont typeface="Arial" panose="020B0604020202020204" pitchFamily="34" charset="0"/>
              <a:buNone/>
            </a:pPr>
            <a:r>
              <a:rPr lang="en-US" sz="1800" dirty="0">
                <a:latin typeface="Arial" panose="020B0604020202020204" pitchFamily="34" charset="0"/>
                <a:cs typeface="Arial" panose="020B0604020202020204" pitchFamily="34" charset="0"/>
              </a:rPr>
              <a:t>FHA has 3-approved NPs in MS: Habitat for Humanity of the MS Gulf Coast, Hope Enterprise Corporation and Renaissance Community Loan Fund </a:t>
            </a:r>
            <a:r>
              <a:rPr lang="en-US" sz="1800" i="1" dirty="0">
                <a:latin typeface="Arial" panose="020B0604020202020204" pitchFamily="34" charset="0"/>
                <a:cs typeface="Arial" panose="020B0604020202020204" pitchFamily="34" charset="0"/>
              </a:rPr>
              <a:t>(</a:t>
            </a:r>
            <a:r>
              <a:rPr lang="en-US" sz="1800" dirty="0">
                <a:latin typeface="Arial" panose="020B0604020202020204" pitchFamily="34" charset="0"/>
                <a:cs typeface="Arial" panose="020B0604020202020204" pitchFamily="34" charset="0"/>
              </a:rPr>
              <a:t>all 3 may be in attendance at the Conference)</a:t>
            </a:r>
          </a:p>
          <a:p>
            <a:pPr marL="0" indent="0">
              <a:buFont typeface="Arial" panose="020B0604020202020204" pitchFamily="34" charset="0"/>
              <a:buNone/>
            </a:pPr>
            <a:r>
              <a:rPr lang="en-US" sz="1800" i="1" dirty="0">
                <a:latin typeface="Arial" panose="020B0604020202020204" pitchFamily="34" charset="0"/>
                <a:cs typeface="Arial" panose="020B0604020202020204" pitchFamily="34" charset="0"/>
              </a:rPr>
              <a:t>FHA recognizes its partnership with the MS Home Corp.  They do not appear on the FHA-approval Roster because approval is not required for Government Entities.  </a:t>
            </a:r>
            <a:r>
              <a:rPr lang="en-US" sz="1800" i="0" dirty="0">
                <a:latin typeface="Arial" panose="020B0604020202020204" pitchFamily="34" charset="0"/>
                <a:cs typeface="Arial" panose="020B0604020202020204" pitchFamily="34" charset="0"/>
              </a:rPr>
              <a:t>MHC is considered as a Govt. Entity and participates in this program.  MHC is a provider of Secondary Financing with FHA-insured mortgages.</a:t>
            </a:r>
          </a:p>
          <a:p>
            <a:pPr marL="0" indent="0">
              <a:buFont typeface="Arial" panose="020B0604020202020204" pitchFamily="34" charset="0"/>
              <a:buNone/>
            </a:pPr>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pPr algn="r"/>
            <a:endParaRPr lang="en-US" sz="1800" dirty="0">
              <a:latin typeface="Arial" panose="020B0604020202020204" pitchFamily="34" charset="0"/>
              <a:cs typeface="Arial" panose="020B0604020202020204" pitchFamily="34" charset="0"/>
            </a:endParaRPr>
          </a:p>
          <a:p>
            <a:pPr algn="r"/>
            <a:r>
              <a:rPr lang="en-US" sz="1800" dirty="0">
                <a:latin typeface="Arial" panose="020B0604020202020204" pitchFamily="34" charset="0"/>
                <a:cs typeface="Arial" panose="020B0604020202020204" pitchFamily="34" charset="0"/>
              </a:rPr>
              <a:t>ADVANCE SUSTAINABLE COMMUNITIES</a:t>
            </a:r>
          </a:p>
        </p:txBody>
      </p:sp>
    </p:spTree>
    <p:extLst>
      <p:ext uri="{BB962C8B-B14F-4D97-AF65-F5344CB8AC3E}">
        <p14:creationId xmlns:p14="http://schemas.microsoft.com/office/powerpoint/2010/main" val="3105446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49FCF2-7DF1-4B92-BD25-062A369FC48A}" type="slidenum">
              <a:rPr lang="en-US" smtClean="0"/>
              <a:t>3</a:t>
            </a:fld>
            <a:endParaRPr lang="en-US"/>
          </a:p>
        </p:txBody>
      </p:sp>
    </p:spTree>
    <p:extLst>
      <p:ext uri="{BB962C8B-B14F-4D97-AF65-F5344CB8AC3E}">
        <p14:creationId xmlns:p14="http://schemas.microsoft.com/office/powerpoint/2010/main" val="5494738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229947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156420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Arial" panose="020B0604020202020204" pitchFamily="34" charset="0"/>
                <a:cs typeface="Arial" panose="020B0604020202020204" pitchFamily="34" charset="0"/>
              </a:rPr>
              <a:t>FY24 data won’t be available until the end of the FY (October 2024)</a:t>
            </a:r>
          </a:p>
        </p:txBody>
      </p:sp>
    </p:spTree>
    <p:extLst>
      <p:ext uri="{BB962C8B-B14F-4D97-AF65-F5344CB8AC3E}">
        <p14:creationId xmlns:p14="http://schemas.microsoft.com/office/powerpoint/2010/main" val="37565239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727045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297470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Arial" panose="020B0604020202020204" pitchFamily="34" charset="0"/>
                <a:cs typeface="Arial" panose="020B0604020202020204" pitchFamily="34" charset="0"/>
              </a:rPr>
              <a:t>Be careful!  HUD will never charge for this list. Often there are similar websites that charge fees.</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Bookmark this site: </a:t>
            </a:r>
            <a:r>
              <a:rPr lang="en-US" sz="1800" u="sng" dirty="0">
                <a:latin typeface="Arial" panose="020B0604020202020204" pitchFamily="34" charset="0"/>
                <a:cs typeface="Arial" panose="020B0604020202020204" pitchFamily="34" charset="0"/>
              </a:rPr>
              <a:t>www.HUDHomeStore.gov </a:t>
            </a:r>
            <a:r>
              <a:rPr lang="en-US" sz="1800" dirty="0">
                <a:latin typeface="Arial" panose="020B0604020202020204" pitchFamily="34" charset="0"/>
                <a:cs typeface="Arial" panose="020B0604020202020204" pitchFamily="34" charset="0"/>
              </a:rPr>
              <a:t>or if you forget go to </a:t>
            </a:r>
            <a:r>
              <a:rPr lang="en-US" sz="1800" u="sng" dirty="0">
                <a:latin typeface="Arial" panose="020B0604020202020204" pitchFamily="34" charset="0"/>
                <a:cs typeface="Arial" panose="020B0604020202020204" pitchFamily="34" charset="0"/>
              </a:rPr>
              <a:t>www.HUD.gov </a:t>
            </a:r>
            <a:r>
              <a:rPr lang="en-US" sz="1800" dirty="0">
                <a:latin typeface="Arial" panose="020B0604020202020204" pitchFamily="34" charset="0"/>
                <a:cs typeface="Arial" panose="020B0604020202020204" pitchFamily="34" charset="0"/>
              </a:rPr>
              <a:t>and follow the prompts for “Homes for Sale”.</a:t>
            </a:r>
          </a:p>
        </p:txBody>
      </p:sp>
    </p:spTree>
    <p:extLst>
      <p:ext uri="{BB962C8B-B14F-4D97-AF65-F5344CB8AC3E}">
        <p14:creationId xmlns:p14="http://schemas.microsoft.com/office/powerpoint/2010/main" val="5977036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856" y="4620413"/>
            <a:ext cx="5851490" cy="4313522"/>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dirty="0">
                <a:latin typeface="Arial" panose="020B0604020202020204" pitchFamily="34" charset="0"/>
                <a:cs typeface="Arial" panose="020B0604020202020204" pitchFamily="34" charset="0"/>
              </a:rPr>
              <a:t>REO inventory is low across the Atlanta Homeownership Center’s jurisdiction for two reasons:</a:t>
            </a:r>
          </a:p>
          <a:p>
            <a:pPr marL="228600" marR="0" lvl="0" indent="-228600" algn="l" defTabSz="914400" rtl="0" eaLnBrk="1" fontAlgn="base" latinLnBrk="0" hangingPunct="1">
              <a:lnSpc>
                <a:spcPct val="100000"/>
              </a:lnSpc>
              <a:spcBef>
                <a:spcPct val="30000"/>
              </a:spcBef>
              <a:spcAft>
                <a:spcPct val="0"/>
              </a:spcAft>
              <a:buClrTx/>
              <a:buSzTx/>
              <a:buFontTx/>
              <a:buAutoNum type="arabicParenR"/>
              <a:tabLst/>
              <a:defRPr/>
            </a:pPr>
            <a:r>
              <a:rPr lang="en-US" sz="1800" dirty="0">
                <a:latin typeface="Arial" panose="020B0604020202020204" pitchFamily="34" charset="0"/>
                <a:cs typeface="Arial" panose="020B0604020202020204" pitchFamily="34" charset="0"/>
              </a:rPr>
              <a:t>Inventory returned to pre housing market crash levels; and</a:t>
            </a:r>
          </a:p>
          <a:p>
            <a:pPr marL="228600" marR="0" lvl="0" indent="-228600" algn="l" defTabSz="914400" rtl="0" eaLnBrk="1" fontAlgn="base" latinLnBrk="0" hangingPunct="1">
              <a:lnSpc>
                <a:spcPct val="100000"/>
              </a:lnSpc>
              <a:spcBef>
                <a:spcPct val="30000"/>
              </a:spcBef>
              <a:spcAft>
                <a:spcPct val="0"/>
              </a:spcAft>
              <a:buClrTx/>
              <a:buSzTx/>
              <a:buFontTx/>
              <a:buAutoNum type="arabicParenR"/>
              <a:tabLst/>
              <a:defRPr/>
            </a:pPr>
            <a:r>
              <a:rPr lang="en-US" sz="1800" dirty="0">
                <a:latin typeface="Arial" panose="020B0604020202020204" pitchFamily="34" charset="0"/>
                <a:cs typeface="Arial" panose="020B0604020202020204" pitchFamily="34" charset="0"/>
              </a:rPr>
              <a:t>The Department uses the Claims Without Conveyance of Title disposition method for many properties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dirty="0">
                <a:latin typeface="Arial" panose="020B0604020202020204" pitchFamily="34" charset="0"/>
                <a:cs typeface="Arial" panose="020B0604020202020204" pitchFamily="34" charset="0"/>
              </a:rPr>
              <a:t>The Department has more Custodial Inventory than available properties. Custodials are properties that are associated with FHA’s HECM/Reverse Mortgage loans.  It takes a long time before these properties are available for resale to the public.  Heirs are offered fist right of refusal and it is often difficult in locating heirs. The process involves multiple government agencies.</a:t>
            </a:r>
          </a:p>
          <a:p>
            <a:pPr marL="228600" marR="0" lvl="0" indent="-228600" algn="l" defTabSz="914400" rtl="0" eaLnBrk="1" fontAlgn="base" latinLnBrk="0" hangingPunct="1">
              <a:lnSpc>
                <a:spcPct val="100000"/>
              </a:lnSpc>
              <a:spcBef>
                <a:spcPct val="30000"/>
              </a:spcBef>
              <a:spcAft>
                <a:spcPct val="0"/>
              </a:spcAft>
              <a:buClrTx/>
              <a:buSzTx/>
              <a:buFontTx/>
              <a:buAutoNum type="arabicParenR"/>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In recent weeks, REO</a:t>
            </a:r>
            <a:r>
              <a:rPr lang="en-US" dirty="0"/>
              <a:t> </a:t>
            </a:r>
            <a:r>
              <a:rPr lang="en-US" sz="1200" b="1" dirty="0">
                <a:solidFill>
                  <a:srgbClr val="006600"/>
                </a:solidFill>
              </a:rPr>
              <a:t>sales have increased and surpassed acquisitions.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1" dirty="0">
              <a:solidFill>
                <a:srgbClr val="006600"/>
              </a:solidFill>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1" dirty="0">
              <a:solidFill>
                <a:srgbClr val="006600"/>
              </a:solidFill>
            </a:endParaRPr>
          </a:p>
          <a:p>
            <a:endParaRPr lang="en-US" dirty="0"/>
          </a:p>
        </p:txBody>
      </p:sp>
    </p:spTree>
    <p:extLst>
      <p:ext uri="{BB962C8B-B14F-4D97-AF65-F5344CB8AC3E}">
        <p14:creationId xmlns:p14="http://schemas.microsoft.com/office/powerpoint/2010/main" val="20305766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856" y="4620413"/>
            <a:ext cx="5851490" cy="4239382"/>
          </a:xfrm>
        </p:spPr>
        <p:txBody>
          <a:bodyPr/>
          <a:lstStyle/>
          <a:p>
            <a:pPr algn="just"/>
            <a:r>
              <a:rPr lang="en-US" sz="1400" dirty="0">
                <a:effectLst/>
                <a:latin typeface="Arial" panose="020B0604020202020204" pitchFamily="34" charset="0"/>
                <a:cs typeface="Arial" panose="020B0604020202020204" pitchFamily="34" charset="0"/>
              </a:rPr>
              <a:t>HUD -approved Housing Counseling has been helping consumers across America make informed housing decisions for more than 50 years. Wherever your constituents are in the housing process, the nationwide network of HUD-approved housing counseling agencies is here to assist-- providing insights and answers they need to make the choices that are right for them.  </a:t>
            </a:r>
            <a:r>
              <a:rPr lang="en-US" sz="1400" dirty="0">
                <a:latin typeface="Arial" panose="020B0604020202020204" pitchFamily="34" charset="0"/>
                <a:cs typeface="Arial" panose="020B0604020202020204" pitchFamily="34" charset="0"/>
              </a:rPr>
              <a:t>Services range from homebuyer education courses, budgeting and credit counseling, rental counseling, foreclosure prevention and others. Help is a phone call away!</a:t>
            </a:r>
          </a:p>
          <a:p>
            <a:pPr algn="just"/>
            <a:r>
              <a:rPr lang="en-US" sz="1400" b="1" dirty="0">
                <a:latin typeface="Arial" panose="020B0604020202020204" pitchFamily="34" charset="0"/>
                <a:cs typeface="Arial" panose="020B0604020202020204" pitchFamily="34" charset="0"/>
              </a:rPr>
              <a:t>HUD-approved HCAs: in MS: </a:t>
            </a:r>
            <a:r>
              <a:rPr lang="en-US" sz="1400" b="0" i="1" u="none" dirty="0">
                <a:latin typeface="Arial" panose="020B0604020202020204" pitchFamily="34" charset="0"/>
                <a:cs typeface="Arial" panose="020B0604020202020204" pitchFamily="34" charset="0"/>
              </a:rPr>
              <a:t>Several may be in attendance at the Conference</a:t>
            </a:r>
            <a:endParaRPr lang="en-US" sz="1400" b="1" u="sng" dirty="0">
              <a:latin typeface="Arial" panose="020B0604020202020204" pitchFamily="34" charset="0"/>
              <a:cs typeface="Arial" panose="020B0604020202020204" pitchFamily="34" charset="0"/>
            </a:endParaRPr>
          </a:p>
          <a:p>
            <a:pPr algn="l"/>
            <a:r>
              <a:rPr lang="en-US" b="1" i="0" dirty="0">
                <a:solidFill>
                  <a:srgbClr val="000000"/>
                </a:solidFill>
                <a:effectLst/>
                <a:latin typeface="Arial" panose="020B0604020202020204" pitchFamily="34" charset="0"/>
                <a:cs typeface="Arial" panose="020B0604020202020204" pitchFamily="34" charset="0"/>
              </a:rPr>
              <a:t>Breakthrough Community Service		 MS Housing Partnership	</a:t>
            </a:r>
          </a:p>
          <a:p>
            <a:r>
              <a:rPr lang="en-US" b="1" i="0" dirty="0">
                <a:solidFill>
                  <a:srgbClr val="000000"/>
                </a:solidFill>
                <a:effectLst/>
                <a:latin typeface="Arial" panose="020B0604020202020204" pitchFamily="34" charset="0"/>
                <a:cs typeface="Arial" panose="020B0604020202020204" pitchFamily="34" charset="0"/>
              </a:rPr>
              <a:t>D&amp;E: A Housing and Empowerment Center    North MS Rural Legal Services</a:t>
            </a:r>
          </a:p>
          <a:p>
            <a:pPr algn="l"/>
            <a:r>
              <a:rPr lang="en-US" b="1" i="0" dirty="0">
                <a:solidFill>
                  <a:srgbClr val="000000"/>
                </a:solidFill>
                <a:effectLst/>
                <a:latin typeface="Arial" panose="020B0604020202020204" pitchFamily="34" charset="0"/>
                <a:cs typeface="Arial" panose="020B0604020202020204" pitchFamily="34" charset="0"/>
              </a:rPr>
              <a:t>Hancock Housing Resource Center  </a:t>
            </a:r>
          </a:p>
          <a:p>
            <a:pPr algn="l"/>
            <a:r>
              <a:rPr lang="en-US" b="1" i="0" dirty="0">
                <a:solidFill>
                  <a:srgbClr val="000000"/>
                </a:solidFill>
                <a:effectLst/>
                <a:latin typeface="Arial" panose="020B0604020202020204" pitchFamily="34" charset="0"/>
                <a:cs typeface="Arial" panose="020B0604020202020204" pitchFamily="34" charset="0"/>
              </a:rPr>
              <a:t>Housing Education and Economic Development</a:t>
            </a:r>
          </a:p>
          <a:p>
            <a:pPr algn="l"/>
            <a:r>
              <a:rPr lang="en-US" b="1" i="0" dirty="0">
                <a:solidFill>
                  <a:srgbClr val="000000"/>
                </a:solidFill>
                <a:effectLst/>
                <a:latin typeface="Arial" panose="020B0604020202020204" pitchFamily="34" charset="0"/>
                <a:cs typeface="Arial" panose="020B0604020202020204" pitchFamily="34" charset="0"/>
              </a:rPr>
              <a:t>Mercy Housing and Human Development</a:t>
            </a:r>
          </a:p>
          <a:p>
            <a:pPr algn="l"/>
            <a:r>
              <a:rPr lang="en-US" b="1" i="0" dirty="0">
                <a:solidFill>
                  <a:srgbClr val="000000"/>
                </a:solidFill>
                <a:effectLst/>
                <a:latin typeface="Arial" panose="020B0604020202020204" pitchFamily="34" charset="0"/>
                <a:cs typeface="Arial" panose="020B0604020202020204" pitchFamily="34" charset="0"/>
              </a:rPr>
              <a:t>MS Faith-based Coalition for Community Revival</a:t>
            </a:r>
          </a:p>
          <a:p>
            <a:pPr algn="l"/>
            <a:r>
              <a:rPr lang="en-US" b="1" i="0" dirty="0">
                <a:solidFill>
                  <a:srgbClr val="000000"/>
                </a:solidFill>
                <a:effectLst/>
                <a:latin typeface="Arial" panose="020B0604020202020204" pitchFamily="34" charset="0"/>
                <a:cs typeface="Arial" panose="020B0604020202020204" pitchFamily="34" charset="0"/>
              </a:rPr>
              <a:t>Money Management International (Biloxi)</a:t>
            </a:r>
          </a:p>
          <a:p>
            <a:pPr algn="l"/>
            <a:r>
              <a:rPr lang="en-US" b="1" dirty="0">
                <a:solidFill>
                  <a:srgbClr val="000000"/>
                </a:solidFill>
                <a:latin typeface="Arial" panose="020B0604020202020204" pitchFamily="34" charset="0"/>
                <a:cs typeface="Arial" panose="020B0604020202020204" pitchFamily="34" charset="0"/>
              </a:rPr>
              <a:t>Neighborhood Assistance Corp. of America</a:t>
            </a:r>
            <a:endParaRPr lang="en-US" b="1" i="0" dirty="0">
              <a:solidFill>
                <a:srgbClr val="000000"/>
              </a:solidFill>
              <a:effectLst/>
              <a:latin typeface="Arial" panose="020B0604020202020204" pitchFamily="34" charset="0"/>
              <a:cs typeface="Arial" panose="020B0604020202020204" pitchFamily="34" charset="0"/>
            </a:endParaRPr>
          </a:p>
          <a:p>
            <a:pPr algn="l"/>
            <a:endParaRPr lang="en-US" sz="3200" b="1" i="0" u="sng" dirty="0">
              <a:solidFill>
                <a:srgbClr val="000000"/>
              </a:solidFill>
              <a:effectLst/>
              <a:latin typeface="Poppins" panose="00000500000000000000" pitchFamily="2" charset="0"/>
            </a:endParaRPr>
          </a:p>
          <a:p>
            <a:pPr algn="l"/>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90745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494931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a:xfrm>
            <a:off x="545244" y="4440239"/>
            <a:ext cx="6583344" cy="4423844"/>
          </a:xfrm>
        </p:spPr>
        <p:txBody>
          <a:bodyPr/>
          <a:lstStyle/>
          <a:p>
            <a:r>
              <a:rPr lang="en-US" sz="2000" b="1" dirty="0">
                <a:latin typeface="Arial" panose="020B0604020202020204" pitchFamily="34" charset="0"/>
                <a:cs typeface="Arial" panose="020B0604020202020204" pitchFamily="34" charset="0"/>
              </a:rPr>
              <a:t>FHA SF Quick Links:</a:t>
            </a:r>
          </a:p>
          <a:p>
            <a:pPr marL="342900" indent="-342900">
              <a:buFont typeface="Wingdings" panose="05000000000000000000" pitchFamily="2" charset="2"/>
              <a:buChar char="ü"/>
            </a:pPr>
            <a:r>
              <a:rPr lang="en-US" sz="2000" b="1" dirty="0">
                <a:latin typeface="Arial" panose="020B0604020202020204" pitchFamily="34" charset="0"/>
                <a:cs typeface="Arial" panose="020B0604020202020204" pitchFamily="34" charset="0"/>
              </a:rPr>
              <a:t>SF Home Page</a:t>
            </a:r>
          </a:p>
          <a:p>
            <a:pPr marL="342900" indent="-342900">
              <a:buFont typeface="Wingdings" panose="05000000000000000000" pitchFamily="2" charset="2"/>
              <a:buChar char="ü"/>
            </a:pPr>
            <a:r>
              <a:rPr lang="en-US" sz="2000" b="1" dirty="0">
                <a:latin typeface="Arial" panose="020B0604020202020204" pitchFamily="34" charset="0"/>
                <a:cs typeface="Arial" panose="020B0604020202020204" pitchFamily="34" charset="0"/>
              </a:rPr>
              <a:t>Housing Handbook, Housing Notices, MLs</a:t>
            </a:r>
          </a:p>
          <a:p>
            <a:pPr marL="342900" indent="-342900">
              <a:buFont typeface="Wingdings" panose="05000000000000000000" pitchFamily="2" charset="2"/>
              <a:buChar char="ü"/>
            </a:pPr>
            <a:r>
              <a:rPr lang="en-US" sz="2000" b="1" dirty="0">
                <a:latin typeface="Arial" panose="020B0604020202020204" pitchFamily="34" charset="0"/>
                <a:cs typeface="Arial" panose="020B0604020202020204" pitchFamily="34" charset="0"/>
              </a:rPr>
              <a:t>FAQs</a:t>
            </a:r>
          </a:p>
          <a:p>
            <a:pPr marL="342900" indent="-342900">
              <a:buFont typeface="Wingdings" panose="05000000000000000000" pitchFamily="2" charset="2"/>
              <a:buChar char="ü"/>
            </a:pPr>
            <a:r>
              <a:rPr lang="en-US" sz="2000" b="1" dirty="0">
                <a:latin typeface="Arial" panose="020B0604020202020204" pitchFamily="34" charset="0"/>
                <a:cs typeface="Arial" panose="020B0604020202020204" pitchFamily="34" charset="0"/>
              </a:rPr>
              <a:t>Office of Housing Counseling</a:t>
            </a:r>
          </a:p>
          <a:p>
            <a:pPr marL="342900" indent="-342900">
              <a:buFont typeface="Wingdings" panose="05000000000000000000" pitchFamily="2" charset="2"/>
              <a:buChar char="ü"/>
            </a:pPr>
            <a:r>
              <a:rPr lang="en-US" sz="2000" b="1" dirty="0">
                <a:latin typeface="Arial" panose="020B0604020202020204" pitchFamily="34" charset="0"/>
                <a:cs typeface="Arial" panose="020B0604020202020204" pitchFamily="34" charset="0"/>
              </a:rPr>
              <a:t>FHA INFO (Subscribe)</a:t>
            </a:r>
          </a:p>
          <a:p>
            <a:pPr marL="342900" indent="-342900">
              <a:buFont typeface="Wingdings" panose="05000000000000000000" pitchFamily="2" charset="2"/>
              <a:buChar char="ü"/>
            </a:pPr>
            <a:r>
              <a:rPr lang="en-US" sz="2000" b="1" dirty="0">
                <a:latin typeface="Arial" panose="020B0604020202020204" pitchFamily="34" charset="0"/>
                <a:cs typeface="Arial" panose="020B0604020202020204" pitchFamily="34" charset="0"/>
              </a:rPr>
              <a:t>FHA-Approved Condos</a:t>
            </a:r>
          </a:p>
          <a:p>
            <a:pPr marL="342900" indent="-342900">
              <a:buFont typeface="Wingdings" panose="05000000000000000000" pitchFamily="2" charset="2"/>
              <a:buChar char="ü"/>
            </a:pPr>
            <a:r>
              <a:rPr lang="en-US" sz="2000" b="1" dirty="0">
                <a:latin typeface="Arial" panose="020B0604020202020204" pitchFamily="34" charset="0"/>
                <a:cs typeface="Arial" panose="020B0604020202020204" pitchFamily="34" charset="0"/>
              </a:rPr>
              <a:t>HUD Homes for Sale (REO)</a:t>
            </a:r>
          </a:p>
          <a:p>
            <a:pPr marL="342900" indent="-342900">
              <a:buFont typeface="Wingdings" panose="05000000000000000000" pitchFamily="2" charset="2"/>
              <a:buChar char="ü"/>
            </a:pPr>
            <a:r>
              <a:rPr lang="en-US" sz="2000" b="1" dirty="0">
                <a:latin typeface="Arial" panose="020B0604020202020204" pitchFamily="34" charset="0"/>
                <a:cs typeface="Arial" panose="020B0604020202020204" pitchFamily="34" charset="0"/>
              </a:rPr>
              <a:t>SF Webinars</a:t>
            </a:r>
          </a:p>
          <a:p>
            <a:pPr marL="342900" indent="-342900">
              <a:buFont typeface="Wingdings" panose="05000000000000000000" pitchFamily="2" charset="2"/>
              <a:buChar char="ü"/>
            </a:pPr>
            <a:r>
              <a:rPr lang="en-US" sz="2000" b="1" dirty="0">
                <a:latin typeface="Arial" panose="020B0604020202020204" pitchFamily="34" charset="0"/>
                <a:cs typeface="Arial" panose="020B0604020202020204" pitchFamily="34" charset="0"/>
              </a:rPr>
              <a:t>FHA-Approved Lenders</a:t>
            </a:r>
          </a:p>
          <a:p>
            <a:pPr marL="342900" indent="-342900">
              <a:buFont typeface="Wingdings" panose="05000000000000000000" pitchFamily="2" charset="2"/>
              <a:buChar char="ü"/>
            </a:pPr>
            <a:r>
              <a:rPr lang="en-US" sz="2000" b="1" dirty="0">
                <a:latin typeface="Arial" panose="020B0604020202020204" pitchFamily="34" charset="0"/>
                <a:cs typeface="Arial" panose="020B0604020202020204" pitchFamily="34" charset="0"/>
              </a:rPr>
              <a:t>Dispelling Myths and Buying a Home</a:t>
            </a:r>
          </a:p>
          <a:p>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8379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49FCF2-7DF1-4B92-BD25-062A369FC48A}" type="slidenum">
              <a:rPr lang="en-US" smtClean="0"/>
              <a:t>5</a:t>
            </a:fld>
            <a:endParaRPr lang="en-US"/>
          </a:p>
        </p:txBody>
      </p:sp>
    </p:spTree>
    <p:extLst>
      <p:ext uri="{BB962C8B-B14F-4D97-AF65-F5344CB8AC3E}">
        <p14:creationId xmlns:p14="http://schemas.microsoft.com/office/powerpoint/2010/main" val="36637204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49FCF2-7DF1-4B92-BD25-062A369FC48A}" type="slidenum">
              <a:rPr lang="en-US" smtClean="0"/>
              <a:t>39</a:t>
            </a:fld>
            <a:endParaRPr lang="en-US"/>
          </a:p>
        </p:txBody>
      </p:sp>
    </p:spTree>
    <p:extLst>
      <p:ext uri="{BB962C8B-B14F-4D97-AF65-F5344CB8AC3E}">
        <p14:creationId xmlns:p14="http://schemas.microsoft.com/office/powerpoint/2010/main" val="26163937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3381BA-7090-4A49-8AD1-32CC7BD0D054}" type="slidenum">
              <a:rPr lang="en-US" smtClean="0"/>
              <a:t>69</a:t>
            </a:fld>
            <a:endParaRPr lang="en-US" dirty="0"/>
          </a:p>
        </p:txBody>
      </p:sp>
    </p:spTree>
    <p:extLst>
      <p:ext uri="{BB962C8B-B14F-4D97-AF65-F5344CB8AC3E}">
        <p14:creationId xmlns:p14="http://schemas.microsoft.com/office/powerpoint/2010/main" val="31082757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19D7C5-D272-4248-A719-3F156BFB0406}" type="slidenum">
              <a:rPr lang="en-US" smtClean="0"/>
              <a:t>70</a:t>
            </a:fld>
            <a:endParaRPr lang="en-US" dirty="0"/>
          </a:p>
        </p:txBody>
      </p:sp>
    </p:spTree>
    <p:extLst>
      <p:ext uri="{BB962C8B-B14F-4D97-AF65-F5344CB8AC3E}">
        <p14:creationId xmlns:p14="http://schemas.microsoft.com/office/powerpoint/2010/main" val="4989283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19D7C5-D272-4248-A719-3F156BFB0406}" type="slidenum">
              <a:rPr lang="en-US" smtClean="0"/>
              <a:t>71</a:t>
            </a:fld>
            <a:endParaRPr lang="en-US" dirty="0"/>
          </a:p>
        </p:txBody>
      </p:sp>
    </p:spTree>
    <p:extLst>
      <p:ext uri="{BB962C8B-B14F-4D97-AF65-F5344CB8AC3E}">
        <p14:creationId xmlns:p14="http://schemas.microsoft.com/office/powerpoint/2010/main" val="26140776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19D7C5-D272-4248-A719-3F156BFB0406}" type="slidenum">
              <a:rPr lang="en-US" smtClean="0"/>
              <a:t>73</a:t>
            </a:fld>
            <a:endParaRPr lang="en-US" dirty="0"/>
          </a:p>
        </p:txBody>
      </p:sp>
    </p:spTree>
    <p:extLst>
      <p:ext uri="{BB962C8B-B14F-4D97-AF65-F5344CB8AC3E}">
        <p14:creationId xmlns:p14="http://schemas.microsoft.com/office/powerpoint/2010/main" val="36267596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19D7C5-D272-4248-A719-3F156BFB0406}" type="slidenum">
              <a:rPr lang="en-US" smtClean="0"/>
              <a:t>75</a:t>
            </a:fld>
            <a:endParaRPr lang="en-US" dirty="0"/>
          </a:p>
        </p:txBody>
      </p:sp>
    </p:spTree>
    <p:extLst>
      <p:ext uri="{BB962C8B-B14F-4D97-AF65-F5344CB8AC3E}">
        <p14:creationId xmlns:p14="http://schemas.microsoft.com/office/powerpoint/2010/main" val="21421100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19D7C5-D272-4248-A719-3F156BFB0406}" type="slidenum">
              <a:rPr lang="en-US" smtClean="0"/>
              <a:t>76</a:t>
            </a:fld>
            <a:endParaRPr lang="en-US" dirty="0"/>
          </a:p>
        </p:txBody>
      </p:sp>
    </p:spTree>
    <p:extLst>
      <p:ext uri="{BB962C8B-B14F-4D97-AF65-F5344CB8AC3E}">
        <p14:creationId xmlns:p14="http://schemas.microsoft.com/office/powerpoint/2010/main" val="16802993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19D7C5-D272-4248-A719-3F156BFB0406}" type="slidenum">
              <a:rPr lang="en-US" smtClean="0"/>
              <a:t>77</a:t>
            </a:fld>
            <a:endParaRPr lang="en-US" dirty="0"/>
          </a:p>
        </p:txBody>
      </p:sp>
    </p:spTree>
    <p:extLst>
      <p:ext uri="{BB962C8B-B14F-4D97-AF65-F5344CB8AC3E}">
        <p14:creationId xmlns:p14="http://schemas.microsoft.com/office/powerpoint/2010/main" val="37112204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19D7C5-D272-4248-A719-3F156BFB0406}" type="slidenum">
              <a:rPr lang="en-US" smtClean="0"/>
              <a:t>78</a:t>
            </a:fld>
            <a:endParaRPr lang="en-US"/>
          </a:p>
        </p:txBody>
      </p:sp>
    </p:spTree>
    <p:extLst>
      <p:ext uri="{BB962C8B-B14F-4D97-AF65-F5344CB8AC3E}">
        <p14:creationId xmlns:p14="http://schemas.microsoft.com/office/powerpoint/2010/main" val="1823251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49FCF2-7DF1-4B92-BD25-062A369FC48A}" type="slidenum">
              <a:rPr lang="en-US" smtClean="0"/>
              <a:t>12</a:t>
            </a:fld>
            <a:endParaRPr lang="en-US"/>
          </a:p>
        </p:txBody>
      </p:sp>
    </p:spTree>
    <p:extLst>
      <p:ext uri="{BB962C8B-B14F-4D97-AF65-F5344CB8AC3E}">
        <p14:creationId xmlns:p14="http://schemas.microsoft.com/office/powerpoint/2010/main" val="1299260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49FCF2-7DF1-4B92-BD25-062A369FC48A}" type="slidenum">
              <a:rPr lang="en-US" smtClean="0"/>
              <a:t>13</a:t>
            </a:fld>
            <a:endParaRPr lang="en-US"/>
          </a:p>
        </p:txBody>
      </p:sp>
    </p:spTree>
    <p:extLst>
      <p:ext uri="{BB962C8B-B14F-4D97-AF65-F5344CB8AC3E}">
        <p14:creationId xmlns:p14="http://schemas.microsoft.com/office/powerpoint/2010/main" val="1639209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169F3B79-BE6A-4937-90A1-F13382878BB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1B1471E3-3962-4F12-8962-9CCB0967060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b="1" dirty="0"/>
          </a:p>
          <a:p>
            <a:pPr>
              <a:spcBef>
                <a:spcPct val="0"/>
              </a:spcBef>
            </a:pPr>
            <a:endParaRPr lang="en-US" altLang="en-US" dirty="0"/>
          </a:p>
        </p:txBody>
      </p:sp>
      <p:sp>
        <p:nvSpPr>
          <p:cNvPr id="22532" name="Slide Number Placeholder 3">
            <a:extLst>
              <a:ext uri="{FF2B5EF4-FFF2-40B4-BE49-F238E27FC236}">
                <a16:creationId xmlns:a16="http://schemas.microsoft.com/office/drawing/2014/main" id="{5A439D27-88B4-474A-8EB4-22D0A05AC6DF}"/>
              </a:ext>
            </a:extLst>
          </p:cNvPr>
          <p:cNvSpPr>
            <a:spLocks noGrp="1" noChangeArrowheads="1"/>
          </p:cNvSpPr>
          <p:nvPr>
            <p:ph type="sldNum" sz="quarter" idx="4294967295"/>
          </p:nvPr>
        </p:nvSpPr>
        <p:spPr bwMode="auto">
          <a:xfrm>
            <a:off x="5533293" y="9171395"/>
            <a:ext cx="807218" cy="35541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35" tIns="47867" rIns="95735" bIns="47867"/>
          <a:lstStyle>
            <a:lvl1pPr>
              <a:defRPr>
                <a:solidFill>
                  <a:schemeClr val="tx1"/>
                </a:solidFill>
                <a:latin typeface="Calibri" panose="020F0502020204030204" pitchFamily="34" charset="0"/>
              </a:defRPr>
            </a:lvl1pPr>
            <a:lvl2pPr marL="777943" indent="-299209">
              <a:defRPr>
                <a:solidFill>
                  <a:schemeClr val="tx1"/>
                </a:solidFill>
                <a:latin typeface="Calibri" panose="020F0502020204030204" pitchFamily="34" charset="0"/>
              </a:defRPr>
            </a:lvl2pPr>
            <a:lvl3pPr marL="1196835" indent="-239367">
              <a:defRPr>
                <a:solidFill>
                  <a:schemeClr val="tx1"/>
                </a:solidFill>
                <a:latin typeface="Calibri" panose="020F0502020204030204" pitchFamily="34" charset="0"/>
              </a:defRPr>
            </a:lvl3pPr>
            <a:lvl4pPr marL="1675569" indent="-239367">
              <a:defRPr>
                <a:solidFill>
                  <a:schemeClr val="tx1"/>
                </a:solidFill>
                <a:latin typeface="Calibri" panose="020F0502020204030204" pitchFamily="34" charset="0"/>
              </a:defRPr>
            </a:lvl4pPr>
            <a:lvl5pPr marL="2154304" indent="-239367">
              <a:defRPr>
                <a:solidFill>
                  <a:schemeClr val="tx1"/>
                </a:solidFill>
                <a:latin typeface="Calibri" panose="020F0502020204030204" pitchFamily="34" charset="0"/>
              </a:defRPr>
            </a:lvl5pPr>
            <a:lvl6pPr marL="2633038" indent="-239367" defTabSz="478734" fontAlgn="base">
              <a:spcBef>
                <a:spcPct val="0"/>
              </a:spcBef>
              <a:spcAft>
                <a:spcPct val="0"/>
              </a:spcAft>
              <a:defRPr>
                <a:solidFill>
                  <a:schemeClr val="tx1"/>
                </a:solidFill>
                <a:latin typeface="Calibri" panose="020F0502020204030204" pitchFamily="34" charset="0"/>
              </a:defRPr>
            </a:lvl6pPr>
            <a:lvl7pPr marL="3111772" indent="-239367" defTabSz="478734" fontAlgn="base">
              <a:spcBef>
                <a:spcPct val="0"/>
              </a:spcBef>
              <a:spcAft>
                <a:spcPct val="0"/>
              </a:spcAft>
              <a:defRPr>
                <a:solidFill>
                  <a:schemeClr val="tx1"/>
                </a:solidFill>
                <a:latin typeface="Calibri" panose="020F0502020204030204" pitchFamily="34" charset="0"/>
              </a:defRPr>
            </a:lvl7pPr>
            <a:lvl8pPr marL="3590506" indent="-239367" defTabSz="478734" fontAlgn="base">
              <a:spcBef>
                <a:spcPct val="0"/>
              </a:spcBef>
              <a:spcAft>
                <a:spcPct val="0"/>
              </a:spcAft>
              <a:defRPr>
                <a:solidFill>
                  <a:schemeClr val="tx1"/>
                </a:solidFill>
                <a:latin typeface="Calibri" panose="020F0502020204030204" pitchFamily="34" charset="0"/>
              </a:defRPr>
            </a:lvl8pPr>
            <a:lvl9pPr marL="4069240" indent="-239367" defTabSz="478734" fontAlgn="base">
              <a:spcBef>
                <a:spcPct val="0"/>
              </a:spcBef>
              <a:spcAft>
                <a:spcPct val="0"/>
              </a:spcAft>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183EC8B9-A6F9-4D47-AE17-3865934FD963}" type="slidenum">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ctr" defTabSz="457200" rtl="0" eaLnBrk="1" fontAlgn="base" latinLnBrk="0" hangingPunct="1">
                <a:lnSpc>
                  <a:spcPct val="100000"/>
                </a:lnSpc>
                <a:spcBef>
                  <a:spcPct val="0"/>
                </a:spcBef>
                <a:spcAft>
                  <a:spcPct val="0"/>
                </a:spcAft>
                <a:buClrTx/>
                <a:buSzTx/>
                <a:buFontTx/>
                <a:buNone/>
                <a:tabLst/>
                <a:defRPr/>
              </a:pPr>
              <a:t>15</a:t>
            </a:fld>
            <a:endPar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336329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30621" y="4514848"/>
            <a:ext cx="6053958" cy="4152902"/>
          </a:xfrm>
        </p:spPr>
        <p:txBody>
          <a:bodyPr/>
          <a:lstStyle/>
          <a:p>
            <a:r>
              <a:rPr lang="en-US" sz="1400" b="1" dirty="0">
                <a:effectLst/>
                <a:latin typeface="Arial" panose="020B0604020202020204" pitchFamily="34" charset="0"/>
                <a:ea typeface="Times New Roman" panose="02020603050405020304" pitchFamily="18" charset="0"/>
                <a:cs typeface="Arial" panose="020B0604020202020204" pitchFamily="34" charset="0"/>
              </a:rPr>
              <a:t>WHAT IS FHA and HOW IT HELPS PEOPLE ACHIEVE HOMEOWNERSHIP? </a:t>
            </a: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algn="just"/>
            <a:r>
              <a:rPr lang="en-US" sz="1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FHA stands for the Federal Housing Administration, a government agency within the Department of Housing and Urban Development (HUD).  FHA was established by the National Housing Act on June 27, 1934, to facilitate home financing, improve housing standards, and increase employment in the home construction industry in the wake of the Great Depression.  </a:t>
            </a:r>
          </a:p>
          <a:p>
            <a:pPr algn="just" defTabSz="492569"/>
            <a:r>
              <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FHA doesn't make loans. Instead, it </a:t>
            </a:r>
            <a:r>
              <a:rPr lang="en-US" sz="14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insures</a:t>
            </a:r>
            <a:r>
              <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loans so that if buyers default for some reason, the lenders will get their money. This encourages lenders to give mortgages to people who might not otherwise qualify for loans.</a:t>
            </a:r>
            <a:endParaRPr lang="en-US" sz="1400" dirty="0">
              <a:latin typeface="Arial" panose="020B0604020202020204" pitchFamily="34" charset="0"/>
              <a:ea typeface="Calibri" panose="020F0502020204030204" pitchFamily="34" charset="0"/>
              <a:cs typeface="Arial" panose="020B0604020202020204" pitchFamily="34" charset="0"/>
            </a:endParaRPr>
          </a:p>
          <a:p>
            <a:pPr algn="just">
              <a:spcAft>
                <a:spcPts val="815"/>
              </a:spcAft>
            </a:pPr>
            <a:r>
              <a:rPr lang="en-US" sz="1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What is FHA and Its Importance in the Market: </a:t>
            </a:r>
            <a:r>
              <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We are keenly aware of our responsibility to play a countercyclical role in supporting the housing market during times of both financial challenge and natural disasters. During the time of the COVID-19 pandemic and beyond, HUD, its Office of Housing, and FHA are committed to helping first-time homebuyers and other families attain the financial benefits and economic independence realized through homeownership.</a:t>
            </a:r>
            <a:endParaRPr lang="en-US" sz="1400" dirty="0">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269445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856" y="4620413"/>
            <a:ext cx="5851490" cy="4152884"/>
          </a:xfrm>
        </p:spPr>
        <p:txBody>
          <a:bodyPr/>
          <a:lstStyle/>
          <a:p>
            <a:pPr algn="just"/>
            <a:r>
              <a:rPr lang="en-US" sz="1600" dirty="0">
                <a:latin typeface="Arial" panose="020B0604020202020204" pitchFamily="34" charset="0"/>
                <a:cs typeface="Arial" panose="020B0604020202020204" pitchFamily="34" charset="0"/>
              </a:rPr>
              <a:t>FHA Single-Family activities are managed by 4 homeownership Centers (HOCs).  The Atlanta Homeownership Center has purview over the FHA Single Family activity in MS.  The HOCs are comprised of 5 Divisions:</a:t>
            </a:r>
          </a:p>
          <a:p>
            <a:pPr algn="just"/>
            <a:r>
              <a:rPr lang="en-US" sz="1600" b="1" dirty="0">
                <a:latin typeface="Arial" panose="020B0604020202020204" pitchFamily="34" charset="0"/>
                <a:cs typeface="Arial" panose="020B0604020202020204" pitchFamily="34" charset="0"/>
              </a:rPr>
              <a:t>Program Support: </a:t>
            </a:r>
            <a:r>
              <a:rPr lang="en-US" sz="1600" dirty="0">
                <a:latin typeface="Arial" panose="020B0604020202020204" pitchFamily="34" charset="0"/>
                <a:cs typeface="Arial" panose="020B0604020202020204" pitchFamily="34" charset="0"/>
              </a:rPr>
              <a:t>Works with Nonprofit and Govt Entities that wish to do business with FHA; and provides FHA Marketing and Outreach activities.</a:t>
            </a:r>
          </a:p>
          <a:p>
            <a:pPr algn="just"/>
            <a:r>
              <a:rPr lang="en-US" sz="1600" b="1" dirty="0">
                <a:latin typeface="Arial" panose="020B0604020202020204" pitchFamily="34" charset="0"/>
                <a:cs typeface="Arial" panose="020B0604020202020204" pitchFamily="34" charset="0"/>
              </a:rPr>
              <a:t>Processing and Underwriting:</a:t>
            </a:r>
            <a:r>
              <a:rPr lang="en-US" sz="1600" dirty="0">
                <a:latin typeface="Arial" panose="020B0604020202020204" pitchFamily="34" charset="0"/>
                <a:cs typeface="Arial" panose="020B0604020202020204" pitchFamily="34" charset="0"/>
              </a:rPr>
              <a:t>:Reviews FHA lender activity (FHA insured loans)</a:t>
            </a:r>
          </a:p>
          <a:p>
            <a:pPr algn="just"/>
            <a:r>
              <a:rPr lang="en-US" sz="1600" b="1" dirty="0">
                <a:latin typeface="Arial" panose="020B0604020202020204" pitchFamily="34" charset="0"/>
                <a:cs typeface="Arial" panose="020B0604020202020204" pitchFamily="34" charset="0"/>
              </a:rPr>
              <a:t>Operations and Customer </a:t>
            </a:r>
            <a:r>
              <a:rPr lang="en-US" sz="1600" dirty="0">
                <a:latin typeface="Arial" panose="020B0604020202020204" pitchFamily="34" charset="0"/>
                <a:cs typeface="Arial" panose="020B0604020202020204" pitchFamily="34" charset="0"/>
              </a:rPr>
              <a:t>Service: Provides support to the HOC – manages HOC funding and the FHA Resource Center</a:t>
            </a:r>
          </a:p>
          <a:p>
            <a:pPr algn="just"/>
            <a:r>
              <a:rPr lang="en-US" sz="1600" b="1" dirty="0">
                <a:latin typeface="Arial" panose="020B0604020202020204" pitchFamily="34" charset="0"/>
                <a:cs typeface="Arial" panose="020B0604020202020204" pitchFamily="34" charset="0"/>
              </a:rPr>
              <a:t>Real Estate Owned: </a:t>
            </a:r>
            <a:r>
              <a:rPr lang="en-US" sz="1600" dirty="0">
                <a:latin typeface="Arial" panose="020B0604020202020204" pitchFamily="34" charset="0"/>
                <a:cs typeface="Arial" panose="020B0604020202020204" pitchFamily="34" charset="0"/>
              </a:rPr>
              <a:t>Oversees the Management and Marketing of REO inventory (HUD Homes)</a:t>
            </a:r>
          </a:p>
          <a:p>
            <a:pPr algn="just"/>
            <a:r>
              <a:rPr lang="en-US" sz="1600" b="1" dirty="0">
                <a:latin typeface="Arial" panose="020B0604020202020204" pitchFamily="34" charset="0"/>
                <a:cs typeface="Arial" panose="020B0604020202020204" pitchFamily="34" charset="0"/>
              </a:rPr>
              <a:t>Quality Assurance: </a:t>
            </a:r>
            <a:r>
              <a:rPr lang="en-US" sz="1600" dirty="0">
                <a:latin typeface="Arial" panose="020B0604020202020204" pitchFamily="34" charset="0"/>
                <a:cs typeface="Arial" panose="020B0604020202020204" pitchFamily="34" charset="0"/>
              </a:rPr>
              <a:t>Monitors FHA-approved lenders</a:t>
            </a:r>
          </a:p>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3234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6.jpe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hyperlink" Target="https://www.hud.gov/program_offices/housing/sfh/events" TargetMode="External"/><Relationship Id="rId2" Type="http://schemas.openxmlformats.org/officeDocument/2006/relationships/hyperlink" Target="https://portal.hud.gov/hudportal/HUD?src=/program_offices/housing/sfh/handbook_4000-1" TargetMode="External"/><Relationship Id="rId1" Type="http://schemas.openxmlformats.org/officeDocument/2006/relationships/slideMaster" Target="../slideMasters/slideMaster3.xml"/><Relationship Id="rId4" Type="http://schemas.openxmlformats.org/officeDocument/2006/relationships/hyperlink" Target="https://portal.hud.gov/hudportal/HUD?src=/program_offices/housing/sfh/FHA_INFO_subscribe" TargetMode="Externa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EB0B334-C9F8-48B8-97A4-F26848944249}" type="datetimeFigureOut">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87C280-C6EA-45C0-BD50-BCF2A49E3FF4}" type="slidenum">
              <a:rPr lang="en-US" smtClean="0"/>
              <a:t>‹#›</a:t>
            </a:fld>
            <a:endParaRPr lang="en-US"/>
          </a:p>
        </p:txBody>
      </p:sp>
    </p:spTree>
    <p:extLst>
      <p:ext uri="{BB962C8B-B14F-4D97-AF65-F5344CB8AC3E}">
        <p14:creationId xmlns:p14="http://schemas.microsoft.com/office/powerpoint/2010/main" val="3314800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B0B334-C9F8-48B8-97A4-F26848944249}" type="datetimeFigureOut">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87C280-C6EA-45C0-BD50-BCF2A49E3FF4}" type="slidenum">
              <a:rPr lang="en-US" smtClean="0"/>
              <a:t>‹#›</a:t>
            </a:fld>
            <a:endParaRPr lang="en-US"/>
          </a:p>
        </p:txBody>
      </p:sp>
    </p:spTree>
    <p:extLst>
      <p:ext uri="{BB962C8B-B14F-4D97-AF65-F5344CB8AC3E}">
        <p14:creationId xmlns:p14="http://schemas.microsoft.com/office/powerpoint/2010/main" val="1706710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3" y="365126"/>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B0B334-C9F8-48B8-97A4-F26848944249}" type="datetimeFigureOut">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87C280-C6EA-45C0-BD50-BCF2A49E3FF4}" type="slidenum">
              <a:rPr lang="en-US" smtClean="0"/>
              <a:t>‹#›</a:t>
            </a:fld>
            <a:endParaRPr lang="en-US"/>
          </a:p>
        </p:txBody>
      </p:sp>
    </p:spTree>
    <p:extLst>
      <p:ext uri="{BB962C8B-B14F-4D97-AF65-F5344CB8AC3E}">
        <p14:creationId xmlns:p14="http://schemas.microsoft.com/office/powerpoint/2010/main" val="4243326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5" name="Rectangle 4"/>
          <p:cNvSpPr/>
          <p:nvPr userDrawn="1"/>
        </p:nvSpPr>
        <p:spPr>
          <a:xfrm>
            <a:off x="1" y="0"/>
            <a:ext cx="12192000" cy="199291"/>
          </a:xfrm>
          <a:prstGeom prst="rect">
            <a:avLst/>
          </a:prstGeom>
          <a:solidFill>
            <a:srgbClr val="0B4366"/>
          </a:solidFill>
          <a:ln>
            <a:solidFill>
              <a:srgbClr val="0B4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C00AEB11-8ABE-4FAA-A026-F3E90B0D75F3}"/>
              </a:ext>
            </a:extLst>
          </p:cNvPr>
          <p:cNvSpPr>
            <a:spLocks noGrp="1"/>
          </p:cNvSpPr>
          <p:nvPr>
            <p:ph type="sldNum" sz="quarter" idx="10"/>
          </p:nvPr>
        </p:nvSpPr>
        <p:spPr>
          <a:xfrm>
            <a:off x="11406554" y="6335485"/>
            <a:ext cx="404446" cy="365125"/>
          </a:xfrm>
          <a:prstGeom prst="rect">
            <a:avLst/>
          </a:prstGeom>
        </p:spPr>
        <p:txBody>
          <a:bodyPr anchor="ctr"/>
          <a:lstStyle>
            <a:lvl1pPr>
              <a:defRPr sz="1200">
                <a:solidFill>
                  <a:srgbClr val="2EB1D1"/>
                </a:solidFill>
              </a:defRPr>
            </a:lvl1pPr>
          </a:lstStyle>
          <a:p>
            <a:fld id="{4749BECD-3273-4FE3-BD63-F549C359A7E1}" type="slidenum">
              <a:rPr lang="en-US" smtClean="0"/>
              <a:pPr/>
              <a:t>‹#›</a:t>
            </a:fld>
            <a:endParaRPr lang="en-US" dirty="0"/>
          </a:p>
        </p:txBody>
      </p:sp>
      <p:pic>
        <p:nvPicPr>
          <p:cNvPr id="4" name="Picture 3">
            <a:extLst>
              <a:ext uri="{FF2B5EF4-FFF2-40B4-BE49-F238E27FC236}">
                <a16:creationId xmlns:a16="http://schemas.microsoft.com/office/drawing/2014/main" id="{B297FB15-CEAD-4311-90D7-54BE5196BC86}"/>
              </a:ext>
            </a:extLst>
          </p:cNvPr>
          <p:cNvPicPr>
            <a:picLocks noChangeAspect="1"/>
          </p:cNvPicPr>
          <p:nvPr userDrawn="1"/>
        </p:nvPicPr>
        <p:blipFill>
          <a:blip r:embed="rId2"/>
          <a:stretch>
            <a:fillRect/>
          </a:stretch>
        </p:blipFill>
        <p:spPr>
          <a:xfrm>
            <a:off x="10090341" y="6098815"/>
            <a:ext cx="1316213" cy="601795"/>
          </a:xfrm>
          <a:prstGeom prst="rect">
            <a:avLst/>
          </a:prstGeom>
        </p:spPr>
      </p:pic>
    </p:spTree>
    <p:extLst>
      <p:ext uri="{BB962C8B-B14F-4D97-AF65-F5344CB8AC3E}">
        <p14:creationId xmlns:p14="http://schemas.microsoft.com/office/powerpoint/2010/main" val="2618002126"/>
      </p:ext>
    </p:extLst>
  </p:cSld>
  <p:clrMapOvr>
    <a:masterClrMapping/>
  </p:clrMapOvr>
  <p:extLst>
    <p:ext uri="{DCECCB84-F9BA-43D5-87BE-67443E8EF086}">
      <p15:sldGuideLst xmlns:p15="http://schemas.microsoft.com/office/powerpoint/2012/main">
        <p15:guide id="1" orient="horz" pos="76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81000" y="606426"/>
            <a:ext cx="11430000" cy="788620"/>
          </a:xfrm>
        </p:spPr>
        <p:txBody>
          <a:bodyPr>
            <a:normAutofit/>
          </a:bodyPr>
          <a:lstStyle>
            <a:lvl1pPr>
              <a:defRPr sz="3200">
                <a:solidFill>
                  <a:srgbClr val="011224"/>
                </a:solidFill>
              </a:defRPr>
            </a:lvl1pPr>
          </a:lstStyle>
          <a:p>
            <a:r>
              <a:rPr lang="en-US"/>
              <a:t>Click to edit Master title style</a:t>
            </a:r>
          </a:p>
        </p:txBody>
      </p:sp>
      <p:sp>
        <p:nvSpPr>
          <p:cNvPr id="6" name="Text Placeholder 5"/>
          <p:cNvSpPr>
            <a:spLocks noGrp="1"/>
          </p:cNvSpPr>
          <p:nvPr>
            <p:ph type="body" sz="quarter" idx="12"/>
          </p:nvPr>
        </p:nvSpPr>
        <p:spPr>
          <a:xfrm>
            <a:off x="381000" y="2121640"/>
            <a:ext cx="3429000" cy="2965450"/>
          </a:xfrm>
          <a:prstGeom prst="rect">
            <a:avLst/>
          </a:prstGeom>
        </p:spPr>
        <p:txBody>
          <a:bodyPr/>
          <a:lstStyle>
            <a:lvl1pPr marL="0" indent="0">
              <a:buNone/>
              <a:defRPr sz="1800" b="0" i="0">
                <a:solidFill>
                  <a:srgbClr val="011224"/>
                </a:solidFill>
                <a:latin typeface="Franklin Gothic Medium" charset="0"/>
                <a:ea typeface="Franklin Gothic Medium" charset="0"/>
                <a:cs typeface="Franklin Gothic Medium" charset="0"/>
              </a:defRPr>
            </a:lvl1pPr>
            <a:lvl2pPr marL="457200" indent="0">
              <a:buNone/>
              <a:defRPr sz="1800" b="0" i="0">
                <a:solidFill>
                  <a:srgbClr val="011224"/>
                </a:solidFill>
                <a:latin typeface="Franklin Gothic Medium" charset="0"/>
                <a:ea typeface="Franklin Gothic Medium" charset="0"/>
                <a:cs typeface="Franklin Gothic Medium" charset="0"/>
              </a:defRPr>
            </a:lvl2pPr>
            <a:lvl3pPr marL="914400" indent="0">
              <a:buNone/>
              <a:defRPr sz="1800" b="0" i="0">
                <a:solidFill>
                  <a:srgbClr val="011224"/>
                </a:solidFill>
                <a:latin typeface="Franklin Gothic Medium" charset="0"/>
                <a:ea typeface="Franklin Gothic Medium" charset="0"/>
                <a:cs typeface="Franklin Gothic Medium" charset="0"/>
              </a:defRPr>
            </a:lvl3pPr>
            <a:lvl4pPr marL="1371600" indent="0">
              <a:buNone/>
              <a:defRPr sz="1800" b="0" i="0">
                <a:solidFill>
                  <a:srgbClr val="011224"/>
                </a:solidFill>
                <a:latin typeface="Franklin Gothic Medium" charset="0"/>
                <a:ea typeface="Franklin Gothic Medium" charset="0"/>
                <a:cs typeface="Franklin Gothic Medium" charset="0"/>
              </a:defRPr>
            </a:lvl4pPr>
            <a:lvl5pPr marL="1828800" indent="0">
              <a:buNone/>
              <a:defRPr sz="1800" b="0" i="0">
                <a:solidFill>
                  <a:srgbClr val="011224"/>
                </a:solidFill>
                <a:latin typeface="Franklin Gothic Medium" charset="0"/>
                <a:ea typeface="Franklin Gothic Medium" charset="0"/>
                <a:cs typeface="Franklin Gothic Medium" charset="0"/>
              </a:defRPr>
            </a:lvl5pPr>
          </a:lstStyle>
          <a:p>
            <a:pPr lvl="0"/>
            <a:r>
              <a:rPr lang="en-US"/>
              <a:t>Click to edit Master text styles</a:t>
            </a:r>
          </a:p>
        </p:txBody>
      </p:sp>
      <p:sp>
        <p:nvSpPr>
          <p:cNvPr id="7" name="Text Placeholder 5"/>
          <p:cNvSpPr>
            <a:spLocks noGrp="1"/>
          </p:cNvSpPr>
          <p:nvPr>
            <p:ph type="body" sz="quarter" idx="13"/>
          </p:nvPr>
        </p:nvSpPr>
        <p:spPr>
          <a:xfrm>
            <a:off x="4336073" y="2121640"/>
            <a:ext cx="2322635" cy="2965450"/>
          </a:xfrm>
          <a:prstGeom prst="rect">
            <a:avLst/>
          </a:prstGeom>
        </p:spPr>
        <p:txBody>
          <a:bodyPr/>
          <a:lstStyle>
            <a:lvl1pPr>
              <a:defRPr sz="1600"/>
            </a:lvl1pPr>
            <a:lvl2pPr>
              <a:defRPr sz="1400"/>
            </a:lvl2pPr>
            <a:lvl3pPr>
              <a:defRPr sz="1200"/>
            </a:lvl3pPr>
            <a:lvl4pPr>
              <a:defRPr sz="11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p:cNvSpPr>
            <a:spLocks noGrp="1"/>
          </p:cNvSpPr>
          <p:nvPr>
            <p:ph type="body" sz="quarter" idx="14"/>
          </p:nvPr>
        </p:nvSpPr>
        <p:spPr>
          <a:xfrm>
            <a:off x="6912219" y="2121640"/>
            <a:ext cx="2322635" cy="2965450"/>
          </a:xfrm>
          <a:prstGeom prst="rect">
            <a:avLst/>
          </a:prstGeom>
        </p:spPr>
        <p:txBody>
          <a:bodyPr/>
          <a:lstStyle>
            <a:lvl1pPr>
              <a:defRPr sz="1600"/>
            </a:lvl1pPr>
            <a:lvl2pPr>
              <a:defRPr sz="1400"/>
            </a:lvl2pPr>
            <a:lvl3pPr>
              <a:defRPr sz="1200"/>
            </a:lvl3pPr>
            <a:lvl4pPr>
              <a:defRPr sz="11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p:cNvSpPr/>
          <p:nvPr userDrawn="1"/>
        </p:nvSpPr>
        <p:spPr>
          <a:xfrm>
            <a:off x="1" y="0"/>
            <a:ext cx="12192000" cy="199291"/>
          </a:xfrm>
          <a:prstGeom prst="rect">
            <a:avLst/>
          </a:prstGeom>
          <a:solidFill>
            <a:srgbClr val="0B4366"/>
          </a:solidFill>
          <a:ln>
            <a:solidFill>
              <a:srgbClr val="0B4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5"/>
          <p:cNvSpPr>
            <a:spLocks noGrp="1"/>
          </p:cNvSpPr>
          <p:nvPr>
            <p:ph type="body" sz="quarter" idx="15"/>
          </p:nvPr>
        </p:nvSpPr>
        <p:spPr>
          <a:xfrm>
            <a:off x="9488365" y="2121640"/>
            <a:ext cx="2322635" cy="2965450"/>
          </a:xfrm>
          <a:prstGeom prst="rect">
            <a:avLst/>
          </a:prstGeom>
        </p:spPr>
        <p:txBody>
          <a:bodyPr/>
          <a:lstStyle>
            <a:lvl1pPr>
              <a:defRPr sz="1600"/>
            </a:lvl1pPr>
            <a:lvl2pPr>
              <a:defRPr sz="1400"/>
            </a:lvl2pPr>
            <a:lvl3pPr>
              <a:defRPr sz="1200"/>
            </a:lvl3pPr>
            <a:lvl4pPr>
              <a:defRPr sz="11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p:cNvCxnSpPr/>
          <p:nvPr userDrawn="1"/>
        </p:nvCxnSpPr>
        <p:spPr>
          <a:xfrm>
            <a:off x="458490" y="1968285"/>
            <a:ext cx="1168831" cy="0"/>
          </a:xfrm>
          <a:prstGeom prst="line">
            <a:avLst/>
          </a:prstGeom>
          <a:ln w="50800">
            <a:solidFill>
              <a:srgbClr val="0B4366"/>
            </a:solidFill>
          </a:ln>
        </p:spPr>
        <p:style>
          <a:lnRef idx="1">
            <a:schemeClr val="accent1"/>
          </a:lnRef>
          <a:fillRef idx="0">
            <a:schemeClr val="accent1"/>
          </a:fillRef>
          <a:effectRef idx="0">
            <a:schemeClr val="accent1"/>
          </a:effectRef>
          <a:fontRef idx="minor">
            <a:schemeClr val="tx1"/>
          </a:fontRef>
        </p:style>
      </p:cxnSp>
      <p:sp>
        <p:nvSpPr>
          <p:cNvPr id="18" name="Slide Number Placeholder 2"/>
          <p:cNvSpPr>
            <a:spLocks noGrp="1"/>
          </p:cNvSpPr>
          <p:nvPr>
            <p:ph type="sldNum" sz="quarter" idx="10"/>
          </p:nvPr>
        </p:nvSpPr>
        <p:spPr>
          <a:xfrm>
            <a:off x="11406554" y="6335485"/>
            <a:ext cx="404446" cy="365125"/>
          </a:xfrm>
          <a:prstGeom prst="rect">
            <a:avLst/>
          </a:prstGeom>
        </p:spPr>
        <p:txBody>
          <a:bodyPr anchor="ctr"/>
          <a:lstStyle>
            <a:lvl1pPr>
              <a:defRPr sz="1200">
                <a:solidFill>
                  <a:srgbClr val="2EB1D1"/>
                </a:solidFill>
              </a:defRPr>
            </a:lvl1pPr>
          </a:lstStyle>
          <a:p>
            <a:fld id="{4749BECD-3273-4FE3-BD63-F549C359A7E1}" type="slidenum">
              <a:rPr lang="en-US" smtClean="0"/>
              <a:pPr/>
              <a:t>‹#›</a:t>
            </a:fld>
            <a:endParaRPr lang="en-US" dirty="0"/>
          </a:p>
        </p:txBody>
      </p:sp>
      <p:pic>
        <p:nvPicPr>
          <p:cNvPr id="10" name="Picture 9">
            <a:extLst>
              <a:ext uri="{FF2B5EF4-FFF2-40B4-BE49-F238E27FC236}">
                <a16:creationId xmlns:a16="http://schemas.microsoft.com/office/drawing/2014/main" id="{21C1C343-461E-41EE-A855-B21B075F5034}"/>
              </a:ext>
            </a:extLst>
          </p:cNvPr>
          <p:cNvPicPr>
            <a:picLocks noChangeAspect="1"/>
          </p:cNvPicPr>
          <p:nvPr userDrawn="1"/>
        </p:nvPicPr>
        <p:blipFill>
          <a:blip r:embed="rId2"/>
          <a:stretch>
            <a:fillRect/>
          </a:stretch>
        </p:blipFill>
        <p:spPr>
          <a:xfrm>
            <a:off x="10090341" y="6098815"/>
            <a:ext cx="1316213" cy="601795"/>
          </a:xfrm>
          <a:prstGeom prst="rect">
            <a:avLst/>
          </a:prstGeom>
        </p:spPr>
      </p:pic>
    </p:spTree>
    <p:extLst>
      <p:ext uri="{BB962C8B-B14F-4D97-AF65-F5344CB8AC3E}">
        <p14:creationId xmlns:p14="http://schemas.microsoft.com/office/powerpoint/2010/main" val="13424798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883" indent="0" algn="ctr">
              <a:buNone/>
              <a:defRPr sz="1500"/>
            </a:lvl2pPr>
            <a:lvl3pPr marL="685766" indent="0" algn="ctr">
              <a:buNone/>
              <a:defRPr sz="1351"/>
            </a:lvl3pPr>
            <a:lvl4pPr marL="1028648"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3"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7EB0B334-C9F8-48B8-97A4-F26848944249}" type="datetimeFigureOut">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87C280-C6EA-45C0-BD50-BCF2A49E3FF4}" type="slidenum">
              <a:rPr lang="en-US" smtClean="0"/>
              <a:t>‹#›</a:t>
            </a:fld>
            <a:endParaRPr lang="en-US"/>
          </a:p>
        </p:txBody>
      </p:sp>
    </p:spTree>
    <p:extLst>
      <p:ext uri="{BB962C8B-B14F-4D97-AF65-F5344CB8AC3E}">
        <p14:creationId xmlns:p14="http://schemas.microsoft.com/office/powerpoint/2010/main" val="1497736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B0B334-C9F8-48B8-97A4-F26848944249}" type="datetimeFigureOut">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87C280-C6EA-45C0-BD50-BCF2A49E3FF4}" type="slidenum">
              <a:rPr lang="en-US" smtClean="0"/>
              <a:t>‹#›</a:t>
            </a:fld>
            <a:endParaRPr lang="en-US"/>
          </a:p>
        </p:txBody>
      </p:sp>
    </p:spTree>
    <p:extLst>
      <p:ext uri="{BB962C8B-B14F-4D97-AF65-F5344CB8AC3E}">
        <p14:creationId xmlns:p14="http://schemas.microsoft.com/office/powerpoint/2010/main" val="27469461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45"/>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2" y="4589470"/>
            <a:ext cx="10515600" cy="1500187"/>
          </a:xfrm>
        </p:spPr>
        <p:txBody>
          <a:bodyPr/>
          <a:lstStyle>
            <a:lvl1pPr marL="0" indent="0">
              <a:buNone/>
              <a:defRPr sz="1800">
                <a:solidFill>
                  <a:schemeClr val="tx1">
                    <a:tint val="75000"/>
                  </a:schemeClr>
                </a:solidFill>
              </a:defRPr>
            </a:lvl1pPr>
            <a:lvl2pPr marL="342883" indent="0">
              <a:buNone/>
              <a:defRPr sz="1500">
                <a:solidFill>
                  <a:schemeClr val="tx1">
                    <a:tint val="75000"/>
                  </a:schemeClr>
                </a:solidFill>
              </a:defRPr>
            </a:lvl2pPr>
            <a:lvl3pPr marL="685766" indent="0">
              <a:buNone/>
              <a:defRPr sz="1351">
                <a:solidFill>
                  <a:schemeClr val="tx1">
                    <a:tint val="75000"/>
                  </a:schemeClr>
                </a:solidFill>
              </a:defRPr>
            </a:lvl3pPr>
            <a:lvl4pPr marL="1028648"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3"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EB0B334-C9F8-48B8-97A4-F26848944249}" type="datetimeFigureOut">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87C280-C6EA-45C0-BD50-BCF2A49E3FF4}" type="slidenum">
              <a:rPr lang="en-US" smtClean="0"/>
              <a:t>‹#›</a:t>
            </a:fld>
            <a:endParaRPr lang="en-US"/>
          </a:p>
        </p:txBody>
      </p:sp>
    </p:spTree>
    <p:extLst>
      <p:ext uri="{BB962C8B-B14F-4D97-AF65-F5344CB8AC3E}">
        <p14:creationId xmlns:p14="http://schemas.microsoft.com/office/powerpoint/2010/main" val="3992992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EB0B334-C9F8-48B8-97A4-F26848944249}" type="datetimeFigureOut">
              <a:rPr lang="en-US" smtClean="0"/>
              <a:t>4/18/2024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87C280-C6EA-45C0-BD50-BCF2A49E3FF4}" type="slidenum">
              <a:rPr lang="en-US" smtClean="0"/>
              <a:t>‹#›</a:t>
            </a:fld>
            <a:endParaRPr lang="en-US"/>
          </a:p>
        </p:txBody>
      </p:sp>
    </p:spTree>
    <p:extLst>
      <p:ext uri="{BB962C8B-B14F-4D97-AF65-F5344CB8AC3E}">
        <p14:creationId xmlns:p14="http://schemas.microsoft.com/office/powerpoint/2010/main" val="24346494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30"/>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91" y="1681164"/>
            <a:ext cx="5157787" cy="823912"/>
          </a:xfrm>
        </p:spPr>
        <p:txBody>
          <a:bodyPr anchor="b"/>
          <a:lstStyle>
            <a:lvl1pPr marL="0" indent="0">
              <a:buNone/>
              <a:defRPr sz="1800" b="1"/>
            </a:lvl1pPr>
            <a:lvl2pPr marL="342883" indent="0">
              <a:buNone/>
              <a:defRPr sz="1500" b="1"/>
            </a:lvl2pPr>
            <a:lvl3pPr marL="685766" indent="0">
              <a:buNone/>
              <a:defRPr sz="1351" b="1"/>
            </a:lvl3pPr>
            <a:lvl4pPr marL="1028648"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3" indent="0">
              <a:buNone/>
              <a:defRPr sz="1200" b="1"/>
            </a:lvl9pPr>
          </a:lstStyle>
          <a:p>
            <a:pPr lvl="0"/>
            <a:r>
              <a:rPr lang="en-US"/>
              <a:t>Edit Master text styles</a:t>
            </a:r>
          </a:p>
        </p:txBody>
      </p:sp>
      <p:sp>
        <p:nvSpPr>
          <p:cNvPr id="4" name="Content Placeholder 3"/>
          <p:cNvSpPr>
            <a:spLocks noGrp="1"/>
          </p:cNvSpPr>
          <p:nvPr>
            <p:ph sz="half" idx="2"/>
          </p:nvPr>
        </p:nvSpPr>
        <p:spPr>
          <a:xfrm>
            <a:off x="839791"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4"/>
            <a:ext cx="5183188" cy="823912"/>
          </a:xfrm>
        </p:spPr>
        <p:txBody>
          <a:bodyPr anchor="b"/>
          <a:lstStyle>
            <a:lvl1pPr marL="0" indent="0">
              <a:buNone/>
              <a:defRPr sz="1800" b="1"/>
            </a:lvl1pPr>
            <a:lvl2pPr marL="342883" indent="0">
              <a:buNone/>
              <a:defRPr sz="1500" b="1"/>
            </a:lvl2pPr>
            <a:lvl3pPr marL="685766" indent="0">
              <a:buNone/>
              <a:defRPr sz="1351" b="1"/>
            </a:lvl3pPr>
            <a:lvl4pPr marL="1028648"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3" indent="0">
              <a:buNone/>
              <a:defRPr sz="12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EB0B334-C9F8-48B8-97A4-F26848944249}" type="datetimeFigureOut">
              <a:rPr lang="en-US" smtClean="0"/>
              <a:t>4/18/2024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87C280-C6EA-45C0-BD50-BCF2A49E3FF4}" type="slidenum">
              <a:rPr lang="en-US" smtClean="0"/>
              <a:t>‹#›</a:t>
            </a:fld>
            <a:endParaRPr lang="en-US"/>
          </a:p>
        </p:txBody>
      </p:sp>
    </p:spTree>
    <p:extLst>
      <p:ext uri="{BB962C8B-B14F-4D97-AF65-F5344CB8AC3E}">
        <p14:creationId xmlns:p14="http://schemas.microsoft.com/office/powerpoint/2010/main" val="4205137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EB0B334-C9F8-48B8-97A4-F26848944249}" type="datetimeFigureOut">
              <a:rPr lang="en-US" smtClean="0"/>
              <a:t>4/18/2024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87C280-C6EA-45C0-BD50-BCF2A49E3FF4}" type="slidenum">
              <a:rPr lang="en-US" smtClean="0"/>
              <a:t>‹#›</a:t>
            </a:fld>
            <a:endParaRPr lang="en-US"/>
          </a:p>
        </p:txBody>
      </p:sp>
    </p:spTree>
    <p:extLst>
      <p:ext uri="{BB962C8B-B14F-4D97-AF65-F5344CB8AC3E}">
        <p14:creationId xmlns:p14="http://schemas.microsoft.com/office/powerpoint/2010/main" val="1276266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B0B334-C9F8-48B8-97A4-F26848944249}" type="datetimeFigureOut">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87C280-C6EA-45C0-BD50-BCF2A49E3FF4}" type="slidenum">
              <a:rPr lang="en-US" smtClean="0"/>
              <a:t>‹#›</a:t>
            </a:fld>
            <a:endParaRPr lang="en-US"/>
          </a:p>
        </p:txBody>
      </p:sp>
    </p:spTree>
    <p:extLst>
      <p:ext uri="{BB962C8B-B14F-4D97-AF65-F5344CB8AC3E}">
        <p14:creationId xmlns:p14="http://schemas.microsoft.com/office/powerpoint/2010/main" val="12912056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B0B334-C9F8-48B8-97A4-F26848944249}" type="datetimeFigureOut">
              <a:rPr lang="en-US" smtClean="0"/>
              <a:t>4/18/2024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87C280-C6EA-45C0-BD50-BCF2A49E3FF4}" type="slidenum">
              <a:rPr lang="en-US" smtClean="0"/>
              <a:t>‹#›</a:t>
            </a:fld>
            <a:endParaRPr lang="en-US"/>
          </a:p>
        </p:txBody>
      </p:sp>
    </p:spTree>
    <p:extLst>
      <p:ext uri="{BB962C8B-B14F-4D97-AF65-F5344CB8AC3E}">
        <p14:creationId xmlns:p14="http://schemas.microsoft.com/office/powerpoint/2010/main" val="10400545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6"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32"/>
            <a:ext cx="6172201"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90" y="2057400"/>
            <a:ext cx="3932236" cy="3811588"/>
          </a:xfrm>
        </p:spPr>
        <p:txBody>
          <a:bodyPr/>
          <a:lstStyle>
            <a:lvl1pPr marL="0" indent="0">
              <a:buNone/>
              <a:defRPr sz="1200"/>
            </a:lvl1pPr>
            <a:lvl2pPr marL="342883" indent="0">
              <a:buNone/>
              <a:defRPr sz="1051"/>
            </a:lvl2pPr>
            <a:lvl3pPr marL="685766" indent="0">
              <a:buNone/>
              <a:defRPr sz="900"/>
            </a:lvl3pPr>
            <a:lvl4pPr marL="1028648" indent="0">
              <a:buNone/>
              <a:defRPr sz="751"/>
            </a:lvl4pPr>
            <a:lvl5pPr marL="1371532" indent="0">
              <a:buNone/>
              <a:defRPr sz="751"/>
            </a:lvl5pPr>
            <a:lvl6pPr marL="1714415" indent="0">
              <a:buNone/>
              <a:defRPr sz="751"/>
            </a:lvl6pPr>
            <a:lvl7pPr marL="2057297" indent="0">
              <a:buNone/>
              <a:defRPr sz="751"/>
            </a:lvl7pPr>
            <a:lvl8pPr marL="2400180" indent="0">
              <a:buNone/>
              <a:defRPr sz="751"/>
            </a:lvl8pPr>
            <a:lvl9pPr marL="2743063" indent="0">
              <a:buNone/>
              <a:defRPr sz="751"/>
            </a:lvl9pPr>
          </a:lstStyle>
          <a:p>
            <a:pPr lvl="0"/>
            <a:r>
              <a:rPr lang="en-US"/>
              <a:t>Edit Master text styles</a:t>
            </a:r>
          </a:p>
        </p:txBody>
      </p:sp>
      <p:sp>
        <p:nvSpPr>
          <p:cNvPr id="5" name="Date Placeholder 4"/>
          <p:cNvSpPr>
            <a:spLocks noGrp="1"/>
          </p:cNvSpPr>
          <p:nvPr>
            <p:ph type="dt" sz="half" idx="10"/>
          </p:nvPr>
        </p:nvSpPr>
        <p:spPr/>
        <p:txBody>
          <a:bodyPr/>
          <a:lstStyle/>
          <a:p>
            <a:fld id="{7EB0B334-C9F8-48B8-97A4-F26848944249}" type="datetimeFigureOut">
              <a:rPr lang="en-US" smtClean="0"/>
              <a:t>4/18/2024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87C280-C6EA-45C0-BD50-BCF2A49E3FF4}" type="slidenum">
              <a:rPr lang="en-US" smtClean="0"/>
              <a:t>‹#›</a:t>
            </a:fld>
            <a:endParaRPr lang="en-US"/>
          </a:p>
        </p:txBody>
      </p:sp>
    </p:spTree>
    <p:extLst>
      <p:ext uri="{BB962C8B-B14F-4D97-AF65-F5344CB8AC3E}">
        <p14:creationId xmlns:p14="http://schemas.microsoft.com/office/powerpoint/2010/main" val="1411065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6"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32"/>
            <a:ext cx="6172201" cy="4873625"/>
          </a:xfrm>
        </p:spPr>
        <p:txBody>
          <a:bodyPr/>
          <a:lstStyle>
            <a:lvl1pPr marL="0" indent="0">
              <a:buNone/>
              <a:defRPr sz="2400"/>
            </a:lvl1pPr>
            <a:lvl2pPr marL="342883" indent="0">
              <a:buNone/>
              <a:defRPr sz="2100"/>
            </a:lvl2pPr>
            <a:lvl3pPr marL="685766" indent="0">
              <a:buNone/>
              <a:defRPr sz="1800"/>
            </a:lvl3pPr>
            <a:lvl4pPr marL="1028648"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3" indent="0">
              <a:buNone/>
              <a:defRPr sz="1500"/>
            </a:lvl9pPr>
          </a:lstStyle>
          <a:p>
            <a:endParaRPr lang="en-US"/>
          </a:p>
        </p:txBody>
      </p:sp>
      <p:sp>
        <p:nvSpPr>
          <p:cNvPr id="4" name="Text Placeholder 3"/>
          <p:cNvSpPr>
            <a:spLocks noGrp="1"/>
          </p:cNvSpPr>
          <p:nvPr>
            <p:ph type="body" sz="half" idx="2"/>
          </p:nvPr>
        </p:nvSpPr>
        <p:spPr>
          <a:xfrm>
            <a:off x="839790" y="2057400"/>
            <a:ext cx="3932236" cy="3811588"/>
          </a:xfrm>
        </p:spPr>
        <p:txBody>
          <a:bodyPr/>
          <a:lstStyle>
            <a:lvl1pPr marL="0" indent="0">
              <a:buNone/>
              <a:defRPr sz="1200"/>
            </a:lvl1pPr>
            <a:lvl2pPr marL="342883" indent="0">
              <a:buNone/>
              <a:defRPr sz="1051"/>
            </a:lvl2pPr>
            <a:lvl3pPr marL="685766" indent="0">
              <a:buNone/>
              <a:defRPr sz="900"/>
            </a:lvl3pPr>
            <a:lvl4pPr marL="1028648" indent="0">
              <a:buNone/>
              <a:defRPr sz="751"/>
            </a:lvl4pPr>
            <a:lvl5pPr marL="1371532" indent="0">
              <a:buNone/>
              <a:defRPr sz="751"/>
            </a:lvl5pPr>
            <a:lvl6pPr marL="1714415" indent="0">
              <a:buNone/>
              <a:defRPr sz="751"/>
            </a:lvl6pPr>
            <a:lvl7pPr marL="2057297" indent="0">
              <a:buNone/>
              <a:defRPr sz="751"/>
            </a:lvl7pPr>
            <a:lvl8pPr marL="2400180" indent="0">
              <a:buNone/>
              <a:defRPr sz="751"/>
            </a:lvl8pPr>
            <a:lvl9pPr marL="2743063" indent="0">
              <a:buNone/>
              <a:defRPr sz="751"/>
            </a:lvl9pPr>
          </a:lstStyle>
          <a:p>
            <a:pPr lvl="0"/>
            <a:r>
              <a:rPr lang="en-US"/>
              <a:t>Edit Master text styles</a:t>
            </a:r>
          </a:p>
        </p:txBody>
      </p:sp>
      <p:sp>
        <p:nvSpPr>
          <p:cNvPr id="5" name="Date Placeholder 4"/>
          <p:cNvSpPr>
            <a:spLocks noGrp="1"/>
          </p:cNvSpPr>
          <p:nvPr>
            <p:ph type="dt" sz="half" idx="10"/>
          </p:nvPr>
        </p:nvSpPr>
        <p:spPr/>
        <p:txBody>
          <a:bodyPr/>
          <a:lstStyle/>
          <a:p>
            <a:fld id="{7EB0B334-C9F8-48B8-97A4-F26848944249}" type="datetimeFigureOut">
              <a:rPr lang="en-US" smtClean="0"/>
              <a:t>4/18/2024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87C280-C6EA-45C0-BD50-BCF2A49E3FF4}" type="slidenum">
              <a:rPr lang="en-US" smtClean="0"/>
              <a:t>‹#›</a:t>
            </a:fld>
            <a:endParaRPr lang="en-US"/>
          </a:p>
        </p:txBody>
      </p:sp>
    </p:spTree>
    <p:extLst>
      <p:ext uri="{BB962C8B-B14F-4D97-AF65-F5344CB8AC3E}">
        <p14:creationId xmlns:p14="http://schemas.microsoft.com/office/powerpoint/2010/main" val="33663480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B0B334-C9F8-48B8-97A4-F26848944249}" type="datetimeFigureOut">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87C280-C6EA-45C0-BD50-BCF2A49E3FF4}" type="slidenum">
              <a:rPr lang="en-US" smtClean="0"/>
              <a:t>‹#›</a:t>
            </a:fld>
            <a:endParaRPr lang="en-US"/>
          </a:p>
        </p:txBody>
      </p:sp>
    </p:spTree>
    <p:extLst>
      <p:ext uri="{BB962C8B-B14F-4D97-AF65-F5344CB8AC3E}">
        <p14:creationId xmlns:p14="http://schemas.microsoft.com/office/powerpoint/2010/main" val="8747983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3" y="365126"/>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6"/>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B0B334-C9F8-48B8-97A4-F26848944249}" type="datetimeFigureOut">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87C280-C6EA-45C0-BD50-BCF2A49E3FF4}" type="slidenum">
              <a:rPr lang="en-US" smtClean="0"/>
              <a:t>‹#›</a:t>
            </a:fld>
            <a:endParaRPr lang="en-US"/>
          </a:p>
        </p:txBody>
      </p:sp>
    </p:spTree>
    <p:extLst>
      <p:ext uri="{BB962C8B-B14F-4D97-AF65-F5344CB8AC3E}">
        <p14:creationId xmlns:p14="http://schemas.microsoft.com/office/powerpoint/2010/main" val="22861925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8">
            <a:extLst>
              <a:ext uri="{FF2B5EF4-FFF2-40B4-BE49-F238E27FC236}">
                <a16:creationId xmlns:a16="http://schemas.microsoft.com/office/drawing/2014/main" id="{0DEECCF0-252D-499D-994E-31950F2D8267}"/>
              </a:ext>
            </a:extLst>
          </p:cNvPr>
          <p:cNvPicPr>
            <a:picLocks noChangeArrowheads="1"/>
          </p:cNvPicPr>
          <p:nvPr userDrawn="1"/>
        </p:nvPicPr>
        <p:blipFill>
          <a:blip r:embed="rId2">
            <a:extLst>
              <a:ext uri="{28A0092B-C50C-407E-A947-70E740481C1C}">
                <a14:useLocalDpi xmlns:a14="http://schemas.microsoft.com/office/drawing/2010/main" val="0"/>
              </a:ext>
            </a:extLst>
          </a:blip>
          <a:srcRect l="2898" t="8231" r="4176" b="8653"/>
          <a:stretch>
            <a:fillRect/>
          </a:stretch>
        </p:blipFill>
        <p:spPr bwMode="auto">
          <a:xfrm>
            <a:off x="1" y="1122364"/>
            <a:ext cx="12206817" cy="485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57E69FAC-2E60-4F73-A0CF-1FE0F3E25778}"/>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84" y="5975351"/>
            <a:ext cx="12192000" cy="10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10" descr="Single Family Branding_Header1REV8_8_2017.jpg">
            <a:extLst>
              <a:ext uri="{FF2B5EF4-FFF2-40B4-BE49-F238E27FC236}">
                <a16:creationId xmlns:a16="http://schemas.microsoft.com/office/drawing/2014/main" id="{AF01F8A8-30A3-47F3-B098-C600A470E3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12215284"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p:cNvSpPr>
            <a:spLocks noGrp="1"/>
          </p:cNvSpPr>
          <p:nvPr>
            <p:ph type="body" sz="quarter" idx="12" hasCustomPrompt="1"/>
          </p:nvPr>
        </p:nvSpPr>
        <p:spPr>
          <a:xfrm>
            <a:off x="6665113" y="5446396"/>
            <a:ext cx="5503604" cy="517525"/>
          </a:xfrm>
          <a:prstGeom prst="rect">
            <a:avLst/>
          </a:prstGeom>
        </p:spPr>
        <p:txBody>
          <a:bodyPr vert="horz"/>
          <a:lstStyle>
            <a:lvl1pPr marL="0" indent="0" algn="r">
              <a:buNone/>
              <a:defRPr sz="1600" baseline="0">
                <a:latin typeface="Arial" panose="020B0604020202020204" pitchFamily="34" charset="0"/>
                <a:cs typeface="Arial" panose="020B0604020202020204" pitchFamily="34" charset="0"/>
              </a:defRPr>
            </a:lvl1pPr>
          </a:lstStyle>
          <a:p>
            <a:pPr lvl="0"/>
            <a:r>
              <a:rPr lang="en-US" dirty="0"/>
              <a:t>Date of Presentation (ex. Dec. 21, 2016)</a:t>
            </a:r>
          </a:p>
        </p:txBody>
      </p:sp>
    </p:spTree>
    <p:extLst>
      <p:ext uri="{BB962C8B-B14F-4D97-AF65-F5344CB8AC3E}">
        <p14:creationId xmlns:p14="http://schemas.microsoft.com/office/powerpoint/2010/main" val="42299718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earning Agenda">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D04F23FE-408E-475F-B60E-F60C68D51BF1}"/>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1" y="914401"/>
            <a:ext cx="11616267" cy="92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a:extLst>
              <a:ext uri="{FF2B5EF4-FFF2-40B4-BE49-F238E27FC236}">
                <a16:creationId xmlns:a16="http://schemas.microsoft.com/office/drawing/2014/main" id="{7C780623-DE77-4B6B-8A4B-09A1B4721681}"/>
              </a:ext>
            </a:extLst>
          </p:cNvPr>
          <p:cNvSpPr/>
          <p:nvPr/>
        </p:nvSpPr>
        <p:spPr>
          <a:xfrm>
            <a:off x="359834" y="2819400"/>
            <a:ext cx="6072717" cy="692150"/>
          </a:xfrm>
          <a:prstGeom prst="rect">
            <a:avLst/>
          </a:prstGeom>
          <a:solidFill>
            <a:srgbClr val="3B95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2400" dirty="0">
              <a:solidFill>
                <a:prstClr val="white"/>
              </a:solidFill>
            </a:endParaRPr>
          </a:p>
        </p:txBody>
      </p:sp>
      <p:sp>
        <p:nvSpPr>
          <p:cNvPr id="10" name="Rectangle 9">
            <a:extLst>
              <a:ext uri="{FF2B5EF4-FFF2-40B4-BE49-F238E27FC236}">
                <a16:creationId xmlns:a16="http://schemas.microsoft.com/office/drawing/2014/main" id="{EAD89DB7-6627-48A8-9C6E-583A378C239F}"/>
              </a:ext>
            </a:extLst>
          </p:cNvPr>
          <p:cNvSpPr/>
          <p:nvPr/>
        </p:nvSpPr>
        <p:spPr>
          <a:xfrm>
            <a:off x="359834" y="2051050"/>
            <a:ext cx="6072717" cy="692150"/>
          </a:xfrm>
          <a:prstGeom prst="rect">
            <a:avLst/>
          </a:prstGeom>
          <a:solidFill>
            <a:srgbClr val="00006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2400" dirty="0">
              <a:solidFill>
                <a:prstClr val="white"/>
              </a:solidFill>
            </a:endParaRPr>
          </a:p>
        </p:txBody>
      </p:sp>
      <p:sp>
        <p:nvSpPr>
          <p:cNvPr id="11" name="Rectangle 10">
            <a:extLst>
              <a:ext uri="{FF2B5EF4-FFF2-40B4-BE49-F238E27FC236}">
                <a16:creationId xmlns:a16="http://schemas.microsoft.com/office/drawing/2014/main" id="{D8D41D98-B1E8-4530-AC9C-42E63122BC15}"/>
              </a:ext>
            </a:extLst>
          </p:cNvPr>
          <p:cNvSpPr/>
          <p:nvPr/>
        </p:nvSpPr>
        <p:spPr>
          <a:xfrm>
            <a:off x="359834" y="1295400"/>
            <a:ext cx="6072717" cy="692150"/>
          </a:xfrm>
          <a:prstGeom prst="rect">
            <a:avLst/>
          </a:prstGeom>
          <a:solidFill>
            <a:srgbClr val="3B95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2400" dirty="0">
              <a:solidFill>
                <a:prstClr val="white"/>
              </a:solidFill>
            </a:endParaRPr>
          </a:p>
        </p:txBody>
      </p:sp>
      <p:sp>
        <p:nvSpPr>
          <p:cNvPr id="14" name="TextBox 11">
            <a:extLst>
              <a:ext uri="{FF2B5EF4-FFF2-40B4-BE49-F238E27FC236}">
                <a16:creationId xmlns:a16="http://schemas.microsoft.com/office/drawing/2014/main" id="{8DC81343-8F12-4B39-B309-4059221A67ED}"/>
              </a:ext>
            </a:extLst>
          </p:cNvPr>
          <p:cNvSpPr txBox="1">
            <a:spLocks noChangeArrowheads="1"/>
          </p:cNvSpPr>
          <p:nvPr/>
        </p:nvSpPr>
        <p:spPr bwMode="auto">
          <a:xfrm>
            <a:off x="304801" y="155575"/>
            <a:ext cx="1163743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800" b="1" dirty="0">
                <a:solidFill>
                  <a:srgbClr val="00006D"/>
                </a:solidFill>
                <a:latin typeface="Arial" panose="020B0604020202020204" pitchFamily="34" charset="0"/>
                <a:ea typeface="Gotham Book"/>
                <a:cs typeface="Arial" panose="020B0604020202020204" pitchFamily="34" charset="0"/>
              </a:rPr>
              <a:t>Agenda</a:t>
            </a:r>
            <a:endParaRPr lang="en-US" altLang="en-US" sz="2800" dirty="0">
              <a:solidFill>
                <a:srgbClr val="000000"/>
              </a:solidFill>
              <a:latin typeface="Arial" panose="020B0604020202020204" pitchFamily="34" charset="0"/>
              <a:ea typeface="Gotham Book"/>
              <a:cs typeface="Arial" panose="020B0604020202020204" pitchFamily="34" charset="0"/>
            </a:endParaRPr>
          </a:p>
        </p:txBody>
      </p:sp>
      <p:sp>
        <p:nvSpPr>
          <p:cNvPr id="15" name="Rectangle 14">
            <a:extLst>
              <a:ext uri="{FF2B5EF4-FFF2-40B4-BE49-F238E27FC236}">
                <a16:creationId xmlns:a16="http://schemas.microsoft.com/office/drawing/2014/main" id="{7232B31F-AB63-4E57-962F-50C74E794584}"/>
              </a:ext>
            </a:extLst>
          </p:cNvPr>
          <p:cNvSpPr/>
          <p:nvPr/>
        </p:nvSpPr>
        <p:spPr>
          <a:xfrm>
            <a:off x="359834" y="5116513"/>
            <a:ext cx="6072717" cy="692150"/>
          </a:xfrm>
          <a:prstGeom prst="rect">
            <a:avLst/>
          </a:prstGeom>
          <a:solidFill>
            <a:srgbClr val="00007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2400" dirty="0">
              <a:solidFill>
                <a:prstClr val="white"/>
              </a:solidFill>
            </a:endParaRPr>
          </a:p>
        </p:txBody>
      </p:sp>
      <p:sp>
        <p:nvSpPr>
          <p:cNvPr id="16" name="Rectangle 15">
            <a:extLst>
              <a:ext uri="{FF2B5EF4-FFF2-40B4-BE49-F238E27FC236}">
                <a16:creationId xmlns:a16="http://schemas.microsoft.com/office/drawing/2014/main" id="{5456B564-1C39-4D07-8CD8-38412D1B9D50}"/>
              </a:ext>
            </a:extLst>
          </p:cNvPr>
          <p:cNvSpPr/>
          <p:nvPr/>
        </p:nvSpPr>
        <p:spPr>
          <a:xfrm>
            <a:off x="359834" y="4348163"/>
            <a:ext cx="6072717" cy="692150"/>
          </a:xfrm>
          <a:prstGeom prst="rect">
            <a:avLst/>
          </a:prstGeom>
          <a:solidFill>
            <a:srgbClr val="3B95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2400" dirty="0">
              <a:solidFill>
                <a:prstClr val="white"/>
              </a:solidFill>
            </a:endParaRPr>
          </a:p>
        </p:txBody>
      </p:sp>
      <p:sp>
        <p:nvSpPr>
          <p:cNvPr id="17" name="Rectangle 16">
            <a:extLst>
              <a:ext uri="{FF2B5EF4-FFF2-40B4-BE49-F238E27FC236}">
                <a16:creationId xmlns:a16="http://schemas.microsoft.com/office/drawing/2014/main" id="{A8D26371-5492-4E6D-A2D1-60793F62B2F0}"/>
              </a:ext>
            </a:extLst>
          </p:cNvPr>
          <p:cNvSpPr/>
          <p:nvPr/>
        </p:nvSpPr>
        <p:spPr>
          <a:xfrm>
            <a:off x="359834" y="3592513"/>
            <a:ext cx="6072717" cy="692150"/>
          </a:xfrm>
          <a:prstGeom prst="rect">
            <a:avLst/>
          </a:prstGeom>
          <a:solidFill>
            <a:srgbClr val="00006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2400" dirty="0">
              <a:solidFill>
                <a:prstClr val="white"/>
              </a:solidFill>
            </a:endParaRPr>
          </a:p>
        </p:txBody>
      </p:sp>
      <p:sp>
        <p:nvSpPr>
          <p:cNvPr id="5" name="Text Placeholder 4"/>
          <p:cNvSpPr>
            <a:spLocks noGrp="1"/>
          </p:cNvSpPr>
          <p:nvPr>
            <p:ph type="body" sz="quarter" idx="10"/>
          </p:nvPr>
        </p:nvSpPr>
        <p:spPr>
          <a:xfrm>
            <a:off x="374511" y="2914835"/>
            <a:ext cx="5511800" cy="488950"/>
          </a:xfrm>
          <a:prstGeom prst="rect">
            <a:avLst/>
          </a:prstGeom>
        </p:spPr>
        <p:txBody>
          <a:bodyPr vert="horz"/>
          <a:lstStyle>
            <a:lvl1pPr marL="0" indent="0">
              <a:buNone/>
              <a:defRPr lang="en-US" sz="2400" kern="1200" dirty="0">
                <a:solidFill>
                  <a:schemeClr val="lt1"/>
                </a:solidFill>
                <a:latin typeface="Arial" panose="020B0604020202020204" pitchFamily="34" charset="0"/>
                <a:ea typeface="+mn-ea"/>
                <a:cs typeface="Arial" panose="020B0604020202020204" pitchFamily="34" charset="0"/>
              </a:defRPr>
            </a:lvl1pPr>
          </a:lstStyle>
          <a:p>
            <a:pPr lvl="0"/>
            <a:r>
              <a:rPr lang="en-US"/>
              <a:t>Edit Master text styles</a:t>
            </a:r>
          </a:p>
        </p:txBody>
      </p:sp>
      <p:sp>
        <p:nvSpPr>
          <p:cNvPr id="12" name="Text Placeholder 4"/>
          <p:cNvSpPr>
            <a:spLocks noGrp="1"/>
          </p:cNvSpPr>
          <p:nvPr>
            <p:ph type="body" sz="quarter" idx="11"/>
          </p:nvPr>
        </p:nvSpPr>
        <p:spPr>
          <a:xfrm>
            <a:off x="374511" y="1401535"/>
            <a:ext cx="5511800" cy="488950"/>
          </a:xfrm>
          <a:prstGeom prst="rect">
            <a:avLst/>
          </a:prstGeom>
        </p:spPr>
        <p:txBody>
          <a:bodyPr vert="horz"/>
          <a:lstStyle>
            <a:lvl1pPr marL="0" indent="0">
              <a:buNone/>
              <a:defRPr lang="en-US" sz="2400" kern="1200" dirty="0">
                <a:solidFill>
                  <a:schemeClr val="lt1"/>
                </a:solidFill>
                <a:latin typeface="Arial" panose="020B0604020202020204" pitchFamily="34" charset="0"/>
                <a:ea typeface="+mn-ea"/>
                <a:cs typeface="Arial" panose="020B0604020202020204" pitchFamily="34" charset="0"/>
              </a:defRPr>
            </a:lvl1pPr>
          </a:lstStyle>
          <a:p>
            <a:pPr lvl="0"/>
            <a:r>
              <a:rPr lang="en-US" dirty="0"/>
              <a:t>Edit Master text styles</a:t>
            </a:r>
          </a:p>
        </p:txBody>
      </p:sp>
      <p:sp>
        <p:nvSpPr>
          <p:cNvPr id="13" name="Text Placeholder 4"/>
          <p:cNvSpPr>
            <a:spLocks noGrp="1"/>
          </p:cNvSpPr>
          <p:nvPr>
            <p:ph type="body" sz="quarter" idx="12"/>
          </p:nvPr>
        </p:nvSpPr>
        <p:spPr>
          <a:xfrm>
            <a:off x="374511" y="2151100"/>
            <a:ext cx="5511800" cy="488950"/>
          </a:xfrm>
          <a:prstGeom prst="rect">
            <a:avLst/>
          </a:prstGeom>
        </p:spPr>
        <p:txBody>
          <a:bodyPr vert="horz"/>
          <a:lstStyle>
            <a:lvl1pPr marL="0" indent="0">
              <a:buNone/>
              <a:defRPr lang="en-US" sz="2400" kern="1200" dirty="0">
                <a:solidFill>
                  <a:schemeClr val="lt1"/>
                </a:solidFill>
                <a:latin typeface="Arial" panose="020B0604020202020204" pitchFamily="34" charset="0"/>
                <a:ea typeface="+mn-ea"/>
                <a:cs typeface="Arial" panose="020B0604020202020204" pitchFamily="34" charset="0"/>
              </a:defRPr>
            </a:lvl1pPr>
          </a:lstStyle>
          <a:p>
            <a:pPr lvl="0"/>
            <a:r>
              <a:rPr lang="en-US"/>
              <a:t>Edit Master text styles</a:t>
            </a:r>
          </a:p>
        </p:txBody>
      </p:sp>
      <p:sp>
        <p:nvSpPr>
          <p:cNvPr id="20" name="Text Placeholder 4"/>
          <p:cNvSpPr>
            <a:spLocks noGrp="1"/>
          </p:cNvSpPr>
          <p:nvPr>
            <p:ph type="body" sz="quarter" idx="13"/>
          </p:nvPr>
        </p:nvSpPr>
        <p:spPr>
          <a:xfrm>
            <a:off x="374511" y="5211901"/>
            <a:ext cx="5511800" cy="488950"/>
          </a:xfrm>
          <a:prstGeom prst="rect">
            <a:avLst/>
          </a:prstGeom>
        </p:spPr>
        <p:txBody>
          <a:bodyPr vert="horz"/>
          <a:lstStyle>
            <a:lvl1pPr marL="0" indent="0">
              <a:buNone/>
              <a:defRPr lang="en-US" sz="2400" kern="1200" dirty="0">
                <a:solidFill>
                  <a:schemeClr val="lt1"/>
                </a:solidFill>
                <a:latin typeface="Arial" panose="020B0604020202020204" pitchFamily="34" charset="0"/>
                <a:ea typeface="+mn-ea"/>
                <a:cs typeface="Arial" panose="020B0604020202020204" pitchFamily="34" charset="0"/>
              </a:defRPr>
            </a:lvl1pPr>
          </a:lstStyle>
          <a:p>
            <a:pPr lvl="0"/>
            <a:r>
              <a:rPr lang="en-US"/>
              <a:t>Edit Master text styles</a:t>
            </a:r>
          </a:p>
        </p:txBody>
      </p:sp>
      <p:sp>
        <p:nvSpPr>
          <p:cNvPr id="21" name="Text Placeholder 4"/>
          <p:cNvSpPr>
            <a:spLocks noGrp="1"/>
          </p:cNvSpPr>
          <p:nvPr>
            <p:ph type="body" sz="quarter" idx="14"/>
          </p:nvPr>
        </p:nvSpPr>
        <p:spPr>
          <a:xfrm>
            <a:off x="374511" y="3698601"/>
            <a:ext cx="5511800" cy="488950"/>
          </a:xfrm>
          <a:prstGeom prst="rect">
            <a:avLst/>
          </a:prstGeom>
        </p:spPr>
        <p:txBody>
          <a:bodyPr vert="horz"/>
          <a:lstStyle>
            <a:lvl1pPr marL="0" indent="0">
              <a:buNone/>
              <a:defRPr lang="en-US" sz="2400" kern="1200" dirty="0">
                <a:solidFill>
                  <a:schemeClr val="lt1"/>
                </a:solidFill>
                <a:latin typeface="Arial" panose="020B0604020202020204" pitchFamily="34" charset="0"/>
                <a:ea typeface="+mn-ea"/>
                <a:cs typeface="Arial" panose="020B0604020202020204" pitchFamily="34" charset="0"/>
              </a:defRPr>
            </a:lvl1pPr>
          </a:lstStyle>
          <a:p>
            <a:pPr lvl="0"/>
            <a:r>
              <a:rPr lang="en-US"/>
              <a:t>Edit Master text styles</a:t>
            </a:r>
          </a:p>
        </p:txBody>
      </p:sp>
      <p:sp>
        <p:nvSpPr>
          <p:cNvPr id="22" name="Text Placeholder 4"/>
          <p:cNvSpPr>
            <a:spLocks noGrp="1"/>
          </p:cNvSpPr>
          <p:nvPr>
            <p:ph type="body" sz="quarter" idx="15"/>
          </p:nvPr>
        </p:nvSpPr>
        <p:spPr>
          <a:xfrm>
            <a:off x="374511" y="4448166"/>
            <a:ext cx="5511800" cy="488950"/>
          </a:xfrm>
          <a:prstGeom prst="rect">
            <a:avLst/>
          </a:prstGeom>
        </p:spPr>
        <p:txBody>
          <a:bodyPr vert="horz"/>
          <a:lstStyle>
            <a:lvl1pPr marL="0" indent="0">
              <a:buNone/>
              <a:defRPr lang="en-US" sz="2400" kern="1200" dirty="0">
                <a:solidFill>
                  <a:schemeClr val="lt1"/>
                </a:solidFill>
                <a:latin typeface="Arial" panose="020B0604020202020204" pitchFamily="34" charset="0"/>
                <a:ea typeface="+mn-ea"/>
                <a:cs typeface="Arial" panose="020B0604020202020204" pitchFamily="34" charset="0"/>
              </a:defRPr>
            </a:lvl1pPr>
          </a:lstStyle>
          <a:p>
            <a:pPr lvl="0"/>
            <a:r>
              <a:rPr lang="en-US"/>
              <a:t>Edit Master text styles</a:t>
            </a:r>
          </a:p>
        </p:txBody>
      </p:sp>
      <p:sp>
        <p:nvSpPr>
          <p:cNvPr id="18" name="Slide Number Placeholder 5">
            <a:extLst>
              <a:ext uri="{FF2B5EF4-FFF2-40B4-BE49-F238E27FC236}">
                <a16:creationId xmlns:a16="http://schemas.microsoft.com/office/drawing/2014/main" id="{5E886267-DB27-4B7B-86BA-DE990B5FA18E}"/>
              </a:ext>
            </a:extLst>
          </p:cNvPr>
          <p:cNvSpPr>
            <a:spLocks noGrp="1"/>
          </p:cNvSpPr>
          <p:nvPr>
            <p:ph type="sldNum" sz="quarter" idx="16"/>
          </p:nvPr>
        </p:nvSpPr>
        <p:spPr/>
        <p:txBody>
          <a:bodyPr/>
          <a:lstStyle>
            <a:lvl1pPr>
              <a:defRPr smtClean="0">
                <a:solidFill>
                  <a:srgbClr val="00006D"/>
                </a:solidFill>
              </a:defRPr>
            </a:lvl1pPr>
          </a:lstStyle>
          <a:p>
            <a:pPr>
              <a:defRPr/>
            </a:pPr>
            <a:fld id="{D482DB8E-AF11-401F-898F-BB62F85D237E}" type="slidenum">
              <a:rPr lang="en-US"/>
              <a:pPr>
                <a:defRPr/>
              </a:pPr>
              <a:t>‹#›</a:t>
            </a:fld>
            <a:endParaRPr lang="en-US" dirty="0"/>
          </a:p>
        </p:txBody>
      </p:sp>
    </p:spTree>
    <p:extLst>
      <p:ext uri="{BB962C8B-B14F-4D97-AF65-F5344CB8AC3E}">
        <p14:creationId xmlns:p14="http://schemas.microsoft.com/office/powerpoint/2010/main" val="15553815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andard Layout">
    <p:spTree>
      <p:nvGrpSpPr>
        <p:cNvPr id="1" name=""/>
        <p:cNvGrpSpPr/>
        <p:nvPr/>
      </p:nvGrpSpPr>
      <p:grpSpPr>
        <a:xfrm>
          <a:off x="0" y="0"/>
          <a:ext cx="0" cy="0"/>
          <a:chOff x="0" y="0"/>
          <a:chExt cx="0" cy="0"/>
        </a:xfrm>
      </p:grpSpPr>
      <p:sp>
        <p:nvSpPr>
          <p:cNvPr id="4" name="Content Placeholder 13">
            <a:extLst>
              <a:ext uri="{FF2B5EF4-FFF2-40B4-BE49-F238E27FC236}">
                <a16:creationId xmlns:a16="http://schemas.microsoft.com/office/drawing/2014/main" id="{E3DDF0A3-D5F2-4BA3-884D-1FDEA6CA1822}"/>
              </a:ext>
            </a:extLst>
          </p:cNvPr>
          <p:cNvSpPr txBox="1">
            <a:spLocks/>
          </p:cNvSpPr>
          <p:nvPr/>
        </p:nvSpPr>
        <p:spPr>
          <a:xfrm>
            <a:off x="683685" y="1174750"/>
            <a:ext cx="11205633" cy="4800600"/>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fontAlgn="auto">
              <a:spcAft>
                <a:spcPts val="0"/>
              </a:spcAft>
              <a:buFont typeface="Arial"/>
              <a:buNone/>
              <a:defRPr/>
            </a:pPr>
            <a:endParaRPr lang="en-US" sz="1600" dirty="0">
              <a:solidFill>
                <a:prstClr val="black"/>
              </a:solidFill>
              <a:ea typeface="Gotham Book" charset="0"/>
              <a:cs typeface="Gotham Book" charset="0"/>
            </a:endParaRPr>
          </a:p>
          <a:p>
            <a:pPr fontAlgn="auto">
              <a:spcAft>
                <a:spcPts val="0"/>
              </a:spcAft>
              <a:defRPr/>
            </a:pPr>
            <a:endParaRPr lang="en-US" sz="1600" dirty="0">
              <a:solidFill>
                <a:srgbClr val="00006D"/>
              </a:solidFill>
              <a:ea typeface="Gotham Book" charset="0"/>
              <a:cs typeface="Gotham Book" charset="0"/>
            </a:endParaRPr>
          </a:p>
        </p:txBody>
      </p:sp>
      <p:sp>
        <p:nvSpPr>
          <p:cNvPr id="8" name="Content Placeholder 2"/>
          <p:cNvSpPr>
            <a:spLocks noGrp="1"/>
          </p:cNvSpPr>
          <p:nvPr>
            <p:ph sz="quarter" idx="10" hasCustomPrompt="1"/>
          </p:nvPr>
        </p:nvSpPr>
        <p:spPr>
          <a:xfrm>
            <a:off x="256033" y="1216152"/>
            <a:ext cx="11583759" cy="4114072"/>
          </a:xfrm>
          <a:prstGeom prst="rect">
            <a:avLst/>
          </a:prstGeom>
        </p:spPr>
        <p:txBody>
          <a:bodyPr vert="horz"/>
          <a:lstStyle>
            <a:lvl1pPr marL="342900" indent="-342900">
              <a:buFont typeface="Arial"/>
              <a:buChar char="•"/>
              <a:defRPr sz="2400" baseline="0">
                <a:latin typeface="Arial" panose="020B0604020202020204" pitchFamily="34" charset="0"/>
                <a:cs typeface="Arial" panose="020B0604020202020204" pitchFamily="34" charset="0"/>
              </a:defRPr>
            </a:lvl1pPr>
            <a:lvl2pPr>
              <a:defRPr sz="2000" baseline="0">
                <a:latin typeface="Arial" panose="020B0604020202020204" pitchFamily="34" charset="0"/>
                <a:cs typeface="Arial" panose="020B0604020202020204" pitchFamily="34" charset="0"/>
              </a:defRPr>
            </a:lvl2pPr>
            <a:lvl3pPr marL="1143000" indent="-228600">
              <a:buFont typeface="Wingdings" charset="2"/>
              <a:buChar char="§"/>
              <a:defRPr sz="1800">
                <a:latin typeface="Arial" panose="020B0604020202020204" pitchFamily="34" charset="0"/>
                <a:cs typeface="Arial" panose="020B0604020202020204" pitchFamily="34" charset="0"/>
              </a:defRPr>
            </a:lvl3pPr>
            <a:lvl4pPr>
              <a:defRPr sz="1600" baseline="0">
                <a:latin typeface="Arial" panose="020B0604020202020204" pitchFamily="34" charset="0"/>
                <a:cs typeface="Arial" panose="020B0604020202020204" pitchFamily="34" charset="0"/>
              </a:defRPr>
            </a:lvl4pPr>
            <a:lvl5pPr>
              <a:defRPr sz="1600"/>
            </a:lvl5pPr>
          </a:lstStyle>
          <a:p>
            <a:pPr lvl="0"/>
            <a:r>
              <a:rPr lang="en-US" dirty="0"/>
              <a:t>Edit Master text styles (Arial 24 </a:t>
            </a:r>
            <a:r>
              <a:rPr lang="en-US" dirty="0" err="1"/>
              <a:t>pt</a:t>
            </a:r>
            <a:r>
              <a:rPr lang="en-US" dirty="0"/>
              <a:t>)</a:t>
            </a:r>
          </a:p>
          <a:p>
            <a:pPr lvl="1"/>
            <a:r>
              <a:rPr lang="en-US" dirty="0"/>
              <a:t>Second level (Arial 20 </a:t>
            </a:r>
            <a:r>
              <a:rPr lang="en-US" dirty="0" err="1"/>
              <a:t>pt</a:t>
            </a:r>
            <a:r>
              <a:rPr lang="en-US" dirty="0"/>
              <a:t>)</a:t>
            </a:r>
          </a:p>
          <a:p>
            <a:pPr lvl="2"/>
            <a:r>
              <a:rPr lang="en-US" dirty="0"/>
              <a:t>Third level (Arial 18 </a:t>
            </a:r>
            <a:r>
              <a:rPr lang="en-US" dirty="0" err="1"/>
              <a:t>pt</a:t>
            </a:r>
            <a:r>
              <a:rPr lang="en-US" dirty="0"/>
              <a:t>)</a:t>
            </a:r>
          </a:p>
          <a:p>
            <a:pPr lvl="3"/>
            <a:r>
              <a:rPr lang="en-US" dirty="0"/>
              <a:t>Fourth level (Arial 16 </a:t>
            </a:r>
            <a:r>
              <a:rPr lang="en-US" dirty="0" err="1"/>
              <a:t>pt</a:t>
            </a:r>
            <a:r>
              <a:rPr lang="en-US" dirty="0"/>
              <a:t>)</a:t>
            </a:r>
          </a:p>
        </p:txBody>
      </p:sp>
      <p:sp>
        <p:nvSpPr>
          <p:cNvPr id="3" name="Text Placeholder 2"/>
          <p:cNvSpPr>
            <a:spLocks noGrp="1"/>
          </p:cNvSpPr>
          <p:nvPr>
            <p:ph type="body" sz="quarter" idx="11" hasCustomPrompt="1"/>
          </p:nvPr>
        </p:nvSpPr>
        <p:spPr>
          <a:xfrm>
            <a:off x="256118" y="138114"/>
            <a:ext cx="11584516" cy="661987"/>
          </a:xfrm>
          <a:prstGeom prst="rect">
            <a:avLst/>
          </a:prstGeom>
        </p:spPr>
        <p:txBody>
          <a:bodyPr vert="horz"/>
          <a:lstStyle>
            <a:lvl1pPr marL="0" indent="0">
              <a:buNone/>
              <a:defRPr sz="2800" b="1">
                <a:solidFill>
                  <a:srgbClr val="00006D"/>
                </a:solidFill>
                <a:latin typeface="Arial" panose="020B0604020202020204" pitchFamily="34" charset="0"/>
                <a:cs typeface="Arial" panose="020B0604020202020204" pitchFamily="34" charset="0"/>
              </a:defRPr>
            </a:lvl1pPr>
          </a:lstStyle>
          <a:p>
            <a:pPr lvl="0"/>
            <a:r>
              <a:rPr lang="en-US" dirty="0"/>
              <a:t>Edit Master text styles (Arial 28 </a:t>
            </a:r>
            <a:r>
              <a:rPr lang="en-US" dirty="0" err="1"/>
              <a:t>pt</a:t>
            </a:r>
            <a:r>
              <a:rPr lang="en-US" dirty="0"/>
              <a:t>)</a:t>
            </a:r>
          </a:p>
        </p:txBody>
      </p:sp>
      <p:sp>
        <p:nvSpPr>
          <p:cNvPr id="5" name="Slide Number Placeholder 5">
            <a:extLst>
              <a:ext uri="{FF2B5EF4-FFF2-40B4-BE49-F238E27FC236}">
                <a16:creationId xmlns:a16="http://schemas.microsoft.com/office/drawing/2014/main" id="{EF1058EF-81D5-40B3-8D1F-1666C7A523D8}"/>
              </a:ext>
            </a:extLst>
          </p:cNvPr>
          <p:cNvSpPr>
            <a:spLocks noGrp="1"/>
          </p:cNvSpPr>
          <p:nvPr>
            <p:ph type="sldNum" sz="quarter" idx="12"/>
          </p:nvPr>
        </p:nvSpPr>
        <p:spPr/>
        <p:txBody>
          <a:bodyPr/>
          <a:lstStyle>
            <a:lvl1pPr>
              <a:defRPr smtClean="0">
                <a:solidFill>
                  <a:srgbClr val="00006D"/>
                </a:solidFill>
              </a:defRPr>
            </a:lvl1pPr>
          </a:lstStyle>
          <a:p>
            <a:pPr>
              <a:defRPr/>
            </a:pPr>
            <a:fld id="{AA855BF5-23AF-4751-90EF-1BB141CF05DF}" type="slidenum">
              <a:rPr lang="en-US"/>
              <a:pPr>
                <a:defRPr/>
              </a:pPr>
              <a:t>‹#›</a:t>
            </a:fld>
            <a:endParaRPr lang="en-US" dirty="0"/>
          </a:p>
        </p:txBody>
      </p:sp>
    </p:spTree>
    <p:extLst>
      <p:ext uri="{BB962C8B-B14F-4D97-AF65-F5344CB8AC3E}">
        <p14:creationId xmlns:p14="http://schemas.microsoft.com/office/powerpoint/2010/main" val="29154695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5" name="Text Placeholder 2"/>
          <p:cNvSpPr>
            <a:spLocks noGrp="1"/>
          </p:cNvSpPr>
          <p:nvPr>
            <p:ph type="body" sz="quarter" idx="11"/>
          </p:nvPr>
        </p:nvSpPr>
        <p:spPr>
          <a:xfrm>
            <a:off x="256118" y="138114"/>
            <a:ext cx="11584516" cy="661987"/>
          </a:xfrm>
          <a:prstGeom prst="rect">
            <a:avLst/>
          </a:prstGeom>
        </p:spPr>
        <p:txBody>
          <a:bodyPr vert="horz"/>
          <a:lstStyle>
            <a:lvl1pPr marL="0" indent="0">
              <a:buNone/>
              <a:defRPr sz="2800" b="1">
                <a:solidFill>
                  <a:srgbClr val="00006D"/>
                </a:solidFill>
                <a:latin typeface="Arial" panose="020B0604020202020204" pitchFamily="34" charset="0"/>
                <a:cs typeface="Arial" panose="020B0604020202020204" pitchFamily="34" charset="0"/>
              </a:defRPr>
            </a:lvl1pPr>
          </a:lstStyle>
          <a:p>
            <a:pPr lvl="0"/>
            <a:r>
              <a:rPr lang="en-US" dirty="0"/>
              <a:t>Edit Master text styles</a:t>
            </a:r>
          </a:p>
        </p:txBody>
      </p:sp>
      <p:sp>
        <p:nvSpPr>
          <p:cNvPr id="3" name="Slide Number Placeholder 5">
            <a:extLst>
              <a:ext uri="{FF2B5EF4-FFF2-40B4-BE49-F238E27FC236}">
                <a16:creationId xmlns:a16="http://schemas.microsoft.com/office/drawing/2014/main" id="{7E886701-AFF4-493D-9A03-697262B02F9C}"/>
              </a:ext>
            </a:extLst>
          </p:cNvPr>
          <p:cNvSpPr>
            <a:spLocks noGrp="1"/>
          </p:cNvSpPr>
          <p:nvPr>
            <p:ph type="sldNum" sz="quarter" idx="12"/>
          </p:nvPr>
        </p:nvSpPr>
        <p:spPr/>
        <p:txBody>
          <a:bodyPr/>
          <a:lstStyle>
            <a:lvl1pPr>
              <a:defRPr/>
            </a:lvl1pPr>
          </a:lstStyle>
          <a:p>
            <a:pPr>
              <a:defRPr/>
            </a:pPr>
            <a:fld id="{ED3230F0-EC30-4439-ABF6-A3B5A8C63E69}" type="slidenum">
              <a:rPr lang="en-US"/>
              <a:pPr>
                <a:defRPr/>
              </a:pPr>
              <a:t>‹#›</a:t>
            </a:fld>
            <a:endParaRPr lang="en-US" dirty="0"/>
          </a:p>
        </p:txBody>
      </p:sp>
    </p:spTree>
    <p:extLst>
      <p:ext uri="{BB962C8B-B14F-4D97-AF65-F5344CB8AC3E}">
        <p14:creationId xmlns:p14="http://schemas.microsoft.com/office/powerpoint/2010/main" val="10944365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urse Review">
    <p:spTree>
      <p:nvGrpSpPr>
        <p:cNvPr id="1" name=""/>
        <p:cNvGrpSpPr/>
        <p:nvPr/>
      </p:nvGrpSpPr>
      <p:grpSpPr>
        <a:xfrm>
          <a:off x="0" y="0"/>
          <a:ext cx="0" cy="0"/>
          <a:chOff x="0" y="0"/>
          <a:chExt cx="0" cy="0"/>
        </a:xfrm>
      </p:grpSpPr>
      <p:sp>
        <p:nvSpPr>
          <p:cNvPr id="3" name="Content Placeholder 13">
            <a:extLst>
              <a:ext uri="{FF2B5EF4-FFF2-40B4-BE49-F238E27FC236}">
                <a16:creationId xmlns:a16="http://schemas.microsoft.com/office/drawing/2014/main" id="{9048F5D0-4C62-4BFC-B3DC-67943FF51E07}"/>
              </a:ext>
            </a:extLst>
          </p:cNvPr>
          <p:cNvSpPr txBox="1">
            <a:spLocks/>
          </p:cNvSpPr>
          <p:nvPr/>
        </p:nvSpPr>
        <p:spPr>
          <a:xfrm>
            <a:off x="683685" y="1174750"/>
            <a:ext cx="11205633" cy="4800600"/>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fontAlgn="auto">
              <a:spcAft>
                <a:spcPts val="0"/>
              </a:spcAft>
              <a:buFont typeface="Arial"/>
              <a:buNone/>
              <a:defRPr/>
            </a:pPr>
            <a:endParaRPr lang="en-US" sz="1600" dirty="0">
              <a:solidFill>
                <a:prstClr val="black"/>
              </a:solidFill>
              <a:ea typeface="Gotham Book" charset="0"/>
              <a:cs typeface="Gotham Book" charset="0"/>
            </a:endParaRPr>
          </a:p>
          <a:p>
            <a:pPr fontAlgn="auto">
              <a:spcAft>
                <a:spcPts val="0"/>
              </a:spcAft>
              <a:defRPr/>
            </a:pPr>
            <a:endParaRPr lang="en-US" sz="1600" dirty="0">
              <a:solidFill>
                <a:srgbClr val="00006D"/>
              </a:solidFill>
              <a:ea typeface="Gotham Book" charset="0"/>
              <a:cs typeface="Gotham Book" charset="0"/>
            </a:endParaRPr>
          </a:p>
        </p:txBody>
      </p:sp>
      <p:sp>
        <p:nvSpPr>
          <p:cNvPr id="4" name="TextBox 8">
            <a:extLst>
              <a:ext uri="{FF2B5EF4-FFF2-40B4-BE49-F238E27FC236}">
                <a16:creationId xmlns:a16="http://schemas.microsoft.com/office/drawing/2014/main" id="{2C905226-814E-407C-B696-DBDBD49B6CE5}"/>
              </a:ext>
            </a:extLst>
          </p:cNvPr>
          <p:cNvSpPr txBox="1">
            <a:spLocks noChangeArrowheads="1"/>
          </p:cNvSpPr>
          <p:nvPr/>
        </p:nvSpPr>
        <p:spPr bwMode="auto">
          <a:xfrm>
            <a:off x="304801" y="155575"/>
            <a:ext cx="1163743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800" b="1" dirty="0">
                <a:solidFill>
                  <a:srgbClr val="00006D"/>
                </a:solidFill>
                <a:latin typeface="Arial" panose="020B0604020202020204" pitchFamily="34" charset="0"/>
                <a:ea typeface="Gotham Book"/>
                <a:cs typeface="Arial" panose="020B0604020202020204" pitchFamily="34" charset="0"/>
              </a:rPr>
              <a:t>Course Review</a:t>
            </a:r>
            <a:endParaRPr lang="en-US" altLang="en-US" sz="2800" dirty="0">
              <a:solidFill>
                <a:srgbClr val="000000"/>
              </a:solidFill>
              <a:latin typeface="Arial" panose="020B0604020202020204" pitchFamily="34" charset="0"/>
              <a:ea typeface="Gotham Book"/>
              <a:cs typeface="Arial" panose="020B0604020202020204" pitchFamily="34" charset="0"/>
            </a:endParaRPr>
          </a:p>
        </p:txBody>
      </p:sp>
      <p:sp>
        <p:nvSpPr>
          <p:cNvPr id="5" name="Content Placeholder 13">
            <a:extLst>
              <a:ext uri="{FF2B5EF4-FFF2-40B4-BE49-F238E27FC236}">
                <a16:creationId xmlns:a16="http://schemas.microsoft.com/office/drawing/2014/main" id="{6389ADD7-F874-40F8-91D8-ECEE5F0DA1B0}"/>
              </a:ext>
            </a:extLst>
          </p:cNvPr>
          <p:cNvSpPr txBox="1">
            <a:spLocks/>
          </p:cNvSpPr>
          <p:nvPr/>
        </p:nvSpPr>
        <p:spPr>
          <a:xfrm>
            <a:off x="256118" y="1216025"/>
            <a:ext cx="11584516" cy="496888"/>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fontAlgn="auto">
              <a:spcAft>
                <a:spcPts val="0"/>
              </a:spcAft>
              <a:buFont typeface="Arial"/>
              <a:buNone/>
              <a:defRPr/>
            </a:pPr>
            <a:r>
              <a:rPr lang="en-US" sz="2400" dirty="0">
                <a:solidFill>
                  <a:srgbClr val="000000"/>
                </a:solidFill>
                <a:latin typeface="Arial" panose="020B0604020202020204" pitchFamily="34" charset="0"/>
                <a:ea typeface="Gotham Book" charset="0"/>
                <a:cs typeface="Arial" panose="020B0604020202020204" pitchFamily="34" charset="0"/>
              </a:rPr>
              <a:t>Key points from today’s session:</a:t>
            </a:r>
            <a:endParaRPr lang="en-US" sz="2800" dirty="0">
              <a:solidFill>
                <a:prstClr val="black"/>
              </a:solidFill>
              <a:latin typeface="Arial" panose="020B0604020202020204" pitchFamily="34" charset="0"/>
              <a:ea typeface="Gotham Book" charset="0"/>
              <a:cs typeface="Arial" panose="020B0604020202020204" pitchFamily="34" charset="0"/>
            </a:endParaRPr>
          </a:p>
        </p:txBody>
      </p:sp>
      <p:sp>
        <p:nvSpPr>
          <p:cNvPr id="6" name="Content Placeholder 2"/>
          <p:cNvSpPr>
            <a:spLocks noGrp="1"/>
          </p:cNvSpPr>
          <p:nvPr>
            <p:ph sz="quarter" idx="10" hasCustomPrompt="1"/>
          </p:nvPr>
        </p:nvSpPr>
        <p:spPr>
          <a:xfrm>
            <a:off x="256033" y="1674236"/>
            <a:ext cx="11583759" cy="4114072"/>
          </a:xfrm>
          <a:prstGeom prst="rect">
            <a:avLst/>
          </a:prstGeom>
        </p:spPr>
        <p:txBody>
          <a:bodyPr vert="horz"/>
          <a:lstStyle>
            <a:lvl1pPr marL="342900" indent="-342900">
              <a:buFont typeface="Arial"/>
              <a:buChar char="•"/>
              <a:defRPr sz="2400" baseline="0">
                <a:latin typeface="Arial" panose="020B0604020202020204" pitchFamily="34" charset="0"/>
                <a:cs typeface="Arial" panose="020B0604020202020204" pitchFamily="34" charset="0"/>
              </a:defRPr>
            </a:lvl1pPr>
            <a:lvl2pPr>
              <a:defRPr sz="2000" baseline="0">
                <a:latin typeface="Arial" panose="020B0604020202020204" pitchFamily="34" charset="0"/>
                <a:cs typeface="Arial" panose="020B0604020202020204" pitchFamily="34" charset="0"/>
              </a:defRPr>
            </a:lvl2pPr>
            <a:lvl3pPr marL="1143000" indent="-228600">
              <a:buFont typeface="Wingdings" charset="2"/>
              <a:buChar char="§"/>
              <a:defRPr sz="1800">
                <a:latin typeface="Arial" panose="020B0604020202020204" pitchFamily="34" charset="0"/>
                <a:cs typeface="Arial" panose="020B0604020202020204" pitchFamily="34" charset="0"/>
              </a:defRPr>
            </a:lvl3pPr>
            <a:lvl4pPr>
              <a:defRPr sz="1600" baseline="0">
                <a:latin typeface="Arial" panose="020B0604020202020204" pitchFamily="34" charset="0"/>
                <a:cs typeface="Arial" panose="020B0604020202020204" pitchFamily="34" charset="0"/>
              </a:defRPr>
            </a:lvl4pPr>
            <a:lvl5pPr>
              <a:defRPr sz="1600"/>
            </a:lvl5pPr>
          </a:lstStyle>
          <a:p>
            <a:pPr lvl="0"/>
            <a:r>
              <a:rPr lang="en-US" dirty="0"/>
              <a:t>Edit Master text styles (Arial 24 </a:t>
            </a:r>
            <a:r>
              <a:rPr lang="en-US" dirty="0" err="1"/>
              <a:t>pt</a:t>
            </a:r>
            <a:r>
              <a:rPr lang="en-US" dirty="0"/>
              <a:t>)</a:t>
            </a:r>
          </a:p>
          <a:p>
            <a:pPr lvl="1"/>
            <a:r>
              <a:rPr lang="en-US" dirty="0"/>
              <a:t>Second level (Arial 20 </a:t>
            </a:r>
            <a:r>
              <a:rPr lang="en-US" dirty="0" err="1"/>
              <a:t>pt</a:t>
            </a:r>
            <a:r>
              <a:rPr lang="en-US" dirty="0"/>
              <a:t>)</a:t>
            </a:r>
          </a:p>
          <a:p>
            <a:pPr lvl="2"/>
            <a:r>
              <a:rPr lang="en-US" dirty="0"/>
              <a:t>Third level (Arial 18 </a:t>
            </a:r>
            <a:r>
              <a:rPr lang="en-US" dirty="0" err="1"/>
              <a:t>pt</a:t>
            </a:r>
            <a:r>
              <a:rPr lang="en-US" dirty="0"/>
              <a:t>)</a:t>
            </a:r>
          </a:p>
          <a:p>
            <a:pPr lvl="3"/>
            <a:r>
              <a:rPr lang="en-US" dirty="0"/>
              <a:t>Fourth level (Arial 16 </a:t>
            </a:r>
            <a:r>
              <a:rPr lang="en-US" dirty="0" err="1"/>
              <a:t>pt</a:t>
            </a:r>
            <a:r>
              <a:rPr lang="en-US" dirty="0"/>
              <a:t>)</a:t>
            </a:r>
          </a:p>
        </p:txBody>
      </p:sp>
      <p:sp>
        <p:nvSpPr>
          <p:cNvPr id="7" name="Slide Number Placeholder 5">
            <a:extLst>
              <a:ext uri="{FF2B5EF4-FFF2-40B4-BE49-F238E27FC236}">
                <a16:creationId xmlns:a16="http://schemas.microsoft.com/office/drawing/2014/main" id="{8BB2F54F-A4F6-4980-A405-D4650C717CB1}"/>
              </a:ext>
            </a:extLst>
          </p:cNvPr>
          <p:cNvSpPr>
            <a:spLocks noGrp="1"/>
          </p:cNvSpPr>
          <p:nvPr>
            <p:ph type="sldNum" sz="quarter" idx="11"/>
          </p:nvPr>
        </p:nvSpPr>
        <p:spPr/>
        <p:txBody>
          <a:bodyPr/>
          <a:lstStyle>
            <a:lvl1pPr>
              <a:defRPr smtClean="0">
                <a:solidFill>
                  <a:srgbClr val="00006D"/>
                </a:solidFill>
              </a:defRPr>
            </a:lvl1pPr>
          </a:lstStyle>
          <a:p>
            <a:pPr>
              <a:defRPr/>
            </a:pPr>
            <a:fld id="{26FB4FF9-7CD2-48BF-A294-B569A5DA3674}" type="slidenum">
              <a:rPr lang="en-US"/>
              <a:pPr>
                <a:defRPr/>
              </a:pPr>
              <a:t>‹#›</a:t>
            </a:fld>
            <a:endParaRPr lang="en-US" dirty="0"/>
          </a:p>
        </p:txBody>
      </p:sp>
    </p:spTree>
    <p:extLst>
      <p:ext uri="{BB962C8B-B14F-4D97-AF65-F5344CB8AC3E}">
        <p14:creationId xmlns:p14="http://schemas.microsoft.com/office/powerpoint/2010/main" val="2298632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43"/>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2" y="4589468"/>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3"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EB0B334-C9F8-48B8-97A4-F26848944249}" type="datetimeFigureOut">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87C280-C6EA-45C0-BD50-BCF2A49E3FF4}" type="slidenum">
              <a:rPr lang="en-US" smtClean="0"/>
              <a:t>‹#›</a:t>
            </a:fld>
            <a:endParaRPr lang="en-US"/>
          </a:p>
        </p:txBody>
      </p:sp>
    </p:spTree>
    <p:extLst>
      <p:ext uri="{BB962C8B-B14F-4D97-AF65-F5344CB8AC3E}">
        <p14:creationId xmlns:p14="http://schemas.microsoft.com/office/powerpoint/2010/main" val="14448902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sz="2800" b="1">
                <a:solidFill>
                  <a:schemeClr val="tx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a:extLst>
              <a:ext uri="{FF2B5EF4-FFF2-40B4-BE49-F238E27FC236}">
                <a16:creationId xmlns:a16="http://schemas.microsoft.com/office/drawing/2014/main" id="{390C02AA-CE5A-4130-8502-B5D37632C1A1}"/>
              </a:ext>
            </a:extLst>
          </p:cNvPr>
          <p:cNvSpPr>
            <a:spLocks noGrp="1"/>
          </p:cNvSpPr>
          <p:nvPr>
            <p:ph type="sldNum" sz="quarter" idx="10"/>
          </p:nvPr>
        </p:nvSpPr>
        <p:spPr>
          <a:xfrm>
            <a:off x="9258301" y="6324601"/>
            <a:ext cx="1206500" cy="365125"/>
          </a:xfrm>
        </p:spPr>
        <p:txBody>
          <a:bodyPr/>
          <a:lstStyle>
            <a:lvl1pPr>
              <a:defRPr smtClean="0">
                <a:solidFill>
                  <a:srgbClr val="00006D"/>
                </a:solidFill>
              </a:defRPr>
            </a:lvl1pPr>
          </a:lstStyle>
          <a:p>
            <a:pPr>
              <a:defRPr/>
            </a:pPr>
            <a:fld id="{10FD2DCE-3607-42E9-9559-CC9123C1FE46}" type="slidenum">
              <a:rPr lang="en-US"/>
              <a:pPr>
                <a:defRPr/>
              </a:pPr>
              <a:t>‹#›</a:t>
            </a:fld>
            <a:endParaRPr lang="en-US" dirty="0"/>
          </a:p>
        </p:txBody>
      </p:sp>
    </p:spTree>
    <p:extLst>
      <p:ext uri="{BB962C8B-B14F-4D97-AF65-F5344CB8AC3E}">
        <p14:creationId xmlns:p14="http://schemas.microsoft.com/office/powerpoint/2010/main" val="24811940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4C3AA68C-C2C1-4C2F-B729-238282F9A696}"/>
              </a:ext>
            </a:extLst>
          </p:cNvPr>
          <p:cNvSpPr>
            <a:spLocks noGrp="1"/>
          </p:cNvSpPr>
          <p:nvPr>
            <p:ph type="sldNum" sz="quarter" idx="10"/>
          </p:nvPr>
        </p:nvSpPr>
        <p:spPr>
          <a:xfrm>
            <a:off x="9258301" y="6324601"/>
            <a:ext cx="1206500" cy="365125"/>
          </a:xfrm>
        </p:spPr>
        <p:txBody>
          <a:bodyPr/>
          <a:lstStyle>
            <a:lvl1pPr>
              <a:defRPr smtClean="0">
                <a:solidFill>
                  <a:srgbClr val="00006D"/>
                </a:solidFill>
              </a:defRPr>
            </a:lvl1pPr>
          </a:lstStyle>
          <a:p>
            <a:pPr>
              <a:defRPr/>
            </a:pPr>
            <a:fld id="{10FD2DCE-3607-42E9-9559-CC9123C1FE46}" type="slidenum">
              <a:rPr lang="en-US"/>
              <a:pPr>
                <a:defRPr/>
              </a:pPr>
              <a:t>‹#›</a:t>
            </a:fld>
            <a:endParaRPr lang="en-US" dirty="0"/>
          </a:p>
        </p:txBody>
      </p:sp>
    </p:spTree>
    <p:extLst>
      <p:ext uri="{BB962C8B-B14F-4D97-AF65-F5344CB8AC3E}">
        <p14:creationId xmlns:p14="http://schemas.microsoft.com/office/powerpoint/2010/main" val="12915728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68060BA-A468-49C4-8483-0F59A5E81033}"/>
              </a:ext>
            </a:extLst>
          </p:cNvPr>
          <p:cNvSpPr/>
          <p:nvPr/>
        </p:nvSpPr>
        <p:spPr>
          <a:xfrm>
            <a:off x="0" y="0"/>
            <a:ext cx="12048067" cy="7620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5" name="Content Placeholder 13">
            <a:extLst>
              <a:ext uri="{FF2B5EF4-FFF2-40B4-BE49-F238E27FC236}">
                <a16:creationId xmlns:a16="http://schemas.microsoft.com/office/drawing/2014/main" id="{3E9188DB-FE6E-4467-809F-8A6EB70DA3D9}"/>
              </a:ext>
            </a:extLst>
          </p:cNvPr>
          <p:cNvSpPr txBox="1">
            <a:spLocks/>
          </p:cNvSpPr>
          <p:nvPr/>
        </p:nvSpPr>
        <p:spPr>
          <a:xfrm>
            <a:off x="256118" y="1216025"/>
            <a:ext cx="11584516" cy="496888"/>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fontAlgn="auto">
              <a:spcAft>
                <a:spcPts val="0"/>
              </a:spcAft>
              <a:buFont typeface="Arial"/>
              <a:buNone/>
              <a:defRPr/>
            </a:pPr>
            <a:r>
              <a:rPr lang="en-US" sz="2400" dirty="0">
                <a:solidFill>
                  <a:srgbClr val="000000"/>
                </a:solidFill>
                <a:latin typeface="Arial" panose="020B0604020202020204" pitchFamily="34" charset="0"/>
                <a:ea typeface="Gotham Book" charset="0"/>
                <a:cs typeface="Arial" panose="020B0604020202020204" pitchFamily="34" charset="0"/>
              </a:rPr>
              <a:t>By the end of this session, you should:</a:t>
            </a:r>
            <a:endParaRPr lang="en-US" sz="2800" dirty="0">
              <a:latin typeface="Arial" panose="020B0604020202020204" pitchFamily="34" charset="0"/>
              <a:ea typeface="Gotham Book" charset="0"/>
              <a:cs typeface="Arial" panose="020B0604020202020204" pitchFamily="34" charset="0"/>
            </a:endParaRPr>
          </a:p>
        </p:txBody>
      </p:sp>
      <p:sp>
        <p:nvSpPr>
          <p:cNvPr id="6" name="TextBox 9">
            <a:extLst>
              <a:ext uri="{FF2B5EF4-FFF2-40B4-BE49-F238E27FC236}">
                <a16:creationId xmlns:a16="http://schemas.microsoft.com/office/drawing/2014/main" id="{B8D49A18-3C4D-40A1-BEFC-786C2644C847}"/>
              </a:ext>
            </a:extLst>
          </p:cNvPr>
          <p:cNvSpPr txBox="1">
            <a:spLocks noChangeArrowheads="1"/>
          </p:cNvSpPr>
          <p:nvPr/>
        </p:nvSpPr>
        <p:spPr bwMode="auto">
          <a:xfrm>
            <a:off x="304801" y="155575"/>
            <a:ext cx="1163743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800" b="1" dirty="0">
                <a:solidFill>
                  <a:srgbClr val="00006D"/>
                </a:solidFill>
                <a:latin typeface="Arial" panose="020B0604020202020204" pitchFamily="34" charset="0"/>
                <a:ea typeface="Gotham Book"/>
                <a:cs typeface="Arial" panose="020B0604020202020204" pitchFamily="34" charset="0"/>
              </a:rPr>
              <a:t>Objectives</a:t>
            </a:r>
            <a:endParaRPr lang="en-US" altLang="en-US" sz="2800" dirty="0">
              <a:latin typeface="Arial" panose="020B0604020202020204" pitchFamily="34" charset="0"/>
              <a:ea typeface="Gotham Book"/>
              <a:cs typeface="Arial" panose="020B0604020202020204" pitchFamily="34" charset="0"/>
            </a:endParaRPr>
          </a:p>
        </p:txBody>
      </p:sp>
      <p:sp>
        <p:nvSpPr>
          <p:cNvPr id="3" name="Content Placeholder 2"/>
          <p:cNvSpPr>
            <a:spLocks noGrp="1"/>
          </p:cNvSpPr>
          <p:nvPr>
            <p:ph sz="quarter" idx="10" hasCustomPrompt="1"/>
          </p:nvPr>
        </p:nvSpPr>
        <p:spPr>
          <a:xfrm>
            <a:off x="256033" y="1674236"/>
            <a:ext cx="11583759" cy="4114072"/>
          </a:xfrm>
          <a:prstGeom prst="rect">
            <a:avLst/>
          </a:prstGeom>
        </p:spPr>
        <p:txBody>
          <a:bodyPr vert="horz"/>
          <a:lstStyle>
            <a:lvl1pPr marL="342900" indent="-342900">
              <a:buFont typeface="Arial"/>
              <a:buChar char="•"/>
              <a:defRPr sz="2400" baseline="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marL="1143000" indent="-228600">
              <a:buFont typeface="Wingdings" charset="2"/>
              <a:buChar char="§"/>
              <a:defRPr sz="1800">
                <a:latin typeface="Arial" panose="020B0604020202020204" pitchFamily="34" charset="0"/>
                <a:cs typeface="Arial" panose="020B0604020202020204" pitchFamily="34" charset="0"/>
              </a:defRPr>
            </a:lvl3pPr>
            <a:lvl4pPr>
              <a:defRPr sz="1600"/>
            </a:lvl4pPr>
            <a:lvl5pPr>
              <a:defRPr sz="1600"/>
            </a:lvl5pPr>
          </a:lstStyle>
          <a:p>
            <a:pPr lvl="0"/>
            <a:r>
              <a:rPr lang="en-US" dirty="0"/>
              <a:t>Edit Master text styles (Arial 24 </a:t>
            </a:r>
            <a:r>
              <a:rPr lang="en-US" dirty="0" err="1"/>
              <a:t>pt</a:t>
            </a:r>
            <a:r>
              <a:rPr lang="en-US" dirty="0"/>
              <a:t>)</a:t>
            </a:r>
          </a:p>
          <a:p>
            <a:pPr lvl="1"/>
            <a:r>
              <a:rPr lang="en-US" dirty="0"/>
              <a:t>Second level (Arial 20 </a:t>
            </a:r>
            <a:r>
              <a:rPr lang="en-US" dirty="0" err="1"/>
              <a:t>pt</a:t>
            </a:r>
            <a:r>
              <a:rPr lang="en-US" dirty="0"/>
              <a:t>)</a:t>
            </a:r>
          </a:p>
          <a:p>
            <a:pPr lvl="2"/>
            <a:r>
              <a:rPr lang="en-US" dirty="0"/>
              <a:t>Third level (Arial 18 </a:t>
            </a:r>
            <a:r>
              <a:rPr lang="en-US" dirty="0" err="1"/>
              <a:t>pt</a:t>
            </a:r>
            <a:r>
              <a:rPr lang="en-US" dirty="0"/>
              <a:t>)</a:t>
            </a:r>
          </a:p>
        </p:txBody>
      </p:sp>
      <p:sp>
        <p:nvSpPr>
          <p:cNvPr id="7" name="Slide Number Placeholder 5">
            <a:extLst>
              <a:ext uri="{FF2B5EF4-FFF2-40B4-BE49-F238E27FC236}">
                <a16:creationId xmlns:a16="http://schemas.microsoft.com/office/drawing/2014/main" id="{F070DCA1-117F-4327-AD9F-F463A38B9EB0}"/>
              </a:ext>
            </a:extLst>
          </p:cNvPr>
          <p:cNvSpPr>
            <a:spLocks noGrp="1"/>
          </p:cNvSpPr>
          <p:nvPr>
            <p:ph type="sldNum" sz="quarter" idx="11"/>
          </p:nvPr>
        </p:nvSpPr>
        <p:spPr/>
        <p:txBody>
          <a:bodyPr/>
          <a:lstStyle>
            <a:lvl1pPr>
              <a:defRPr smtClean="0">
                <a:solidFill>
                  <a:srgbClr val="00006D"/>
                </a:solidFill>
              </a:defRPr>
            </a:lvl1pPr>
          </a:lstStyle>
          <a:p>
            <a:pPr>
              <a:defRPr/>
            </a:pPr>
            <a:fld id="{F549EAF2-12E6-4309-9BA7-B0081C9B03DF}" type="slidenum">
              <a:rPr lang="en-US"/>
              <a:pPr>
                <a:defRPr/>
              </a:pPr>
              <a:t>‹#›</a:t>
            </a:fld>
            <a:endParaRPr lang="en-US" dirty="0"/>
          </a:p>
        </p:txBody>
      </p:sp>
    </p:spTree>
    <p:extLst>
      <p:ext uri="{BB962C8B-B14F-4D97-AF65-F5344CB8AC3E}">
        <p14:creationId xmlns:p14="http://schemas.microsoft.com/office/powerpoint/2010/main" val="21762937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Learning Agenda">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567207D3-DF37-4BCA-B1AE-46D9CBF44098}"/>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1" y="914401"/>
            <a:ext cx="11616267" cy="92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a:extLst>
              <a:ext uri="{FF2B5EF4-FFF2-40B4-BE49-F238E27FC236}">
                <a16:creationId xmlns:a16="http://schemas.microsoft.com/office/drawing/2014/main" id="{CE0BF15D-A770-4888-B2CA-D13ED264E417}"/>
              </a:ext>
            </a:extLst>
          </p:cNvPr>
          <p:cNvSpPr/>
          <p:nvPr/>
        </p:nvSpPr>
        <p:spPr>
          <a:xfrm>
            <a:off x="359834" y="2819400"/>
            <a:ext cx="6072717" cy="692150"/>
          </a:xfrm>
          <a:prstGeom prst="rect">
            <a:avLst/>
          </a:prstGeom>
          <a:solidFill>
            <a:srgbClr val="3B95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2400" dirty="0"/>
          </a:p>
        </p:txBody>
      </p:sp>
      <p:sp>
        <p:nvSpPr>
          <p:cNvPr id="10" name="Rectangle 9">
            <a:extLst>
              <a:ext uri="{FF2B5EF4-FFF2-40B4-BE49-F238E27FC236}">
                <a16:creationId xmlns:a16="http://schemas.microsoft.com/office/drawing/2014/main" id="{3B6214A0-4BC2-412E-BF0E-85D5EFDB831E}"/>
              </a:ext>
            </a:extLst>
          </p:cNvPr>
          <p:cNvSpPr/>
          <p:nvPr/>
        </p:nvSpPr>
        <p:spPr>
          <a:xfrm>
            <a:off x="359834" y="2051050"/>
            <a:ext cx="6072717" cy="692150"/>
          </a:xfrm>
          <a:prstGeom prst="rect">
            <a:avLst/>
          </a:prstGeom>
          <a:solidFill>
            <a:srgbClr val="00006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2400" dirty="0"/>
          </a:p>
        </p:txBody>
      </p:sp>
      <p:sp>
        <p:nvSpPr>
          <p:cNvPr id="11" name="Rectangle 10">
            <a:extLst>
              <a:ext uri="{FF2B5EF4-FFF2-40B4-BE49-F238E27FC236}">
                <a16:creationId xmlns:a16="http://schemas.microsoft.com/office/drawing/2014/main" id="{6ABDE4C2-D829-4666-BE8F-26A991E0C818}"/>
              </a:ext>
            </a:extLst>
          </p:cNvPr>
          <p:cNvSpPr/>
          <p:nvPr/>
        </p:nvSpPr>
        <p:spPr>
          <a:xfrm>
            <a:off x="359834" y="1295400"/>
            <a:ext cx="6072717" cy="692150"/>
          </a:xfrm>
          <a:prstGeom prst="rect">
            <a:avLst/>
          </a:prstGeom>
          <a:solidFill>
            <a:srgbClr val="3B95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2400" dirty="0"/>
          </a:p>
        </p:txBody>
      </p:sp>
      <p:sp>
        <p:nvSpPr>
          <p:cNvPr id="14" name="TextBox 11">
            <a:extLst>
              <a:ext uri="{FF2B5EF4-FFF2-40B4-BE49-F238E27FC236}">
                <a16:creationId xmlns:a16="http://schemas.microsoft.com/office/drawing/2014/main" id="{4F89F080-1C17-410B-B34E-EBCAD8B1B3A2}"/>
              </a:ext>
            </a:extLst>
          </p:cNvPr>
          <p:cNvSpPr txBox="1">
            <a:spLocks noChangeArrowheads="1"/>
          </p:cNvSpPr>
          <p:nvPr/>
        </p:nvSpPr>
        <p:spPr bwMode="auto">
          <a:xfrm>
            <a:off x="304801" y="155575"/>
            <a:ext cx="1163743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800" b="1" dirty="0">
                <a:solidFill>
                  <a:srgbClr val="00006D"/>
                </a:solidFill>
                <a:latin typeface="Arial" panose="020B0604020202020204" pitchFamily="34" charset="0"/>
                <a:ea typeface="Gotham Book"/>
                <a:cs typeface="Arial" panose="020B0604020202020204" pitchFamily="34" charset="0"/>
              </a:rPr>
              <a:t>Learning Agenda</a:t>
            </a:r>
            <a:endParaRPr lang="en-US" altLang="en-US" sz="2800" dirty="0">
              <a:latin typeface="Arial" panose="020B0604020202020204" pitchFamily="34" charset="0"/>
              <a:ea typeface="Gotham Book"/>
              <a:cs typeface="Arial" panose="020B0604020202020204" pitchFamily="34" charset="0"/>
            </a:endParaRPr>
          </a:p>
        </p:txBody>
      </p:sp>
      <p:sp>
        <p:nvSpPr>
          <p:cNvPr id="15" name="Rectangle 14">
            <a:extLst>
              <a:ext uri="{FF2B5EF4-FFF2-40B4-BE49-F238E27FC236}">
                <a16:creationId xmlns:a16="http://schemas.microsoft.com/office/drawing/2014/main" id="{416B9122-7E47-4A65-A354-7F4D8ADE291C}"/>
              </a:ext>
            </a:extLst>
          </p:cNvPr>
          <p:cNvSpPr/>
          <p:nvPr/>
        </p:nvSpPr>
        <p:spPr>
          <a:xfrm>
            <a:off x="359834" y="5116513"/>
            <a:ext cx="6072717" cy="692150"/>
          </a:xfrm>
          <a:prstGeom prst="rect">
            <a:avLst/>
          </a:prstGeom>
          <a:solidFill>
            <a:srgbClr val="3B95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2400" dirty="0"/>
          </a:p>
        </p:txBody>
      </p:sp>
      <p:sp>
        <p:nvSpPr>
          <p:cNvPr id="16" name="Rectangle 15">
            <a:extLst>
              <a:ext uri="{FF2B5EF4-FFF2-40B4-BE49-F238E27FC236}">
                <a16:creationId xmlns:a16="http://schemas.microsoft.com/office/drawing/2014/main" id="{7817D6AC-1A3B-42F1-A3D5-E639333E7207}"/>
              </a:ext>
            </a:extLst>
          </p:cNvPr>
          <p:cNvSpPr/>
          <p:nvPr/>
        </p:nvSpPr>
        <p:spPr>
          <a:xfrm>
            <a:off x="359834" y="4348163"/>
            <a:ext cx="6072717" cy="692150"/>
          </a:xfrm>
          <a:prstGeom prst="rect">
            <a:avLst/>
          </a:prstGeom>
          <a:solidFill>
            <a:srgbClr val="3B95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2400" dirty="0"/>
          </a:p>
        </p:txBody>
      </p:sp>
      <p:sp>
        <p:nvSpPr>
          <p:cNvPr id="17" name="Rectangle 16">
            <a:extLst>
              <a:ext uri="{FF2B5EF4-FFF2-40B4-BE49-F238E27FC236}">
                <a16:creationId xmlns:a16="http://schemas.microsoft.com/office/drawing/2014/main" id="{C1C9D0C9-2AD9-44C6-814B-4F82306B4A2F}"/>
              </a:ext>
            </a:extLst>
          </p:cNvPr>
          <p:cNvSpPr/>
          <p:nvPr/>
        </p:nvSpPr>
        <p:spPr>
          <a:xfrm>
            <a:off x="359834" y="3592513"/>
            <a:ext cx="6072717" cy="692150"/>
          </a:xfrm>
          <a:prstGeom prst="rect">
            <a:avLst/>
          </a:prstGeom>
          <a:solidFill>
            <a:srgbClr val="3B95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2400" dirty="0"/>
          </a:p>
        </p:txBody>
      </p:sp>
      <p:sp>
        <p:nvSpPr>
          <p:cNvPr id="5" name="Text Placeholder 4"/>
          <p:cNvSpPr>
            <a:spLocks noGrp="1"/>
          </p:cNvSpPr>
          <p:nvPr>
            <p:ph type="body" sz="quarter" idx="10"/>
          </p:nvPr>
        </p:nvSpPr>
        <p:spPr>
          <a:xfrm>
            <a:off x="374511" y="2914835"/>
            <a:ext cx="5511800" cy="488950"/>
          </a:xfrm>
          <a:prstGeom prst="rect">
            <a:avLst/>
          </a:prstGeom>
        </p:spPr>
        <p:txBody>
          <a:bodyPr vert="horz"/>
          <a:lstStyle>
            <a:lvl1pPr marL="0" indent="0">
              <a:buNone/>
              <a:defRPr lang="en-US" sz="2400" kern="1200" dirty="0">
                <a:solidFill>
                  <a:schemeClr val="lt1"/>
                </a:solidFill>
                <a:latin typeface="Arial" panose="020B0604020202020204" pitchFamily="34" charset="0"/>
                <a:ea typeface="+mn-ea"/>
                <a:cs typeface="Arial" panose="020B0604020202020204" pitchFamily="34" charset="0"/>
              </a:defRPr>
            </a:lvl1pPr>
          </a:lstStyle>
          <a:p>
            <a:pPr lvl="0"/>
            <a:r>
              <a:rPr lang="en-US"/>
              <a:t>Edit Master text styles</a:t>
            </a:r>
          </a:p>
        </p:txBody>
      </p:sp>
      <p:sp>
        <p:nvSpPr>
          <p:cNvPr id="12" name="Text Placeholder 4"/>
          <p:cNvSpPr>
            <a:spLocks noGrp="1"/>
          </p:cNvSpPr>
          <p:nvPr>
            <p:ph type="body" sz="quarter" idx="11"/>
          </p:nvPr>
        </p:nvSpPr>
        <p:spPr>
          <a:xfrm>
            <a:off x="374511" y="1401535"/>
            <a:ext cx="5511800" cy="488950"/>
          </a:xfrm>
          <a:prstGeom prst="rect">
            <a:avLst/>
          </a:prstGeom>
        </p:spPr>
        <p:txBody>
          <a:bodyPr vert="horz"/>
          <a:lstStyle>
            <a:lvl1pPr marL="0" indent="0">
              <a:buNone/>
              <a:defRPr lang="en-US" sz="2400" kern="1200" dirty="0">
                <a:solidFill>
                  <a:schemeClr val="lt1"/>
                </a:solidFill>
                <a:latin typeface="Arial" panose="020B0604020202020204" pitchFamily="34" charset="0"/>
                <a:ea typeface="+mn-ea"/>
                <a:cs typeface="Arial" panose="020B0604020202020204" pitchFamily="34" charset="0"/>
              </a:defRPr>
            </a:lvl1pPr>
          </a:lstStyle>
          <a:p>
            <a:pPr lvl="0"/>
            <a:r>
              <a:rPr lang="en-US" dirty="0"/>
              <a:t>Edit Master text styles</a:t>
            </a:r>
          </a:p>
        </p:txBody>
      </p:sp>
      <p:sp>
        <p:nvSpPr>
          <p:cNvPr id="13" name="Text Placeholder 4"/>
          <p:cNvSpPr>
            <a:spLocks noGrp="1"/>
          </p:cNvSpPr>
          <p:nvPr>
            <p:ph type="body" sz="quarter" idx="12"/>
          </p:nvPr>
        </p:nvSpPr>
        <p:spPr>
          <a:xfrm>
            <a:off x="374511" y="2151100"/>
            <a:ext cx="5511800" cy="488950"/>
          </a:xfrm>
          <a:prstGeom prst="rect">
            <a:avLst/>
          </a:prstGeom>
        </p:spPr>
        <p:txBody>
          <a:bodyPr vert="horz"/>
          <a:lstStyle>
            <a:lvl1pPr marL="0" indent="0">
              <a:buNone/>
              <a:defRPr lang="en-US" sz="2400" kern="1200" dirty="0">
                <a:solidFill>
                  <a:schemeClr val="lt1"/>
                </a:solidFill>
                <a:latin typeface="Arial" panose="020B0604020202020204" pitchFamily="34" charset="0"/>
                <a:ea typeface="+mn-ea"/>
                <a:cs typeface="Arial" panose="020B0604020202020204" pitchFamily="34" charset="0"/>
              </a:defRPr>
            </a:lvl1pPr>
          </a:lstStyle>
          <a:p>
            <a:pPr lvl="0"/>
            <a:r>
              <a:rPr lang="en-US"/>
              <a:t>Edit Master text styles</a:t>
            </a:r>
          </a:p>
        </p:txBody>
      </p:sp>
      <p:sp>
        <p:nvSpPr>
          <p:cNvPr id="20" name="Text Placeholder 4"/>
          <p:cNvSpPr>
            <a:spLocks noGrp="1"/>
          </p:cNvSpPr>
          <p:nvPr>
            <p:ph type="body" sz="quarter" idx="13"/>
          </p:nvPr>
        </p:nvSpPr>
        <p:spPr>
          <a:xfrm>
            <a:off x="374511" y="5211901"/>
            <a:ext cx="5511800" cy="488950"/>
          </a:xfrm>
          <a:prstGeom prst="rect">
            <a:avLst/>
          </a:prstGeom>
        </p:spPr>
        <p:txBody>
          <a:bodyPr vert="horz"/>
          <a:lstStyle>
            <a:lvl1pPr marL="0" indent="0">
              <a:buNone/>
              <a:defRPr lang="en-US" sz="2400" kern="1200" dirty="0">
                <a:solidFill>
                  <a:schemeClr val="lt1"/>
                </a:solidFill>
                <a:latin typeface="Arial" panose="020B0604020202020204" pitchFamily="34" charset="0"/>
                <a:ea typeface="+mn-ea"/>
                <a:cs typeface="Arial" panose="020B0604020202020204" pitchFamily="34" charset="0"/>
              </a:defRPr>
            </a:lvl1pPr>
          </a:lstStyle>
          <a:p>
            <a:pPr lvl="0"/>
            <a:r>
              <a:rPr lang="en-US"/>
              <a:t>Edit Master text styles</a:t>
            </a:r>
          </a:p>
        </p:txBody>
      </p:sp>
      <p:sp>
        <p:nvSpPr>
          <p:cNvPr id="21" name="Text Placeholder 4"/>
          <p:cNvSpPr>
            <a:spLocks noGrp="1"/>
          </p:cNvSpPr>
          <p:nvPr>
            <p:ph type="body" sz="quarter" idx="14"/>
          </p:nvPr>
        </p:nvSpPr>
        <p:spPr>
          <a:xfrm>
            <a:off x="374511" y="3698601"/>
            <a:ext cx="5511800" cy="488950"/>
          </a:xfrm>
          <a:prstGeom prst="rect">
            <a:avLst/>
          </a:prstGeom>
        </p:spPr>
        <p:txBody>
          <a:bodyPr vert="horz"/>
          <a:lstStyle>
            <a:lvl1pPr marL="0" indent="0">
              <a:buNone/>
              <a:defRPr lang="en-US" sz="2400" kern="1200" dirty="0">
                <a:solidFill>
                  <a:schemeClr val="lt1"/>
                </a:solidFill>
                <a:latin typeface="Arial" panose="020B0604020202020204" pitchFamily="34" charset="0"/>
                <a:ea typeface="+mn-ea"/>
                <a:cs typeface="Arial" panose="020B0604020202020204" pitchFamily="34" charset="0"/>
              </a:defRPr>
            </a:lvl1pPr>
          </a:lstStyle>
          <a:p>
            <a:pPr lvl="0"/>
            <a:r>
              <a:rPr lang="en-US"/>
              <a:t>Edit Master text styles</a:t>
            </a:r>
          </a:p>
        </p:txBody>
      </p:sp>
      <p:sp>
        <p:nvSpPr>
          <p:cNvPr id="22" name="Text Placeholder 4"/>
          <p:cNvSpPr>
            <a:spLocks noGrp="1"/>
          </p:cNvSpPr>
          <p:nvPr>
            <p:ph type="body" sz="quarter" idx="15"/>
          </p:nvPr>
        </p:nvSpPr>
        <p:spPr>
          <a:xfrm>
            <a:off x="374511" y="4448166"/>
            <a:ext cx="5511800" cy="488950"/>
          </a:xfrm>
          <a:prstGeom prst="rect">
            <a:avLst/>
          </a:prstGeom>
        </p:spPr>
        <p:txBody>
          <a:bodyPr vert="horz"/>
          <a:lstStyle>
            <a:lvl1pPr marL="0" indent="0">
              <a:buNone/>
              <a:defRPr lang="en-US" sz="2400" kern="1200" dirty="0">
                <a:solidFill>
                  <a:schemeClr val="lt1"/>
                </a:solidFill>
                <a:latin typeface="Arial" panose="020B0604020202020204" pitchFamily="34" charset="0"/>
                <a:ea typeface="+mn-ea"/>
                <a:cs typeface="Arial" panose="020B0604020202020204" pitchFamily="34" charset="0"/>
              </a:defRPr>
            </a:lvl1pPr>
          </a:lstStyle>
          <a:p>
            <a:pPr lvl="0"/>
            <a:r>
              <a:rPr lang="en-US" dirty="0"/>
              <a:t>Edit Master text styles</a:t>
            </a:r>
          </a:p>
        </p:txBody>
      </p:sp>
      <p:sp>
        <p:nvSpPr>
          <p:cNvPr id="18" name="Slide Number Placeholder 5">
            <a:extLst>
              <a:ext uri="{FF2B5EF4-FFF2-40B4-BE49-F238E27FC236}">
                <a16:creationId xmlns:a16="http://schemas.microsoft.com/office/drawing/2014/main" id="{5FE64367-8E03-42F4-8A76-6DC99BAD2059}"/>
              </a:ext>
            </a:extLst>
          </p:cNvPr>
          <p:cNvSpPr>
            <a:spLocks noGrp="1"/>
          </p:cNvSpPr>
          <p:nvPr>
            <p:ph type="sldNum" sz="quarter" idx="16"/>
          </p:nvPr>
        </p:nvSpPr>
        <p:spPr/>
        <p:txBody>
          <a:bodyPr/>
          <a:lstStyle>
            <a:lvl1pPr>
              <a:defRPr smtClean="0">
                <a:solidFill>
                  <a:srgbClr val="00006D"/>
                </a:solidFill>
              </a:defRPr>
            </a:lvl1pPr>
          </a:lstStyle>
          <a:p>
            <a:pPr>
              <a:defRPr/>
            </a:pPr>
            <a:fld id="{C36159D8-7793-478E-B889-697C7FA11E39}" type="slidenum">
              <a:rPr lang="en-US"/>
              <a:pPr>
                <a:defRPr/>
              </a:pPr>
              <a:t>‹#›</a:t>
            </a:fld>
            <a:endParaRPr lang="en-US" dirty="0"/>
          </a:p>
        </p:txBody>
      </p:sp>
    </p:spTree>
    <p:extLst>
      <p:ext uri="{BB962C8B-B14F-4D97-AF65-F5344CB8AC3E}">
        <p14:creationId xmlns:p14="http://schemas.microsoft.com/office/powerpoint/2010/main" val="33258053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Standard Layout">
    <p:spTree>
      <p:nvGrpSpPr>
        <p:cNvPr id="1" name=""/>
        <p:cNvGrpSpPr/>
        <p:nvPr/>
      </p:nvGrpSpPr>
      <p:grpSpPr>
        <a:xfrm>
          <a:off x="0" y="0"/>
          <a:ext cx="0" cy="0"/>
          <a:chOff x="0" y="0"/>
          <a:chExt cx="0" cy="0"/>
        </a:xfrm>
      </p:grpSpPr>
      <p:sp>
        <p:nvSpPr>
          <p:cNvPr id="4" name="Content Placeholder 13">
            <a:extLst>
              <a:ext uri="{FF2B5EF4-FFF2-40B4-BE49-F238E27FC236}">
                <a16:creationId xmlns:a16="http://schemas.microsoft.com/office/drawing/2014/main" id="{481AC4A9-E10A-4D42-BE94-C97E064614FF}"/>
              </a:ext>
            </a:extLst>
          </p:cNvPr>
          <p:cNvSpPr txBox="1">
            <a:spLocks/>
          </p:cNvSpPr>
          <p:nvPr/>
        </p:nvSpPr>
        <p:spPr>
          <a:xfrm>
            <a:off x="683685" y="1174750"/>
            <a:ext cx="11205633" cy="4800600"/>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fontAlgn="auto">
              <a:spcAft>
                <a:spcPts val="0"/>
              </a:spcAft>
              <a:buFont typeface="Arial"/>
              <a:buNone/>
              <a:defRPr/>
            </a:pPr>
            <a:endParaRPr lang="en-US" sz="1600" dirty="0">
              <a:latin typeface="+mj-lt"/>
              <a:ea typeface="Gotham Book" charset="0"/>
              <a:cs typeface="Gotham Book" charset="0"/>
            </a:endParaRPr>
          </a:p>
          <a:p>
            <a:pPr fontAlgn="auto">
              <a:spcAft>
                <a:spcPts val="0"/>
              </a:spcAft>
              <a:defRPr/>
            </a:pPr>
            <a:endParaRPr lang="en-US" sz="1600" dirty="0">
              <a:solidFill>
                <a:srgbClr val="00006D"/>
              </a:solidFill>
              <a:latin typeface="+mj-lt"/>
              <a:ea typeface="Gotham Book" charset="0"/>
              <a:cs typeface="Gotham Book" charset="0"/>
            </a:endParaRPr>
          </a:p>
        </p:txBody>
      </p:sp>
      <p:sp>
        <p:nvSpPr>
          <p:cNvPr id="8" name="Content Placeholder 2"/>
          <p:cNvSpPr>
            <a:spLocks noGrp="1"/>
          </p:cNvSpPr>
          <p:nvPr>
            <p:ph sz="quarter" idx="10" hasCustomPrompt="1"/>
          </p:nvPr>
        </p:nvSpPr>
        <p:spPr>
          <a:xfrm>
            <a:off x="256033" y="1216152"/>
            <a:ext cx="11583759" cy="4114072"/>
          </a:xfrm>
          <a:prstGeom prst="rect">
            <a:avLst/>
          </a:prstGeom>
        </p:spPr>
        <p:txBody>
          <a:bodyPr vert="horz"/>
          <a:lstStyle>
            <a:lvl1pPr marL="342900" indent="-342900">
              <a:buFont typeface="Arial"/>
              <a:buChar char="•"/>
              <a:defRPr sz="2400" baseline="0">
                <a:latin typeface="Arial" panose="020B0604020202020204" pitchFamily="34" charset="0"/>
                <a:cs typeface="Arial" panose="020B0604020202020204" pitchFamily="34" charset="0"/>
              </a:defRPr>
            </a:lvl1pPr>
            <a:lvl2pPr>
              <a:defRPr sz="2000" baseline="0">
                <a:latin typeface="Arial" panose="020B0604020202020204" pitchFamily="34" charset="0"/>
                <a:cs typeface="Arial" panose="020B0604020202020204" pitchFamily="34" charset="0"/>
              </a:defRPr>
            </a:lvl2pPr>
            <a:lvl3pPr marL="1143000" indent="-228600">
              <a:buFont typeface="Wingdings" charset="2"/>
              <a:buChar char="§"/>
              <a:defRPr sz="1800">
                <a:latin typeface="Arial" panose="020B0604020202020204" pitchFamily="34" charset="0"/>
                <a:cs typeface="Arial" panose="020B0604020202020204" pitchFamily="34" charset="0"/>
              </a:defRPr>
            </a:lvl3pPr>
            <a:lvl4pPr>
              <a:defRPr sz="1600" baseline="0">
                <a:latin typeface="Arial" panose="020B0604020202020204" pitchFamily="34" charset="0"/>
                <a:cs typeface="Arial" panose="020B0604020202020204" pitchFamily="34" charset="0"/>
              </a:defRPr>
            </a:lvl4pPr>
            <a:lvl5pPr>
              <a:defRPr sz="1600"/>
            </a:lvl5pPr>
          </a:lstStyle>
          <a:p>
            <a:pPr lvl="0"/>
            <a:r>
              <a:rPr lang="en-US" dirty="0"/>
              <a:t>Edit Master text styles (Arial 24 </a:t>
            </a:r>
            <a:r>
              <a:rPr lang="en-US" dirty="0" err="1"/>
              <a:t>pt</a:t>
            </a:r>
            <a:r>
              <a:rPr lang="en-US" dirty="0"/>
              <a:t>)</a:t>
            </a:r>
          </a:p>
          <a:p>
            <a:pPr lvl="1"/>
            <a:r>
              <a:rPr lang="en-US" dirty="0"/>
              <a:t>Second level (Arial 20 </a:t>
            </a:r>
            <a:r>
              <a:rPr lang="en-US" dirty="0" err="1"/>
              <a:t>pt</a:t>
            </a:r>
            <a:r>
              <a:rPr lang="en-US" dirty="0"/>
              <a:t>)</a:t>
            </a:r>
          </a:p>
          <a:p>
            <a:pPr lvl="2"/>
            <a:r>
              <a:rPr lang="en-US" dirty="0"/>
              <a:t>Third level (Arial 18 </a:t>
            </a:r>
            <a:r>
              <a:rPr lang="en-US" dirty="0" err="1"/>
              <a:t>pt</a:t>
            </a:r>
            <a:r>
              <a:rPr lang="en-US" dirty="0"/>
              <a:t>)</a:t>
            </a:r>
          </a:p>
          <a:p>
            <a:pPr lvl="3"/>
            <a:r>
              <a:rPr lang="en-US" dirty="0"/>
              <a:t>Fourth level (Arial 16 </a:t>
            </a:r>
            <a:r>
              <a:rPr lang="en-US" dirty="0" err="1"/>
              <a:t>pt</a:t>
            </a:r>
            <a:r>
              <a:rPr lang="en-US" dirty="0"/>
              <a:t>)</a:t>
            </a:r>
          </a:p>
        </p:txBody>
      </p:sp>
      <p:sp>
        <p:nvSpPr>
          <p:cNvPr id="3" name="Text Placeholder 2"/>
          <p:cNvSpPr>
            <a:spLocks noGrp="1"/>
          </p:cNvSpPr>
          <p:nvPr>
            <p:ph type="body" sz="quarter" idx="11"/>
          </p:nvPr>
        </p:nvSpPr>
        <p:spPr>
          <a:xfrm>
            <a:off x="256118" y="138114"/>
            <a:ext cx="11584516" cy="661987"/>
          </a:xfrm>
          <a:prstGeom prst="rect">
            <a:avLst/>
          </a:prstGeom>
        </p:spPr>
        <p:txBody>
          <a:bodyPr vert="horz"/>
          <a:lstStyle>
            <a:lvl1pPr marL="0" indent="0">
              <a:buNone/>
              <a:defRPr sz="2800" b="1">
                <a:solidFill>
                  <a:srgbClr val="00006D"/>
                </a:solidFill>
                <a:latin typeface="Arial" panose="020B0604020202020204" pitchFamily="34" charset="0"/>
                <a:cs typeface="Arial" panose="020B0604020202020204" pitchFamily="34" charset="0"/>
              </a:defRPr>
            </a:lvl1pPr>
          </a:lstStyle>
          <a:p>
            <a:pPr lvl="0"/>
            <a:r>
              <a:rPr lang="en-US" dirty="0"/>
              <a:t>Edit Master text styles</a:t>
            </a:r>
          </a:p>
        </p:txBody>
      </p:sp>
      <p:sp>
        <p:nvSpPr>
          <p:cNvPr id="5" name="Slide Number Placeholder 5">
            <a:extLst>
              <a:ext uri="{FF2B5EF4-FFF2-40B4-BE49-F238E27FC236}">
                <a16:creationId xmlns:a16="http://schemas.microsoft.com/office/drawing/2014/main" id="{32B9E686-B588-48E9-BE84-A31A4A0044B9}"/>
              </a:ext>
            </a:extLst>
          </p:cNvPr>
          <p:cNvSpPr>
            <a:spLocks noGrp="1"/>
          </p:cNvSpPr>
          <p:nvPr>
            <p:ph type="sldNum" sz="quarter" idx="12"/>
          </p:nvPr>
        </p:nvSpPr>
        <p:spPr/>
        <p:txBody>
          <a:bodyPr/>
          <a:lstStyle>
            <a:lvl1pPr>
              <a:defRPr smtClean="0">
                <a:solidFill>
                  <a:srgbClr val="00006D"/>
                </a:solidFill>
              </a:defRPr>
            </a:lvl1pPr>
          </a:lstStyle>
          <a:p>
            <a:pPr>
              <a:defRPr/>
            </a:pPr>
            <a:fld id="{9E438352-BE23-4B8C-B114-A87A63DD36B0}" type="slidenum">
              <a:rPr lang="en-US"/>
              <a:pPr>
                <a:defRPr/>
              </a:pPr>
              <a:t>‹#›</a:t>
            </a:fld>
            <a:endParaRPr lang="en-US" dirty="0"/>
          </a:p>
        </p:txBody>
      </p:sp>
    </p:spTree>
    <p:extLst>
      <p:ext uri="{BB962C8B-B14F-4D97-AF65-F5344CB8AC3E}">
        <p14:creationId xmlns:p14="http://schemas.microsoft.com/office/powerpoint/2010/main" val="8962804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sp>
        <p:nvSpPr>
          <p:cNvPr id="5" name="Text Placeholder 2"/>
          <p:cNvSpPr>
            <a:spLocks noGrp="1"/>
          </p:cNvSpPr>
          <p:nvPr>
            <p:ph type="body" sz="quarter" idx="11"/>
          </p:nvPr>
        </p:nvSpPr>
        <p:spPr>
          <a:xfrm>
            <a:off x="256118" y="138114"/>
            <a:ext cx="11584516" cy="661987"/>
          </a:xfrm>
          <a:prstGeom prst="rect">
            <a:avLst/>
          </a:prstGeom>
        </p:spPr>
        <p:txBody>
          <a:bodyPr vert="horz"/>
          <a:lstStyle>
            <a:lvl1pPr marL="0" indent="0">
              <a:buNone/>
              <a:defRPr sz="2800" b="1">
                <a:solidFill>
                  <a:srgbClr val="00006D"/>
                </a:solidFill>
                <a:latin typeface="Arial" panose="020B0604020202020204" pitchFamily="34" charset="0"/>
                <a:cs typeface="Arial" panose="020B0604020202020204" pitchFamily="34" charset="0"/>
              </a:defRPr>
            </a:lvl1pPr>
          </a:lstStyle>
          <a:p>
            <a:pPr lvl="0"/>
            <a:r>
              <a:rPr lang="en-US" dirty="0"/>
              <a:t>Edit Master text styles</a:t>
            </a:r>
          </a:p>
        </p:txBody>
      </p:sp>
      <p:sp>
        <p:nvSpPr>
          <p:cNvPr id="3" name="Slide Number Placeholder 5">
            <a:extLst>
              <a:ext uri="{FF2B5EF4-FFF2-40B4-BE49-F238E27FC236}">
                <a16:creationId xmlns:a16="http://schemas.microsoft.com/office/drawing/2014/main" id="{8C59399F-8119-43A9-A9CC-923C62EB3B41}"/>
              </a:ext>
            </a:extLst>
          </p:cNvPr>
          <p:cNvSpPr>
            <a:spLocks noGrp="1"/>
          </p:cNvSpPr>
          <p:nvPr>
            <p:ph type="sldNum" sz="quarter" idx="12"/>
          </p:nvPr>
        </p:nvSpPr>
        <p:spPr/>
        <p:txBody>
          <a:bodyPr/>
          <a:lstStyle>
            <a:lvl1pPr>
              <a:defRPr/>
            </a:lvl1pPr>
          </a:lstStyle>
          <a:p>
            <a:pPr>
              <a:defRPr/>
            </a:pPr>
            <a:fld id="{695E4F8D-81B6-48FD-8565-A2D3CC67AA8A}" type="slidenum">
              <a:rPr lang="en-US"/>
              <a:pPr>
                <a:defRPr/>
              </a:pPr>
              <a:t>‹#›</a:t>
            </a:fld>
            <a:endParaRPr lang="en-US" dirty="0"/>
          </a:p>
        </p:txBody>
      </p:sp>
    </p:spTree>
    <p:extLst>
      <p:ext uri="{BB962C8B-B14F-4D97-AF65-F5344CB8AC3E}">
        <p14:creationId xmlns:p14="http://schemas.microsoft.com/office/powerpoint/2010/main" val="26861561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urse Review">
    <p:spTree>
      <p:nvGrpSpPr>
        <p:cNvPr id="1" name=""/>
        <p:cNvGrpSpPr/>
        <p:nvPr/>
      </p:nvGrpSpPr>
      <p:grpSpPr>
        <a:xfrm>
          <a:off x="0" y="0"/>
          <a:ext cx="0" cy="0"/>
          <a:chOff x="0" y="0"/>
          <a:chExt cx="0" cy="0"/>
        </a:xfrm>
      </p:grpSpPr>
      <p:sp>
        <p:nvSpPr>
          <p:cNvPr id="3" name="Content Placeholder 13">
            <a:extLst>
              <a:ext uri="{FF2B5EF4-FFF2-40B4-BE49-F238E27FC236}">
                <a16:creationId xmlns:a16="http://schemas.microsoft.com/office/drawing/2014/main" id="{AB58C7AC-F3D9-4AC1-A7B2-38A204A12D18}"/>
              </a:ext>
            </a:extLst>
          </p:cNvPr>
          <p:cNvSpPr txBox="1">
            <a:spLocks/>
          </p:cNvSpPr>
          <p:nvPr/>
        </p:nvSpPr>
        <p:spPr>
          <a:xfrm>
            <a:off x="683685" y="1174750"/>
            <a:ext cx="11205633" cy="4800600"/>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fontAlgn="auto">
              <a:spcAft>
                <a:spcPts val="0"/>
              </a:spcAft>
              <a:buFont typeface="Arial"/>
              <a:buNone/>
              <a:defRPr/>
            </a:pPr>
            <a:endParaRPr lang="en-US" sz="1600" dirty="0">
              <a:latin typeface="+mj-lt"/>
              <a:ea typeface="Gotham Book" charset="0"/>
              <a:cs typeface="Gotham Book" charset="0"/>
            </a:endParaRPr>
          </a:p>
          <a:p>
            <a:pPr fontAlgn="auto">
              <a:spcAft>
                <a:spcPts val="0"/>
              </a:spcAft>
              <a:defRPr/>
            </a:pPr>
            <a:endParaRPr lang="en-US" sz="1600" dirty="0">
              <a:solidFill>
                <a:srgbClr val="00006D"/>
              </a:solidFill>
              <a:latin typeface="+mj-lt"/>
              <a:ea typeface="Gotham Book" charset="0"/>
              <a:cs typeface="Gotham Book" charset="0"/>
            </a:endParaRPr>
          </a:p>
        </p:txBody>
      </p:sp>
      <p:sp>
        <p:nvSpPr>
          <p:cNvPr id="4" name="TextBox 8">
            <a:extLst>
              <a:ext uri="{FF2B5EF4-FFF2-40B4-BE49-F238E27FC236}">
                <a16:creationId xmlns:a16="http://schemas.microsoft.com/office/drawing/2014/main" id="{4CE6A749-C220-47D9-A1D0-B631A3CE9468}"/>
              </a:ext>
            </a:extLst>
          </p:cNvPr>
          <p:cNvSpPr txBox="1">
            <a:spLocks noChangeArrowheads="1"/>
          </p:cNvSpPr>
          <p:nvPr/>
        </p:nvSpPr>
        <p:spPr bwMode="auto">
          <a:xfrm>
            <a:off x="304801" y="155575"/>
            <a:ext cx="1163743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800" b="1" dirty="0">
                <a:solidFill>
                  <a:srgbClr val="00006D"/>
                </a:solidFill>
                <a:latin typeface="Arial" panose="020B0604020202020204" pitchFamily="34" charset="0"/>
                <a:ea typeface="Gotham Book"/>
                <a:cs typeface="Arial" panose="020B0604020202020204" pitchFamily="34" charset="0"/>
              </a:rPr>
              <a:t>Session Review</a:t>
            </a:r>
            <a:endParaRPr lang="en-US" altLang="en-US" sz="2800" dirty="0">
              <a:latin typeface="Arial" panose="020B0604020202020204" pitchFamily="34" charset="0"/>
              <a:ea typeface="Gotham Book"/>
              <a:cs typeface="Arial" panose="020B0604020202020204" pitchFamily="34" charset="0"/>
            </a:endParaRPr>
          </a:p>
        </p:txBody>
      </p:sp>
      <p:sp>
        <p:nvSpPr>
          <p:cNvPr id="5" name="Content Placeholder 13">
            <a:extLst>
              <a:ext uri="{FF2B5EF4-FFF2-40B4-BE49-F238E27FC236}">
                <a16:creationId xmlns:a16="http://schemas.microsoft.com/office/drawing/2014/main" id="{8D6F521A-95CE-4040-B979-2BC7446939B0}"/>
              </a:ext>
            </a:extLst>
          </p:cNvPr>
          <p:cNvSpPr txBox="1">
            <a:spLocks/>
          </p:cNvSpPr>
          <p:nvPr/>
        </p:nvSpPr>
        <p:spPr>
          <a:xfrm>
            <a:off x="256118" y="1216025"/>
            <a:ext cx="11584516" cy="496888"/>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fontAlgn="auto">
              <a:spcAft>
                <a:spcPts val="0"/>
              </a:spcAft>
              <a:buFont typeface="Arial"/>
              <a:buNone/>
              <a:defRPr/>
            </a:pPr>
            <a:r>
              <a:rPr lang="en-US" sz="2400" dirty="0">
                <a:solidFill>
                  <a:srgbClr val="000000"/>
                </a:solidFill>
                <a:latin typeface="Arial" panose="020B0604020202020204" pitchFamily="34" charset="0"/>
                <a:ea typeface="Gotham Book" charset="0"/>
                <a:cs typeface="Arial" panose="020B0604020202020204" pitchFamily="34" charset="0"/>
              </a:rPr>
              <a:t>Key points from today’s session:</a:t>
            </a:r>
            <a:endParaRPr lang="en-US" sz="2800" dirty="0">
              <a:latin typeface="Arial" panose="020B0604020202020204" pitchFamily="34" charset="0"/>
              <a:ea typeface="Gotham Book" charset="0"/>
              <a:cs typeface="Arial" panose="020B0604020202020204" pitchFamily="34" charset="0"/>
            </a:endParaRPr>
          </a:p>
        </p:txBody>
      </p:sp>
      <p:sp>
        <p:nvSpPr>
          <p:cNvPr id="6" name="Content Placeholder 2"/>
          <p:cNvSpPr>
            <a:spLocks noGrp="1"/>
          </p:cNvSpPr>
          <p:nvPr>
            <p:ph sz="quarter" idx="10" hasCustomPrompt="1"/>
          </p:nvPr>
        </p:nvSpPr>
        <p:spPr>
          <a:xfrm>
            <a:off x="256033" y="1674236"/>
            <a:ext cx="11583759" cy="4114072"/>
          </a:xfrm>
          <a:prstGeom prst="rect">
            <a:avLst/>
          </a:prstGeom>
        </p:spPr>
        <p:txBody>
          <a:bodyPr vert="horz"/>
          <a:lstStyle>
            <a:lvl1pPr marL="342900" indent="-342900">
              <a:buFont typeface="Arial"/>
              <a:buChar char="•"/>
              <a:defRPr sz="2400" baseline="0">
                <a:latin typeface="Arial" panose="020B0604020202020204" pitchFamily="34" charset="0"/>
                <a:cs typeface="Arial" panose="020B0604020202020204" pitchFamily="34" charset="0"/>
              </a:defRPr>
            </a:lvl1pPr>
            <a:lvl2pPr>
              <a:defRPr sz="2000" baseline="0">
                <a:latin typeface="Arial" panose="020B0604020202020204" pitchFamily="34" charset="0"/>
                <a:cs typeface="Arial" panose="020B0604020202020204" pitchFamily="34" charset="0"/>
              </a:defRPr>
            </a:lvl2pPr>
            <a:lvl3pPr marL="1143000" indent="-228600">
              <a:buFont typeface="Wingdings" charset="2"/>
              <a:buChar char="§"/>
              <a:defRPr sz="1800">
                <a:latin typeface="Arial" panose="020B0604020202020204" pitchFamily="34" charset="0"/>
                <a:cs typeface="Arial" panose="020B0604020202020204" pitchFamily="34" charset="0"/>
              </a:defRPr>
            </a:lvl3pPr>
            <a:lvl4pPr>
              <a:defRPr sz="1600" baseline="0">
                <a:latin typeface="Arial" panose="020B0604020202020204" pitchFamily="34" charset="0"/>
                <a:cs typeface="Arial" panose="020B0604020202020204" pitchFamily="34" charset="0"/>
              </a:defRPr>
            </a:lvl4pPr>
            <a:lvl5pPr>
              <a:defRPr sz="1600"/>
            </a:lvl5pPr>
          </a:lstStyle>
          <a:p>
            <a:pPr lvl="0"/>
            <a:r>
              <a:rPr lang="en-US" dirty="0"/>
              <a:t>Edit Master text styles (Arial 24 </a:t>
            </a:r>
            <a:r>
              <a:rPr lang="en-US" dirty="0" err="1"/>
              <a:t>pt</a:t>
            </a:r>
            <a:r>
              <a:rPr lang="en-US" dirty="0"/>
              <a:t>)</a:t>
            </a:r>
          </a:p>
          <a:p>
            <a:pPr lvl="1"/>
            <a:r>
              <a:rPr lang="en-US" dirty="0"/>
              <a:t>Second level (Arial 20 </a:t>
            </a:r>
            <a:r>
              <a:rPr lang="en-US" dirty="0" err="1"/>
              <a:t>pt</a:t>
            </a:r>
            <a:r>
              <a:rPr lang="en-US" dirty="0"/>
              <a:t>)</a:t>
            </a:r>
          </a:p>
          <a:p>
            <a:pPr lvl="2"/>
            <a:r>
              <a:rPr lang="en-US" dirty="0"/>
              <a:t>Third level (Arial 18 </a:t>
            </a:r>
            <a:r>
              <a:rPr lang="en-US" dirty="0" err="1"/>
              <a:t>pt</a:t>
            </a:r>
            <a:r>
              <a:rPr lang="en-US" dirty="0"/>
              <a:t>)</a:t>
            </a:r>
          </a:p>
          <a:p>
            <a:pPr lvl="3"/>
            <a:r>
              <a:rPr lang="en-US" dirty="0"/>
              <a:t>Fourth level (Arial 16 </a:t>
            </a:r>
            <a:r>
              <a:rPr lang="en-US" dirty="0" err="1"/>
              <a:t>pt</a:t>
            </a:r>
            <a:r>
              <a:rPr lang="en-US" dirty="0"/>
              <a:t>)</a:t>
            </a:r>
          </a:p>
        </p:txBody>
      </p:sp>
      <p:sp>
        <p:nvSpPr>
          <p:cNvPr id="7" name="Slide Number Placeholder 5">
            <a:extLst>
              <a:ext uri="{FF2B5EF4-FFF2-40B4-BE49-F238E27FC236}">
                <a16:creationId xmlns:a16="http://schemas.microsoft.com/office/drawing/2014/main" id="{E184F867-601D-4199-890E-4EF9825ADFC4}"/>
              </a:ext>
            </a:extLst>
          </p:cNvPr>
          <p:cNvSpPr>
            <a:spLocks noGrp="1"/>
          </p:cNvSpPr>
          <p:nvPr>
            <p:ph type="sldNum" sz="quarter" idx="11"/>
          </p:nvPr>
        </p:nvSpPr>
        <p:spPr/>
        <p:txBody>
          <a:bodyPr/>
          <a:lstStyle>
            <a:lvl1pPr>
              <a:defRPr smtClean="0">
                <a:solidFill>
                  <a:srgbClr val="00006D"/>
                </a:solidFill>
                <a:latin typeface="Arial" panose="020B0604020202020204" pitchFamily="34" charset="0"/>
                <a:cs typeface="Arial" panose="020B0604020202020204" pitchFamily="34" charset="0"/>
              </a:defRPr>
            </a:lvl1pPr>
          </a:lstStyle>
          <a:p>
            <a:pPr>
              <a:defRPr/>
            </a:pPr>
            <a:fld id="{DC5D7AC1-5239-4B71-94DE-2506553585B9}" type="slidenum">
              <a:rPr lang="en-US"/>
              <a:pPr>
                <a:defRPr/>
              </a:pPr>
              <a:t>‹#›</a:t>
            </a:fld>
            <a:endParaRPr lang="en-US" dirty="0"/>
          </a:p>
        </p:txBody>
      </p:sp>
    </p:spTree>
    <p:extLst>
      <p:ext uri="{BB962C8B-B14F-4D97-AF65-F5344CB8AC3E}">
        <p14:creationId xmlns:p14="http://schemas.microsoft.com/office/powerpoint/2010/main" val="28933222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57682E0-2EFD-4700-B1E9-E98C814D901B}"/>
              </a:ext>
            </a:extLst>
          </p:cNvPr>
          <p:cNvSpPr>
            <a:spLocks noGrp="1"/>
          </p:cNvSpPr>
          <p:nvPr>
            <p:ph type="sldNum" sz="quarter" idx="10"/>
          </p:nvPr>
        </p:nvSpPr>
        <p:spPr/>
        <p:txBody>
          <a:bodyPr/>
          <a:lstStyle/>
          <a:p>
            <a:pPr>
              <a:defRPr/>
            </a:pPr>
            <a:fld id="{8D7A1026-B7F4-45D8-81FF-C2C0CB5402DD}" type="slidenum">
              <a:rPr lang="en-US" smtClean="0"/>
              <a:pPr>
                <a:defRPr/>
              </a:pPr>
              <a:t>‹#›</a:t>
            </a:fld>
            <a:endParaRPr lang="en-US" dirty="0"/>
          </a:p>
        </p:txBody>
      </p:sp>
      <p:sp>
        <p:nvSpPr>
          <p:cNvPr id="4" name="Content Placeholder 1">
            <a:extLst>
              <a:ext uri="{FF2B5EF4-FFF2-40B4-BE49-F238E27FC236}">
                <a16:creationId xmlns:a16="http://schemas.microsoft.com/office/drawing/2014/main" id="{693EF894-E33A-43D5-9F40-315DDCFBDF8F}"/>
              </a:ext>
            </a:extLst>
          </p:cNvPr>
          <p:cNvSpPr>
            <a:spLocks noGrp="1"/>
          </p:cNvSpPr>
          <p:nvPr>
            <p:ph sz="quarter" idx="11"/>
          </p:nvPr>
        </p:nvSpPr>
        <p:spPr>
          <a:xfrm>
            <a:off x="256118" y="1164157"/>
            <a:ext cx="11584516" cy="3837061"/>
          </a:xfrm>
          <a:prstGeom prst="rect">
            <a:avLst/>
          </a:prstGeom>
        </p:spPr>
        <p:txBody>
          <a:bodyPr/>
          <a:lstStyle>
            <a:lvl1pPr marL="0" indent="0" fontAlgn="auto">
              <a:spcAft>
                <a:spcPts val="0"/>
              </a:spcAft>
              <a:buFont typeface="Arial"/>
              <a:buNone/>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stStyle>
          <a:p>
            <a:pPr fontAlgn="auto">
              <a:spcAft>
                <a:spcPts val="0"/>
              </a:spcAft>
              <a:defRPr/>
            </a:pPr>
            <a:r>
              <a:rPr lang="en-US" dirty="0"/>
              <a:t>SF Handbook Information: </a:t>
            </a:r>
          </a:p>
          <a:p>
            <a:pPr marL="381008" lvl="1" indent="0" fontAlgn="auto">
              <a:spcAft>
                <a:spcPts val="0"/>
              </a:spcAft>
              <a:buFont typeface="Arial"/>
              <a:buNone/>
              <a:defRPr/>
            </a:pPr>
            <a:r>
              <a:rPr lang="en-US" sz="2286" dirty="0">
                <a:hlinkClick r:id="rId2"/>
              </a:rPr>
              <a:t>https://portal.hud.gov/hudportal/HUD?src=/program_offices/housing/sfh/handbook_4000-1</a:t>
            </a:r>
            <a:endParaRPr lang="en-US" sz="2286" dirty="0"/>
          </a:p>
          <a:p>
            <a:pPr marL="0" indent="0" fontAlgn="auto">
              <a:spcAft>
                <a:spcPts val="0"/>
              </a:spcAft>
              <a:buFont typeface="Arial"/>
              <a:buNone/>
              <a:defRPr/>
            </a:pPr>
            <a:endParaRPr lang="en-US" dirty="0"/>
          </a:p>
          <a:p>
            <a:pPr fontAlgn="auto">
              <a:spcAft>
                <a:spcPts val="0"/>
              </a:spcAft>
              <a:defRPr/>
            </a:pPr>
            <a:r>
              <a:rPr lang="en-US" dirty="0"/>
              <a:t>Upcoming Single Family Housing Events and Training : </a:t>
            </a:r>
          </a:p>
          <a:p>
            <a:pPr marL="381008" lvl="1" indent="0" fontAlgn="auto">
              <a:spcAft>
                <a:spcPts val="0"/>
              </a:spcAft>
              <a:buFont typeface="Arial"/>
              <a:buNone/>
              <a:defRPr/>
            </a:pPr>
            <a:r>
              <a:rPr lang="en-US" sz="2286" u="sng" dirty="0">
                <a:solidFill>
                  <a:srgbClr val="0000FF"/>
                </a:solidFill>
                <a:hlinkClick r:id="rId3"/>
              </a:rPr>
              <a:t>https://www.hud.gov/program_offices/housing/sfh/events</a:t>
            </a:r>
            <a:endParaRPr lang="en-US" sz="2286" u="sng" dirty="0">
              <a:solidFill>
                <a:srgbClr val="0000FF"/>
              </a:solidFill>
            </a:endParaRPr>
          </a:p>
          <a:p>
            <a:pPr marL="381008" lvl="1" indent="0" fontAlgn="auto">
              <a:spcAft>
                <a:spcPts val="0"/>
              </a:spcAft>
              <a:buFont typeface="Arial"/>
              <a:buNone/>
              <a:defRPr/>
            </a:pPr>
            <a:endParaRPr lang="en-US" dirty="0"/>
          </a:p>
          <a:p>
            <a:pPr fontAlgn="auto">
              <a:spcAft>
                <a:spcPts val="0"/>
              </a:spcAft>
              <a:defRPr/>
            </a:pPr>
            <a:r>
              <a:rPr lang="en-US" dirty="0"/>
              <a:t>Subscribe to FHA INFO: </a:t>
            </a:r>
            <a:r>
              <a:rPr lang="en-US" dirty="0">
                <a:hlinkClick r:id="rId4"/>
              </a:rPr>
              <a:t>https://portal.hud.gov/hudportal/HUD?src=/program_offices/housing/sfh/FHA_INFO_subscribe</a:t>
            </a:r>
            <a:endParaRPr lang="en-US" dirty="0"/>
          </a:p>
          <a:p>
            <a:pPr marL="0" indent="0" fontAlgn="auto">
              <a:spcAft>
                <a:spcPts val="0"/>
              </a:spcAft>
              <a:buFont typeface="Arial"/>
              <a:buNone/>
              <a:defRPr/>
            </a:pPr>
            <a:endParaRPr lang="en-US" dirty="0"/>
          </a:p>
          <a:p>
            <a:pPr fontAlgn="auto">
              <a:spcAft>
                <a:spcPts val="0"/>
              </a:spcAft>
              <a:defRPr/>
            </a:pPr>
            <a:endParaRPr lang="en-US" dirty="0"/>
          </a:p>
        </p:txBody>
      </p:sp>
      <p:sp>
        <p:nvSpPr>
          <p:cNvPr id="5" name="Text Placeholder 2">
            <a:extLst>
              <a:ext uri="{FF2B5EF4-FFF2-40B4-BE49-F238E27FC236}">
                <a16:creationId xmlns:a16="http://schemas.microsoft.com/office/drawing/2014/main" id="{C12F8800-602B-4A7B-BCC5-24952C78C7CB}"/>
              </a:ext>
            </a:extLst>
          </p:cNvPr>
          <p:cNvSpPr>
            <a:spLocks noGrp="1" noChangeArrowheads="1"/>
          </p:cNvSpPr>
          <p:nvPr>
            <p:ph type="body" sz="quarter" idx="12"/>
          </p:nvPr>
        </p:nvSpPr>
        <p:spPr bwMode="auto">
          <a:xfrm>
            <a:off x="256118" y="138114"/>
            <a:ext cx="11584516" cy="6619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marL="0" indent="0">
              <a:buNone/>
              <a:defRPr sz="2800" b="1">
                <a:solidFill>
                  <a:schemeClr val="tx2"/>
                </a:solidFill>
                <a:latin typeface="Arial" panose="020B0604020202020204" pitchFamily="34" charset="0"/>
                <a:cs typeface="Arial" panose="020B0604020202020204" pitchFamily="34" charset="0"/>
              </a:defRPr>
            </a:lvl1pPr>
          </a:lstStyle>
          <a:p>
            <a:r>
              <a:rPr lang="en-US" altLang="en-US" dirty="0"/>
              <a:t>Helpful Links</a:t>
            </a:r>
          </a:p>
        </p:txBody>
      </p:sp>
    </p:spTree>
    <p:extLst>
      <p:ext uri="{BB962C8B-B14F-4D97-AF65-F5344CB8AC3E}">
        <p14:creationId xmlns:p14="http://schemas.microsoft.com/office/powerpoint/2010/main" val="28731173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6862526-4BEB-460C-9799-4E6D2D9BD3BC}"/>
              </a:ext>
            </a:extLst>
          </p:cNvPr>
          <p:cNvSpPr>
            <a:spLocks noGrp="1"/>
          </p:cNvSpPr>
          <p:nvPr>
            <p:ph type="sldNum" sz="quarter" idx="10"/>
          </p:nvPr>
        </p:nvSpPr>
        <p:spPr/>
        <p:txBody>
          <a:bodyPr/>
          <a:lstStyle/>
          <a:p>
            <a:pPr>
              <a:defRPr/>
            </a:pPr>
            <a:fld id="{8D7A1026-B7F4-45D8-81FF-C2C0CB5402DD}" type="slidenum">
              <a:rPr lang="en-US" smtClean="0"/>
              <a:pPr>
                <a:defRPr/>
              </a:pPr>
              <a:t>‹#›</a:t>
            </a:fld>
            <a:endParaRPr lang="en-US" dirty="0"/>
          </a:p>
        </p:txBody>
      </p:sp>
      <p:sp>
        <p:nvSpPr>
          <p:cNvPr id="4" name="Text Placeholder 2">
            <a:extLst>
              <a:ext uri="{FF2B5EF4-FFF2-40B4-BE49-F238E27FC236}">
                <a16:creationId xmlns:a16="http://schemas.microsoft.com/office/drawing/2014/main" id="{3EDD35C5-48EC-4BCF-957E-D033D240FE08}"/>
              </a:ext>
            </a:extLst>
          </p:cNvPr>
          <p:cNvSpPr>
            <a:spLocks noGrp="1" noChangeArrowheads="1"/>
          </p:cNvSpPr>
          <p:nvPr>
            <p:ph type="body" sz="quarter" idx="11"/>
          </p:nvPr>
        </p:nvSpPr>
        <p:spPr bwMode="auto">
          <a:xfrm>
            <a:off x="383118" y="261073"/>
            <a:ext cx="9512300" cy="4730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marL="0" indent="0">
              <a:buNone/>
              <a:defRPr sz="2800" b="1">
                <a:solidFill>
                  <a:schemeClr val="tx2"/>
                </a:solidFill>
                <a:latin typeface="Arial" panose="020B0604020202020204" pitchFamily="34" charset="0"/>
                <a:cs typeface="Arial" panose="020B0604020202020204" pitchFamily="34" charset="0"/>
              </a:defRPr>
            </a:lvl1pPr>
          </a:lstStyle>
          <a:p>
            <a:r>
              <a:rPr lang="en-US" altLang="en-US" dirty="0"/>
              <a:t>FHA Resource Center</a:t>
            </a:r>
          </a:p>
        </p:txBody>
      </p:sp>
      <p:grpSp>
        <p:nvGrpSpPr>
          <p:cNvPr id="6" name="Group 3">
            <a:extLst>
              <a:ext uri="{FF2B5EF4-FFF2-40B4-BE49-F238E27FC236}">
                <a16:creationId xmlns:a16="http://schemas.microsoft.com/office/drawing/2014/main" id="{CD927D46-E8B2-47AD-831F-4FCBF7429397}"/>
              </a:ext>
            </a:extLst>
          </p:cNvPr>
          <p:cNvGrpSpPr>
            <a:grpSpLocks/>
          </p:cNvGrpSpPr>
          <p:nvPr userDrawn="1"/>
        </p:nvGrpSpPr>
        <p:grpSpPr bwMode="auto">
          <a:xfrm>
            <a:off x="353694" y="2122488"/>
            <a:ext cx="472017" cy="1992312"/>
            <a:chOff x="426000" y="2121963"/>
            <a:chExt cx="352796" cy="1992511"/>
          </a:xfrm>
        </p:grpSpPr>
        <p:sp>
          <p:nvSpPr>
            <p:cNvPr id="7" name="Oval 6">
              <a:extLst>
                <a:ext uri="{FF2B5EF4-FFF2-40B4-BE49-F238E27FC236}">
                  <a16:creationId xmlns:a16="http://schemas.microsoft.com/office/drawing/2014/main" id="{90FBE9AE-4888-4247-A450-FB1939B86559}"/>
                </a:ext>
              </a:extLst>
            </p:cNvPr>
            <p:cNvSpPr/>
            <p:nvPr/>
          </p:nvSpPr>
          <p:spPr>
            <a:xfrm>
              <a:off x="426000" y="2121963"/>
              <a:ext cx="352796" cy="352460"/>
            </a:xfrm>
            <a:prstGeom prst="ellipse">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326578" eaLnBrk="1" fontAlgn="auto" hangingPunct="1">
                <a:spcBef>
                  <a:spcPts val="0"/>
                </a:spcBef>
                <a:spcAft>
                  <a:spcPts val="0"/>
                </a:spcAft>
                <a:defRPr/>
              </a:pPr>
              <a:r>
                <a:rPr lang="en-US" sz="1715" dirty="0">
                  <a:solidFill>
                    <a:prstClr val="white"/>
                  </a:solidFill>
                  <a:latin typeface="Arial Narrow" panose="020B0606020202030204" pitchFamily="34" charset="0"/>
                </a:rPr>
                <a:t>1</a:t>
              </a:r>
            </a:p>
          </p:txBody>
        </p:sp>
        <p:sp>
          <p:nvSpPr>
            <p:cNvPr id="8" name="Oval 7">
              <a:extLst>
                <a:ext uri="{FF2B5EF4-FFF2-40B4-BE49-F238E27FC236}">
                  <a16:creationId xmlns:a16="http://schemas.microsoft.com/office/drawing/2014/main" id="{083C87DA-F52D-4339-9ADD-334D8696E558}"/>
                </a:ext>
              </a:extLst>
            </p:cNvPr>
            <p:cNvSpPr/>
            <p:nvPr/>
          </p:nvSpPr>
          <p:spPr>
            <a:xfrm>
              <a:off x="426000" y="2941195"/>
              <a:ext cx="352796" cy="354047"/>
            </a:xfrm>
            <a:prstGeom prst="ellipse">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326578" eaLnBrk="1" fontAlgn="auto" hangingPunct="1">
                <a:spcBef>
                  <a:spcPts val="0"/>
                </a:spcBef>
                <a:spcAft>
                  <a:spcPts val="0"/>
                </a:spcAft>
                <a:defRPr/>
              </a:pPr>
              <a:r>
                <a:rPr lang="en-US" sz="1715" dirty="0">
                  <a:solidFill>
                    <a:prstClr val="white"/>
                  </a:solidFill>
                  <a:latin typeface="Arial Narrow" panose="020B0606020202030204" pitchFamily="34" charset="0"/>
                </a:rPr>
                <a:t>2</a:t>
              </a:r>
            </a:p>
          </p:txBody>
        </p:sp>
        <p:sp>
          <p:nvSpPr>
            <p:cNvPr id="9" name="Oval 8">
              <a:extLst>
                <a:ext uri="{FF2B5EF4-FFF2-40B4-BE49-F238E27FC236}">
                  <a16:creationId xmlns:a16="http://schemas.microsoft.com/office/drawing/2014/main" id="{62DAB5E2-C0B0-4D6F-B4CD-4CE2BFEB177B}"/>
                </a:ext>
              </a:extLst>
            </p:cNvPr>
            <p:cNvSpPr/>
            <p:nvPr/>
          </p:nvSpPr>
          <p:spPr>
            <a:xfrm>
              <a:off x="426000" y="3762014"/>
              <a:ext cx="352796" cy="352460"/>
            </a:xfrm>
            <a:prstGeom prst="ellipse">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326578" eaLnBrk="1" fontAlgn="auto" hangingPunct="1">
                <a:spcBef>
                  <a:spcPts val="0"/>
                </a:spcBef>
                <a:spcAft>
                  <a:spcPts val="0"/>
                </a:spcAft>
                <a:defRPr/>
              </a:pPr>
              <a:r>
                <a:rPr lang="en-US" sz="1715" dirty="0">
                  <a:solidFill>
                    <a:prstClr val="white"/>
                  </a:solidFill>
                  <a:latin typeface="Arial Narrow" panose="020B0606020202030204" pitchFamily="34" charset="0"/>
                </a:rPr>
                <a:t>3</a:t>
              </a:r>
            </a:p>
          </p:txBody>
        </p:sp>
      </p:grpSp>
      <p:graphicFrame>
        <p:nvGraphicFramePr>
          <p:cNvPr id="10" name="Table 9">
            <a:extLst>
              <a:ext uri="{FF2B5EF4-FFF2-40B4-BE49-F238E27FC236}">
                <a16:creationId xmlns:a16="http://schemas.microsoft.com/office/drawing/2014/main" id="{C5693D2A-C094-4438-BF2A-FF8BBFA6F0D3}"/>
              </a:ext>
            </a:extLst>
          </p:cNvPr>
          <p:cNvGraphicFramePr>
            <a:graphicFrameLocks noGrp="1"/>
          </p:cNvGraphicFramePr>
          <p:nvPr userDrawn="1">
            <p:extLst>
              <p:ext uri="{D42A27DB-BD31-4B8C-83A1-F6EECF244321}">
                <p14:modId xmlns:p14="http://schemas.microsoft.com/office/powerpoint/2010/main" val="3308306916"/>
              </p:ext>
            </p:extLst>
          </p:nvPr>
        </p:nvGraphicFramePr>
        <p:xfrm>
          <a:off x="951696" y="1101279"/>
          <a:ext cx="10886611" cy="4119880"/>
        </p:xfrm>
        <a:graphic>
          <a:graphicData uri="http://schemas.openxmlformats.org/drawingml/2006/table">
            <a:tbl>
              <a:tblPr firstRow="1" bandRow="1">
                <a:tableStyleId>{5C22544A-7EE6-4342-B048-85BDC9FD1C3A}</a:tableStyleId>
              </a:tblPr>
              <a:tblGrid>
                <a:gridCol w="1964404">
                  <a:extLst>
                    <a:ext uri="{9D8B030D-6E8A-4147-A177-3AD203B41FA5}">
                      <a16:colId xmlns:a16="http://schemas.microsoft.com/office/drawing/2014/main" val="20000"/>
                    </a:ext>
                  </a:extLst>
                </a:gridCol>
                <a:gridCol w="3333988">
                  <a:extLst>
                    <a:ext uri="{9D8B030D-6E8A-4147-A177-3AD203B41FA5}">
                      <a16:colId xmlns:a16="http://schemas.microsoft.com/office/drawing/2014/main" val="20001"/>
                    </a:ext>
                  </a:extLst>
                </a:gridCol>
                <a:gridCol w="2649123">
                  <a:extLst>
                    <a:ext uri="{9D8B030D-6E8A-4147-A177-3AD203B41FA5}">
                      <a16:colId xmlns:a16="http://schemas.microsoft.com/office/drawing/2014/main" val="20002"/>
                    </a:ext>
                  </a:extLst>
                </a:gridCol>
                <a:gridCol w="2939096">
                  <a:extLst>
                    <a:ext uri="{9D8B030D-6E8A-4147-A177-3AD203B41FA5}">
                      <a16:colId xmlns:a16="http://schemas.microsoft.com/office/drawing/2014/main" val="20003"/>
                    </a:ext>
                  </a:extLst>
                </a:gridCol>
              </a:tblGrid>
              <a:tr h="370840">
                <a:tc>
                  <a:txBody>
                    <a:bodyPr/>
                    <a:lstStyle/>
                    <a:p>
                      <a:r>
                        <a:rPr lang="en-US" dirty="0">
                          <a:latin typeface="Arial" panose="020B0604020202020204" pitchFamily="34" charset="0"/>
                          <a:cs typeface="Arial" panose="020B0604020202020204" pitchFamily="34" charset="0"/>
                        </a:rPr>
                        <a:t>Option</a:t>
                      </a:r>
                    </a:p>
                  </a:txBody>
                  <a:tcPr marL="121920" marR="121920">
                    <a:solidFill>
                      <a:srgbClr val="1F497D"/>
                    </a:solidFill>
                  </a:tcPr>
                </a:tc>
                <a:tc>
                  <a:txBody>
                    <a:bodyPr/>
                    <a:lstStyle/>
                    <a:p>
                      <a:r>
                        <a:rPr lang="en-US" dirty="0">
                          <a:latin typeface="Arial" panose="020B0604020202020204" pitchFamily="34" charset="0"/>
                          <a:cs typeface="Arial" panose="020B0604020202020204" pitchFamily="34" charset="0"/>
                        </a:rPr>
                        <a:t>Point</a:t>
                      </a:r>
                      <a:r>
                        <a:rPr lang="en-US" baseline="0" dirty="0">
                          <a:latin typeface="Arial" panose="020B0604020202020204" pitchFamily="34" charset="0"/>
                          <a:cs typeface="Arial" panose="020B0604020202020204" pitchFamily="34" charset="0"/>
                        </a:rPr>
                        <a:t> of Contact</a:t>
                      </a:r>
                      <a:endParaRPr lang="en-US" dirty="0">
                        <a:latin typeface="Arial" panose="020B0604020202020204" pitchFamily="34" charset="0"/>
                        <a:cs typeface="Arial" panose="020B0604020202020204" pitchFamily="34" charset="0"/>
                      </a:endParaRPr>
                    </a:p>
                  </a:txBody>
                  <a:tcPr marL="121920" marR="121920">
                    <a:solidFill>
                      <a:srgbClr val="1F497D"/>
                    </a:solidFill>
                  </a:tcPr>
                </a:tc>
                <a:tc>
                  <a:txBody>
                    <a:bodyPr/>
                    <a:lstStyle/>
                    <a:p>
                      <a:r>
                        <a:rPr lang="en-US" dirty="0">
                          <a:latin typeface="Arial" panose="020B0604020202020204" pitchFamily="34" charset="0"/>
                          <a:cs typeface="Arial" panose="020B0604020202020204" pitchFamily="34" charset="0"/>
                        </a:rPr>
                        <a:t>Hours Available</a:t>
                      </a:r>
                    </a:p>
                  </a:txBody>
                  <a:tcPr marL="121920" marR="121920">
                    <a:solidFill>
                      <a:srgbClr val="1F497D"/>
                    </a:solidFill>
                  </a:tcPr>
                </a:tc>
                <a:tc>
                  <a:txBody>
                    <a:bodyPr/>
                    <a:lstStyle/>
                    <a:p>
                      <a:r>
                        <a:rPr lang="en-US" dirty="0">
                          <a:latin typeface="Arial" panose="020B0604020202020204" pitchFamily="34" charset="0"/>
                          <a:cs typeface="Arial" panose="020B0604020202020204" pitchFamily="34" charset="0"/>
                        </a:rPr>
                        <a:t>Comments</a:t>
                      </a:r>
                    </a:p>
                  </a:txBody>
                  <a:tcPr marL="121920" marR="121920">
                    <a:solidFill>
                      <a:srgbClr val="1F497D"/>
                    </a:solidFill>
                  </a:tcPr>
                </a:tc>
                <a:extLst>
                  <a:ext uri="{0D108BD9-81ED-4DB2-BD59-A6C34878D82A}">
                    <a16:rowId xmlns:a16="http://schemas.microsoft.com/office/drawing/2014/main" val="10000"/>
                  </a:ext>
                </a:extLst>
              </a:tr>
              <a:tr h="370840">
                <a:tc>
                  <a:txBody>
                    <a:bodyPr/>
                    <a:lstStyle/>
                    <a:p>
                      <a:r>
                        <a:rPr lang="en-US" sz="1600" dirty="0">
                          <a:latin typeface="Arial" panose="020B0604020202020204" pitchFamily="34" charset="0"/>
                          <a:cs typeface="Arial" panose="020B0604020202020204" pitchFamily="34" charset="0"/>
                        </a:rPr>
                        <a:t>FHA</a:t>
                      </a:r>
                      <a:r>
                        <a:rPr lang="en-US" sz="1600" baseline="0" dirty="0">
                          <a:latin typeface="Arial" panose="020B0604020202020204" pitchFamily="34" charset="0"/>
                          <a:cs typeface="Arial" panose="020B0604020202020204" pitchFamily="34" charset="0"/>
                        </a:rPr>
                        <a:t> Knowledge Base – FAQs</a:t>
                      </a:r>
                    </a:p>
                  </a:txBody>
                  <a:tcPr marL="121920" marR="121920" anchor="ctr"/>
                </a:tc>
                <a:tc>
                  <a:txBody>
                    <a:bodyPr/>
                    <a:lstStyle/>
                    <a:p>
                      <a:pPr algn="ctr"/>
                      <a:r>
                        <a:rPr lang="en-US" sz="1600" dirty="0">
                          <a:latin typeface="Arial" panose="020B0604020202020204" pitchFamily="34" charset="0"/>
                          <a:cs typeface="Arial" panose="020B0604020202020204" pitchFamily="34" charset="0"/>
                        </a:rPr>
                        <a:t>www.hud.gov/answers</a:t>
                      </a:r>
                    </a:p>
                  </a:txBody>
                  <a:tcPr marL="121920" marR="121920" anchor="ctr"/>
                </a:tc>
                <a:tc>
                  <a:txBody>
                    <a:bodyPr/>
                    <a:lstStyle/>
                    <a:p>
                      <a:pPr algn="ctr"/>
                      <a:r>
                        <a:rPr lang="en-US" sz="1600" dirty="0">
                          <a:latin typeface="Arial" panose="020B0604020202020204" pitchFamily="34" charset="0"/>
                          <a:cs typeface="Arial" panose="020B0604020202020204" pitchFamily="34" charset="0"/>
                        </a:rPr>
                        <a:t>24/7/365</a:t>
                      </a:r>
                    </a:p>
                  </a:txBody>
                  <a:tcPr marL="121920" marR="121920" anchor="ctr"/>
                </a:tc>
                <a:tc>
                  <a:txBody>
                    <a:bodyPr/>
                    <a:lstStyle/>
                    <a:p>
                      <a:endParaRPr lang="en-US" sz="1600" baseline="0" dirty="0">
                        <a:latin typeface="Arial" panose="020B0604020202020204" pitchFamily="34" charset="0"/>
                        <a:cs typeface="Arial" panose="020B0604020202020204" pitchFamily="34" charset="0"/>
                      </a:endParaRPr>
                    </a:p>
                    <a:p>
                      <a:r>
                        <a:rPr lang="en-US" sz="1600" baseline="0" dirty="0">
                          <a:latin typeface="Arial" panose="020B0604020202020204" pitchFamily="34" charset="0"/>
                          <a:cs typeface="Arial" panose="020B0604020202020204" pitchFamily="34" charset="0"/>
                        </a:rPr>
                        <a:t>Knowledge Base web page includes option to email questions.</a:t>
                      </a:r>
                    </a:p>
                    <a:p>
                      <a:endParaRPr lang="en-US" sz="1600" baseline="0" dirty="0">
                        <a:latin typeface="Arial" panose="020B0604020202020204" pitchFamily="34" charset="0"/>
                        <a:cs typeface="Arial" panose="020B0604020202020204" pitchFamily="34" charset="0"/>
                      </a:endParaRPr>
                    </a:p>
                  </a:txBody>
                  <a:tcPr marL="121920" marR="121920"/>
                </a:tc>
                <a:extLst>
                  <a:ext uri="{0D108BD9-81ED-4DB2-BD59-A6C34878D82A}">
                    <a16:rowId xmlns:a16="http://schemas.microsoft.com/office/drawing/2014/main" val="10001"/>
                  </a:ext>
                </a:extLst>
              </a:tr>
              <a:tr h="370840">
                <a:tc>
                  <a:txBody>
                    <a:bodyPr/>
                    <a:lstStyle/>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Email</a:t>
                      </a:r>
                    </a:p>
                    <a:p>
                      <a:endParaRPr lang="en-US" sz="1600" dirty="0">
                        <a:latin typeface="Arial" panose="020B0604020202020204" pitchFamily="34" charset="0"/>
                        <a:cs typeface="Arial" panose="020B0604020202020204" pitchFamily="34" charset="0"/>
                      </a:endParaRPr>
                    </a:p>
                  </a:txBody>
                  <a:tcPr marL="121920" marR="121920" anchor="ctr"/>
                </a:tc>
                <a:tc>
                  <a:txBody>
                    <a:bodyPr/>
                    <a:lstStyle/>
                    <a:p>
                      <a:pPr algn="ctr"/>
                      <a:r>
                        <a:rPr lang="en-US" sz="1600" dirty="0">
                          <a:latin typeface="Arial" panose="020B0604020202020204" pitchFamily="34" charset="0"/>
                          <a:cs typeface="Arial" panose="020B0604020202020204" pitchFamily="34" charset="0"/>
                        </a:rPr>
                        <a:t>answers@hud.gov</a:t>
                      </a:r>
                    </a:p>
                  </a:txBody>
                  <a:tcPr marL="121920" marR="12192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24/7/365</a:t>
                      </a:r>
                    </a:p>
                  </a:txBody>
                  <a:tcPr marL="121920" marR="121920" anchor="ctr"/>
                </a:tc>
                <a:tc>
                  <a:txBody>
                    <a:bodyPr/>
                    <a:lstStyle/>
                    <a:p>
                      <a:endParaRPr lang="en-US" sz="1600" dirty="0">
                        <a:latin typeface="Arial" panose="020B0604020202020204" pitchFamily="34" charset="0"/>
                        <a:cs typeface="Arial" panose="020B0604020202020204" pitchFamily="34" charset="0"/>
                      </a:endParaRPr>
                    </a:p>
                  </a:txBody>
                  <a:tcPr marL="121920" marR="121920"/>
                </a:tc>
                <a:extLst>
                  <a:ext uri="{0D108BD9-81ED-4DB2-BD59-A6C34878D82A}">
                    <a16:rowId xmlns:a16="http://schemas.microsoft.com/office/drawing/2014/main" val="10002"/>
                  </a:ext>
                </a:extLst>
              </a:tr>
              <a:tr h="370840">
                <a:tc>
                  <a:txBody>
                    <a:bodyPr/>
                    <a:lstStyle/>
                    <a:p>
                      <a:r>
                        <a:rPr lang="en-US" sz="1600" dirty="0">
                          <a:latin typeface="Arial" panose="020B0604020202020204" pitchFamily="34" charset="0"/>
                          <a:cs typeface="Arial" panose="020B0604020202020204" pitchFamily="34" charset="0"/>
                        </a:rPr>
                        <a:t>Telephone</a:t>
                      </a:r>
                    </a:p>
                  </a:txBody>
                  <a:tcPr marL="121920" marR="121920" anchor="ctr"/>
                </a:tc>
                <a:tc>
                  <a:txBody>
                    <a:bodyPr/>
                    <a:lstStyle/>
                    <a:p>
                      <a:pPr algn="ctr"/>
                      <a:r>
                        <a:rPr lang="en-US" sz="1600" dirty="0">
                          <a:latin typeface="Arial" panose="020B0604020202020204" pitchFamily="34" charset="0"/>
                          <a:cs typeface="Arial" panose="020B0604020202020204" pitchFamily="34" charset="0"/>
                        </a:rPr>
                        <a:t>1-800-CALL-FHA</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(1-800-225</a:t>
                      </a:r>
                      <a:r>
                        <a:rPr lang="en-US" sz="1600" baseline="0" dirty="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5342)</a:t>
                      </a:r>
                      <a:r>
                        <a:rPr lang="en-US" dirty="0">
                          <a:latin typeface="Arial" panose="020B0604020202020204" pitchFamily="34" charset="0"/>
                          <a:cs typeface="Arial" panose="020B060402020202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Arial" panose="020B0604020202020204" pitchFamily="34" charset="0"/>
                          <a:ea typeface="+mn-ea"/>
                          <a:cs typeface="Arial" panose="020B0604020202020204" pitchFamily="34" charset="0"/>
                        </a:rPr>
                        <a:t>Persons with hearing or speech impairments may reach this number by calling the Federal Relay Service at 1-800-877-8339.</a:t>
                      </a:r>
                      <a:endParaRPr lang="en-US" sz="1200" dirty="0">
                        <a:latin typeface="Arial" panose="020B0604020202020204" pitchFamily="34" charset="0"/>
                        <a:cs typeface="Arial" panose="020B0604020202020204" pitchFamily="34" charset="0"/>
                      </a:endParaRPr>
                    </a:p>
                    <a:p>
                      <a:pPr algn="ctr"/>
                      <a:endParaRPr lang="en-US" dirty="0">
                        <a:latin typeface="Arial" panose="020B0604020202020204" pitchFamily="34" charset="0"/>
                        <a:cs typeface="Arial" panose="020B0604020202020204" pitchFamily="34" charset="0"/>
                      </a:endParaRPr>
                    </a:p>
                  </a:txBody>
                  <a:tcPr marL="121920" marR="121920" anchor="ctr"/>
                </a:tc>
                <a:tc>
                  <a:txBody>
                    <a:bodyPr/>
                    <a:lstStyle/>
                    <a:p>
                      <a:pPr algn="ctr"/>
                      <a:r>
                        <a:rPr lang="en-US" sz="1600" dirty="0">
                          <a:latin typeface="Arial" panose="020B0604020202020204" pitchFamily="34" charset="0"/>
                          <a:cs typeface="Arial" panose="020B0604020202020204" pitchFamily="34" charset="0"/>
                        </a:rPr>
                        <a:t>8:00</a:t>
                      </a:r>
                      <a:r>
                        <a:rPr lang="en-US" sz="1600" baseline="0" dirty="0">
                          <a:latin typeface="Arial" panose="020B0604020202020204" pitchFamily="34" charset="0"/>
                          <a:cs typeface="Arial" panose="020B0604020202020204" pitchFamily="34" charset="0"/>
                        </a:rPr>
                        <a:t> AM to 8:00 PM Eastern </a:t>
                      </a:r>
                    </a:p>
                    <a:p>
                      <a:pPr algn="ctr"/>
                      <a:r>
                        <a:rPr lang="en-US" sz="1600" baseline="0" dirty="0">
                          <a:latin typeface="Arial" panose="020B0604020202020204" pitchFamily="34" charset="0"/>
                          <a:cs typeface="Arial" panose="020B0604020202020204" pitchFamily="34" charset="0"/>
                        </a:rPr>
                        <a:t>M-F</a:t>
                      </a:r>
                      <a:endParaRPr lang="en-US" sz="1600" dirty="0">
                        <a:latin typeface="Arial" panose="020B0604020202020204" pitchFamily="34" charset="0"/>
                        <a:cs typeface="Arial" panose="020B0604020202020204" pitchFamily="34" charset="0"/>
                      </a:endParaRPr>
                    </a:p>
                  </a:txBody>
                  <a:tcPr marL="121920" marR="121920" anchor="ctr"/>
                </a:tc>
                <a:tc>
                  <a:txBody>
                    <a:bodyPr/>
                    <a:lstStyle/>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Voicemail is available after hours or during extended wait</a:t>
                      </a:r>
                      <a:r>
                        <a:rPr lang="en-US" sz="1600" baseline="0" dirty="0">
                          <a:latin typeface="Arial" panose="020B0604020202020204" pitchFamily="34" charset="0"/>
                          <a:cs typeface="Arial" panose="020B0604020202020204" pitchFamily="34" charset="0"/>
                        </a:rPr>
                        <a:t> periods.</a:t>
                      </a:r>
                    </a:p>
                    <a:p>
                      <a:endParaRPr lang="en-US" baseline="0" dirty="0">
                        <a:latin typeface="Arial" panose="020B0604020202020204" pitchFamily="34" charset="0"/>
                        <a:cs typeface="Arial" panose="020B0604020202020204" pitchFamily="34" charset="0"/>
                      </a:endParaRPr>
                    </a:p>
                  </a:txBody>
                  <a:tcPr marL="121920" marR="121920"/>
                </a:tc>
                <a:extLst>
                  <a:ext uri="{0D108BD9-81ED-4DB2-BD59-A6C34878D82A}">
                    <a16:rowId xmlns:a16="http://schemas.microsoft.com/office/drawing/2014/main" val="10003"/>
                  </a:ext>
                </a:extLst>
              </a:tr>
            </a:tbl>
          </a:graphicData>
        </a:graphic>
      </p:graphicFrame>
      <p:sp>
        <p:nvSpPr>
          <p:cNvPr id="11" name="Rectangle 10">
            <a:extLst>
              <a:ext uri="{FF2B5EF4-FFF2-40B4-BE49-F238E27FC236}">
                <a16:creationId xmlns:a16="http://schemas.microsoft.com/office/drawing/2014/main" id="{BF974F87-85B7-432B-8106-8D08EC411FB3}"/>
              </a:ext>
            </a:extLst>
          </p:cNvPr>
          <p:cNvSpPr/>
          <p:nvPr userDrawn="1"/>
        </p:nvSpPr>
        <p:spPr>
          <a:xfrm>
            <a:off x="940967" y="5221160"/>
            <a:ext cx="10908069" cy="461665"/>
          </a:xfrm>
          <a:prstGeom prst="rect">
            <a:avLst/>
          </a:prstGeom>
          <a:solidFill>
            <a:srgbClr val="D2DEEF"/>
          </a:solidFill>
          <a:ln>
            <a:solidFill>
              <a:schemeClr val="tx2">
                <a:lumMod val="50000"/>
              </a:schemeClr>
            </a:solidFill>
          </a:ln>
        </p:spPr>
        <p:txBody>
          <a:bodyPr wrap="square">
            <a:spAutoFit/>
          </a:bodyPr>
          <a:lstStyle/>
          <a:p>
            <a:pPr>
              <a:spcBef>
                <a:spcPts val="1200"/>
              </a:spcBef>
            </a:pPr>
            <a:r>
              <a:rPr lang="en-US" sz="1200" i="1" dirty="0">
                <a:solidFill>
                  <a:prstClr val="black"/>
                </a:solidFill>
                <a:latin typeface="Arial" panose="020B0604020202020204" pitchFamily="34" charset="0"/>
                <a:cs typeface="Arial" panose="020B0604020202020204" pitchFamily="34" charset="0"/>
              </a:rPr>
              <a:t>FHA INFO </a:t>
            </a:r>
            <a:r>
              <a:rPr lang="en-US" sz="1200" dirty="0">
                <a:solidFill>
                  <a:prstClr val="black"/>
                </a:solidFill>
                <a:latin typeface="Arial" panose="020B0604020202020204" pitchFamily="34" charset="0"/>
                <a:cs typeface="Arial" panose="020B0604020202020204" pitchFamily="34" charset="0"/>
              </a:rPr>
              <a:t>emails: Frequent email notifications of new policies and training opportunities for anyone who signs up. Subscribe at: https://portal.hud.gov/hudportal/HUD?src=/program_offices/housing/sfh/FHA_INFO_subscribe</a:t>
            </a:r>
          </a:p>
        </p:txBody>
      </p:sp>
    </p:spTree>
    <p:extLst>
      <p:ext uri="{BB962C8B-B14F-4D97-AF65-F5344CB8AC3E}">
        <p14:creationId xmlns:p14="http://schemas.microsoft.com/office/powerpoint/2010/main" val="41682692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4ED94AEE-14CA-49DF-8386-311160BB0B71}"/>
              </a:ext>
            </a:extLst>
          </p:cNvPr>
          <p:cNvSpPr txBox="1">
            <a:spLocks/>
          </p:cNvSpPr>
          <p:nvPr/>
        </p:nvSpPr>
        <p:spPr>
          <a:xfrm>
            <a:off x="234951" y="2133600"/>
            <a:ext cx="11654367" cy="990600"/>
          </a:xfrm>
          <a:prstGeom prst="rect">
            <a:avLst/>
          </a:prstGeom>
        </p:spPr>
        <p:txBody>
          <a:bodyPr anchor="b"/>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US" sz="4000" b="1" dirty="0">
                <a:solidFill>
                  <a:schemeClr val="tx2"/>
                </a:solidFill>
                <a:latin typeface="Arial" panose="020B0604020202020204" pitchFamily="34" charset="0"/>
                <a:ea typeface="Gotham Book" charset="0"/>
                <a:cs typeface="Arial" panose="020B0604020202020204" pitchFamily="34" charset="0"/>
              </a:rPr>
              <a:t>Questions?</a:t>
            </a:r>
          </a:p>
        </p:txBody>
      </p:sp>
      <p:sp>
        <p:nvSpPr>
          <p:cNvPr id="3" name="Rectangle 2">
            <a:extLst>
              <a:ext uri="{FF2B5EF4-FFF2-40B4-BE49-F238E27FC236}">
                <a16:creationId xmlns:a16="http://schemas.microsoft.com/office/drawing/2014/main" id="{AD4754EC-A088-4EF6-AA90-99BAD5150417}"/>
              </a:ext>
            </a:extLst>
          </p:cNvPr>
          <p:cNvSpPr/>
          <p:nvPr/>
        </p:nvSpPr>
        <p:spPr>
          <a:xfrm>
            <a:off x="0" y="530225"/>
            <a:ext cx="12192000" cy="60483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4" name="Slide Number Placeholder 5">
            <a:extLst>
              <a:ext uri="{FF2B5EF4-FFF2-40B4-BE49-F238E27FC236}">
                <a16:creationId xmlns:a16="http://schemas.microsoft.com/office/drawing/2014/main" id="{80AA7776-A492-4D89-9452-2C8764DE36A6}"/>
              </a:ext>
            </a:extLst>
          </p:cNvPr>
          <p:cNvSpPr>
            <a:spLocks noGrp="1"/>
          </p:cNvSpPr>
          <p:nvPr>
            <p:ph type="sldNum" sz="quarter" idx="10"/>
          </p:nvPr>
        </p:nvSpPr>
        <p:spPr/>
        <p:txBody>
          <a:bodyPr/>
          <a:lstStyle>
            <a:lvl1pPr>
              <a:defRPr smtClean="0">
                <a:solidFill>
                  <a:srgbClr val="00006D"/>
                </a:solidFill>
              </a:defRPr>
            </a:lvl1pPr>
          </a:lstStyle>
          <a:p>
            <a:pPr>
              <a:defRPr/>
            </a:pPr>
            <a:fld id="{F1D16200-07F3-4CE3-A939-D0314544FCE8}" type="slidenum">
              <a:rPr lang="en-US"/>
              <a:pPr>
                <a:defRPr/>
              </a:pPr>
              <a:t>‹#›</a:t>
            </a:fld>
            <a:endParaRPr lang="en-US" dirty="0"/>
          </a:p>
        </p:txBody>
      </p:sp>
    </p:spTree>
    <p:extLst>
      <p:ext uri="{BB962C8B-B14F-4D97-AF65-F5344CB8AC3E}">
        <p14:creationId xmlns:p14="http://schemas.microsoft.com/office/powerpoint/2010/main" val="3323698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EB0B334-C9F8-48B8-97A4-F26848944249}" type="datetimeFigureOut">
              <a:rPr lang="en-US" smtClean="0"/>
              <a:t>4/18/2024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87C280-C6EA-45C0-BD50-BCF2A49E3FF4}" type="slidenum">
              <a:rPr lang="en-US" smtClean="0"/>
              <a:t>‹#›</a:t>
            </a:fld>
            <a:endParaRPr lang="en-US"/>
          </a:p>
        </p:txBody>
      </p:sp>
    </p:spTree>
    <p:extLst>
      <p:ext uri="{BB962C8B-B14F-4D97-AF65-F5344CB8AC3E}">
        <p14:creationId xmlns:p14="http://schemas.microsoft.com/office/powerpoint/2010/main" val="19476994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Content Placeholder 13">
            <a:extLst>
              <a:ext uri="{FF2B5EF4-FFF2-40B4-BE49-F238E27FC236}">
                <a16:creationId xmlns:a16="http://schemas.microsoft.com/office/drawing/2014/main" id="{7AC79804-748C-48B4-8E54-D01182417C14}"/>
              </a:ext>
            </a:extLst>
          </p:cNvPr>
          <p:cNvSpPr txBox="1">
            <a:spLocks/>
          </p:cNvSpPr>
          <p:nvPr/>
        </p:nvSpPr>
        <p:spPr>
          <a:xfrm>
            <a:off x="683685" y="1174750"/>
            <a:ext cx="11205633" cy="4800600"/>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fontAlgn="auto">
              <a:spcAft>
                <a:spcPts val="0"/>
              </a:spcAft>
              <a:buFont typeface="Arial"/>
              <a:buNone/>
              <a:defRPr/>
            </a:pPr>
            <a:endParaRPr lang="en-US" sz="1600" dirty="0">
              <a:solidFill>
                <a:prstClr val="black"/>
              </a:solidFill>
              <a:ea typeface="Gotham Book" charset="0"/>
              <a:cs typeface="Gotham Book" charset="0"/>
            </a:endParaRPr>
          </a:p>
          <a:p>
            <a:pPr fontAlgn="auto">
              <a:spcAft>
                <a:spcPts val="0"/>
              </a:spcAft>
              <a:defRPr/>
            </a:pPr>
            <a:endParaRPr lang="en-US" sz="1600" dirty="0">
              <a:solidFill>
                <a:srgbClr val="00006D"/>
              </a:solidFill>
              <a:ea typeface="Gotham Book" charset="0"/>
              <a:cs typeface="Gotham Book" charset="0"/>
            </a:endParaRPr>
          </a:p>
        </p:txBody>
      </p:sp>
      <p:sp>
        <p:nvSpPr>
          <p:cNvPr id="3" name="Content Placeholder 13">
            <a:extLst>
              <a:ext uri="{FF2B5EF4-FFF2-40B4-BE49-F238E27FC236}">
                <a16:creationId xmlns:a16="http://schemas.microsoft.com/office/drawing/2014/main" id="{6D6102AE-EF01-4EC8-8B1A-50582904F2D9}"/>
              </a:ext>
            </a:extLst>
          </p:cNvPr>
          <p:cNvSpPr txBox="1">
            <a:spLocks/>
          </p:cNvSpPr>
          <p:nvPr/>
        </p:nvSpPr>
        <p:spPr>
          <a:xfrm>
            <a:off x="3412067" y="2411413"/>
            <a:ext cx="5367867" cy="1905000"/>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fontAlgn="auto">
              <a:lnSpc>
                <a:spcPct val="100000"/>
              </a:lnSpc>
              <a:spcAft>
                <a:spcPts val="0"/>
              </a:spcAft>
              <a:buFont typeface="Arial"/>
              <a:buNone/>
              <a:defRPr/>
            </a:pPr>
            <a:r>
              <a:rPr lang="en-US" sz="4000" b="1" dirty="0">
                <a:solidFill>
                  <a:schemeClr val="tx2"/>
                </a:solidFill>
                <a:latin typeface="Arial" panose="020B0604020202020204" pitchFamily="34" charset="0"/>
                <a:ea typeface="Gotham Book" charset="0"/>
                <a:cs typeface="Arial" panose="020B0604020202020204" pitchFamily="34" charset="0"/>
              </a:rPr>
              <a:t>Thank You!</a:t>
            </a:r>
          </a:p>
          <a:p>
            <a:pPr marL="0" indent="0" algn="ctr" fontAlgn="auto">
              <a:lnSpc>
                <a:spcPct val="100000"/>
              </a:lnSpc>
              <a:spcAft>
                <a:spcPts val="0"/>
              </a:spcAft>
              <a:buFont typeface="Arial"/>
              <a:buNone/>
              <a:defRPr/>
            </a:pPr>
            <a:endParaRPr lang="en-US" sz="2400" dirty="0">
              <a:solidFill>
                <a:srgbClr val="00006D"/>
              </a:solidFill>
              <a:latin typeface="Arial" panose="020B0604020202020204" pitchFamily="34" charset="0"/>
              <a:ea typeface="Gotham Book" charset="0"/>
              <a:cs typeface="Arial" panose="020B0604020202020204" pitchFamily="34" charset="0"/>
            </a:endParaRPr>
          </a:p>
          <a:p>
            <a:pPr marL="0" indent="0" algn="ctr" fontAlgn="auto">
              <a:lnSpc>
                <a:spcPct val="100000"/>
              </a:lnSpc>
              <a:spcAft>
                <a:spcPts val="0"/>
              </a:spcAft>
              <a:buFont typeface="Arial"/>
              <a:buNone/>
              <a:defRPr/>
            </a:pPr>
            <a:r>
              <a:rPr lang="en-US" sz="2400" dirty="0">
                <a:solidFill>
                  <a:srgbClr val="00006D"/>
                </a:solidFill>
                <a:latin typeface="Arial" panose="020B0604020202020204" pitchFamily="34" charset="0"/>
                <a:ea typeface="Gotham Book" charset="0"/>
                <a:cs typeface="Arial" panose="020B0604020202020204" pitchFamily="34" charset="0"/>
              </a:rPr>
              <a:t>For joining us today</a:t>
            </a:r>
          </a:p>
        </p:txBody>
      </p:sp>
      <p:sp>
        <p:nvSpPr>
          <p:cNvPr id="4" name="Rectangle 3">
            <a:extLst>
              <a:ext uri="{FF2B5EF4-FFF2-40B4-BE49-F238E27FC236}">
                <a16:creationId xmlns:a16="http://schemas.microsoft.com/office/drawing/2014/main" id="{E9B95E8F-A364-4036-BB3E-3EEA1DD201CC}"/>
              </a:ext>
            </a:extLst>
          </p:cNvPr>
          <p:cNvSpPr/>
          <p:nvPr/>
        </p:nvSpPr>
        <p:spPr>
          <a:xfrm>
            <a:off x="0" y="530225"/>
            <a:ext cx="12192000" cy="60483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5" name="Slide Number Placeholder 5">
            <a:extLst>
              <a:ext uri="{FF2B5EF4-FFF2-40B4-BE49-F238E27FC236}">
                <a16:creationId xmlns:a16="http://schemas.microsoft.com/office/drawing/2014/main" id="{F7C249A7-53B0-46B4-B48E-9E089499F28C}"/>
              </a:ext>
            </a:extLst>
          </p:cNvPr>
          <p:cNvSpPr>
            <a:spLocks noGrp="1"/>
          </p:cNvSpPr>
          <p:nvPr>
            <p:ph type="sldNum" sz="quarter" idx="10"/>
          </p:nvPr>
        </p:nvSpPr>
        <p:spPr/>
        <p:txBody>
          <a:bodyPr/>
          <a:lstStyle>
            <a:lvl1pPr>
              <a:defRPr smtClean="0">
                <a:solidFill>
                  <a:srgbClr val="00006D"/>
                </a:solidFill>
              </a:defRPr>
            </a:lvl1pPr>
          </a:lstStyle>
          <a:p>
            <a:pPr>
              <a:defRPr/>
            </a:pPr>
            <a:fld id="{0E0EF630-BFC7-45D9-8A2B-3DE154204469}" type="slidenum">
              <a:rPr lang="en-US"/>
              <a:pPr>
                <a:defRPr/>
              </a:pPr>
              <a:t>‹#›</a:t>
            </a:fld>
            <a:endParaRPr lang="en-US" dirty="0"/>
          </a:p>
        </p:txBody>
      </p:sp>
    </p:spTree>
    <p:extLst>
      <p:ext uri="{BB962C8B-B14F-4D97-AF65-F5344CB8AC3E}">
        <p14:creationId xmlns:p14="http://schemas.microsoft.com/office/powerpoint/2010/main" val="27250045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2" name="Content Placeholder 13">
            <a:extLst>
              <a:ext uri="{FF2B5EF4-FFF2-40B4-BE49-F238E27FC236}">
                <a16:creationId xmlns:a16="http://schemas.microsoft.com/office/drawing/2014/main" id="{553D486E-C49C-4E58-9C98-7686458BB95E}"/>
              </a:ext>
            </a:extLst>
          </p:cNvPr>
          <p:cNvSpPr txBox="1">
            <a:spLocks/>
          </p:cNvSpPr>
          <p:nvPr/>
        </p:nvSpPr>
        <p:spPr>
          <a:xfrm>
            <a:off x="683685" y="1174750"/>
            <a:ext cx="11205633" cy="4800600"/>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fontAlgn="auto">
              <a:spcAft>
                <a:spcPts val="0"/>
              </a:spcAft>
              <a:buFont typeface="Arial"/>
              <a:buNone/>
              <a:defRPr/>
            </a:pPr>
            <a:endParaRPr lang="en-US" sz="1600" dirty="0">
              <a:latin typeface="+mj-lt"/>
              <a:ea typeface="Gotham Book" charset="0"/>
              <a:cs typeface="Gotham Book" charset="0"/>
            </a:endParaRPr>
          </a:p>
          <a:p>
            <a:pPr fontAlgn="auto">
              <a:spcAft>
                <a:spcPts val="0"/>
              </a:spcAft>
              <a:defRPr/>
            </a:pPr>
            <a:endParaRPr lang="en-US" sz="1600" dirty="0">
              <a:solidFill>
                <a:srgbClr val="00006D"/>
              </a:solidFill>
              <a:latin typeface="+mj-lt"/>
              <a:ea typeface="Gotham Book" charset="0"/>
              <a:cs typeface="Gotham Book" charset="0"/>
            </a:endParaRPr>
          </a:p>
        </p:txBody>
      </p:sp>
      <p:sp>
        <p:nvSpPr>
          <p:cNvPr id="3" name="Content Placeholder 13">
            <a:extLst>
              <a:ext uri="{FF2B5EF4-FFF2-40B4-BE49-F238E27FC236}">
                <a16:creationId xmlns:a16="http://schemas.microsoft.com/office/drawing/2014/main" id="{E4C60796-4824-4ED0-84B7-F9FA8417208F}"/>
              </a:ext>
            </a:extLst>
          </p:cNvPr>
          <p:cNvSpPr txBox="1">
            <a:spLocks/>
          </p:cNvSpPr>
          <p:nvPr/>
        </p:nvSpPr>
        <p:spPr>
          <a:xfrm>
            <a:off x="3115734" y="1849438"/>
            <a:ext cx="6142567" cy="190341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fontAlgn="auto">
              <a:lnSpc>
                <a:spcPct val="100000"/>
              </a:lnSpc>
              <a:spcAft>
                <a:spcPts val="0"/>
              </a:spcAft>
              <a:buFont typeface="Arial"/>
              <a:buNone/>
              <a:defRPr/>
            </a:pPr>
            <a:r>
              <a:rPr lang="en-US" sz="4000" b="1" dirty="0">
                <a:solidFill>
                  <a:schemeClr val="tx2"/>
                </a:solidFill>
                <a:latin typeface="Arial" panose="020B0604020202020204" pitchFamily="34" charset="0"/>
                <a:ea typeface="Gotham Book" charset="0"/>
                <a:cs typeface="Arial" panose="020B0604020202020204" pitchFamily="34" charset="0"/>
              </a:rPr>
              <a:t>Thank you </a:t>
            </a:r>
            <a:br>
              <a:rPr lang="en-US" sz="4000" b="1" dirty="0">
                <a:solidFill>
                  <a:schemeClr val="tx2"/>
                </a:solidFill>
                <a:latin typeface="Arial" panose="020B0604020202020204" pitchFamily="34" charset="0"/>
                <a:ea typeface="Gotham Book" charset="0"/>
                <a:cs typeface="Arial" panose="020B0604020202020204" pitchFamily="34" charset="0"/>
              </a:rPr>
            </a:br>
            <a:r>
              <a:rPr lang="en-US" sz="4000" b="1" dirty="0">
                <a:solidFill>
                  <a:schemeClr val="tx2"/>
                </a:solidFill>
                <a:latin typeface="Arial" panose="020B0604020202020204" pitchFamily="34" charset="0"/>
                <a:ea typeface="Gotham Book" charset="0"/>
                <a:cs typeface="Arial" panose="020B0604020202020204" pitchFamily="34" charset="0"/>
              </a:rPr>
              <a:t>for viewing this presentation!</a:t>
            </a:r>
          </a:p>
        </p:txBody>
      </p:sp>
      <p:sp>
        <p:nvSpPr>
          <p:cNvPr id="4" name="Rectangle 3">
            <a:extLst>
              <a:ext uri="{FF2B5EF4-FFF2-40B4-BE49-F238E27FC236}">
                <a16:creationId xmlns:a16="http://schemas.microsoft.com/office/drawing/2014/main" id="{BF7A3A2B-61A1-4791-A000-68D486CE4A32}"/>
              </a:ext>
            </a:extLst>
          </p:cNvPr>
          <p:cNvSpPr/>
          <p:nvPr/>
        </p:nvSpPr>
        <p:spPr>
          <a:xfrm>
            <a:off x="0" y="530225"/>
            <a:ext cx="12192000" cy="60483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5" name="Slide Number Placeholder 5">
            <a:extLst>
              <a:ext uri="{FF2B5EF4-FFF2-40B4-BE49-F238E27FC236}">
                <a16:creationId xmlns:a16="http://schemas.microsoft.com/office/drawing/2014/main" id="{B3C28ED0-5404-4647-B744-F326937D4031}"/>
              </a:ext>
            </a:extLst>
          </p:cNvPr>
          <p:cNvSpPr>
            <a:spLocks noGrp="1"/>
          </p:cNvSpPr>
          <p:nvPr>
            <p:ph type="sldNum" sz="quarter" idx="10"/>
          </p:nvPr>
        </p:nvSpPr>
        <p:spPr/>
        <p:txBody>
          <a:bodyPr/>
          <a:lstStyle>
            <a:lvl1pPr>
              <a:defRPr smtClean="0">
                <a:solidFill>
                  <a:srgbClr val="00006D"/>
                </a:solidFill>
              </a:defRPr>
            </a:lvl1pPr>
          </a:lstStyle>
          <a:p>
            <a:pPr>
              <a:defRPr/>
            </a:pPr>
            <a:fld id="{10FD2DCE-3607-42E9-9559-CC9123C1FE46}" type="slidenum">
              <a:rPr lang="en-US"/>
              <a:pPr>
                <a:defRPr/>
              </a:pPr>
              <a:t>‹#›</a:t>
            </a:fld>
            <a:endParaRPr lang="en-US" dirty="0"/>
          </a:p>
        </p:txBody>
      </p:sp>
    </p:spTree>
    <p:extLst>
      <p:ext uri="{BB962C8B-B14F-4D97-AF65-F5344CB8AC3E}">
        <p14:creationId xmlns:p14="http://schemas.microsoft.com/office/powerpoint/2010/main" val="3704120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30"/>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91" y="1681164"/>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91"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4"/>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EB0B334-C9F8-48B8-97A4-F26848944249}" type="datetimeFigureOut">
              <a:rPr lang="en-US" smtClean="0"/>
              <a:t>4/18/2024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87C280-C6EA-45C0-BD50-BCF2A49E3FF4}" type="slidenum">
              <a:rPr lang="en-US" smtClean="0"/>
              <a:t>‹#›</a:t>
            </a:fld>
            <a:endParaRPr lang="en-US"/>
          </a:p>
        </p:txBody>
      </p:sp>
    </p:spTree>
    <p:extLst>
      <p:ext uri="{BB962C8B-B14F-4D97-AF65-F5344CB8AC3E}">
        <p14:creationId xmlns:p14="http://schemas.microsoft.com/office/powerpoint/2010/main" val="376559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EB0B334-C9F8-48B8-97A4-F26848944249}" type="datetimeFigureOut">
              <a:rPr lang="en-US" smtClean="0"/>
              <a:t>4/18/2024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87C280-C6EA-45C0-BD50-BCF2A49E3FF4}" type="slidenum">
              <a:rPr lang="en-US" smtClean="0"/>
              <a:t>‹#›</a:t>
            </a:fld>
            <a:endParaRPr lang="en-US"/>
          </a:p>
        </p:txBody>
      </p:sp>
    </p:spTree>
    <p:extLst>
      <p:ext uri="{BB962C8B-B14F-4D97-AF65-F5344CB8AC3E}">
        <p14:creationId xmlns:p14="http://schemas.microsoft.com/office/powerpoint/2010/main" val="4095756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B0B334-C9F8-48B8-97A4-F26848944249}" type="datetimeFigureOut">
              <a:rPr lang="en-US" smtClean="0"/>
              <a:t>4/18/2024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87C280-C6EA-45C0-BD50-BCF2A49E3FF4}" type="slidenum">
              <a:rPr lang="en-US" smtClean="0"/>
              <a:t>‹#›</a:t>
            </a:fld>
            <a:endParaRPr lang="en-US"/>
          </a:p>
        </p:txBody>
      </p:sp>
    </p:spTree>
    <p:extLst>
      <p:ext uri="{BB962C8B-B14F-4D97-AF65-F5344CB8AC3E}">
        <p14:creationId xmlns:p14="http://schemas.microsoft.com/office/powerpoint/2010/main" val="1892459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6"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30"/>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90" y="2057400"/>
            <a:ext cx="3932236"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3"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B0B334-C9F8-48B8-97A4-F26848944249}" type="datetimeFigureOut">
              <a:rPr lang="en-US" smtClean="0"/>
              <a:t>4/18/2024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87C280-C6EA-45C0-BD50-BCF2A49E3FF4}" type="slidenum">
              <a:rPr lang="en-US" smtClean="0"/>
              <a:t>‹#›</a:t>
            </a:fld>
            <a:endParaRPr lang="en-US"/>
          </a:p>
        </p:txBody>
      </p:sp>
    </p:spTree>
    <p:extLst>
      <p:ext uri="{BB962C8B-B14F-4D97-AF65-F5344CB8AC3E}">
        <p14:creationId xmlns:p14="http://schemas.microsoft.com/office/powerpoint/2010/main" val="954624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6"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30"/>
            <a:ext cx="6172201" cy="4873625"/>
          </a:xfrm>
        </p:spPr>
        <p:txBody>
          <a:bodyPr anchor="t"/>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3" indent="0">
              <a:buNone/>
              <a:defRPr sz="2000"/>
            </a:lvl7pPr>
            <a:lvl8pPr marL="3200240" indent="0">
              <a:buNone/>
              <a:defRPr sz="2000"/>
            </a:lvl8pPr>
            <a:lvl9pPr marL="3657418"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90" y="2057400"/>
            <a:ext cx="3932236"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3"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B0B334-C9F8-48B8-97A4-F26848944249}" type="datetimeFigureOut">
              <a:rPr lang="en-US" smtClean="0"/>
              <a:t>4/18/2024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87C280-C6EA-45C0-BD50-BCF2A49E3FF4}" type="slidenum">
              <a:rPr lang="en-US" smtClean="0"/>
              <a:t>‹#›</a:t>
            </a:fld>
            <a:endParaRPr lang="en-US"/>
          </a:p>
        </p:txBody>
      </p:sp>
    </p:spTree>
    <p:extLst>
      <p:ext uri="{BB962C8B-B14F-4D97-AF65-F5344CB8AC3E}">
        <p14:creationId xmlns:p14="http://schemas.microsoft.com/office/powerpoint/2010/main" val="2026896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theme" Target="../theme/theme3.xml"/><Relationship Id="rId3" Type="http://schemas.openxmlformats.org/officeDocument/2006/relationships/slideLayout" Target="../slideLayouts/slideLayout27.xml"/><Relationship Id="rId21" Type="http://schemas.openxmlformats.org/officeDocument/2006/relationships/image" Target="../media/image4.png"/><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image" Target="../media/image3.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image" Target="../media/image2.jpe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365130"/>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1" y="635635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B0B334-C9F8-48B8-97A4-F26848944249}" type="datetimeFigureOut">
              <a:rPr lang="en-US" smtClean="0"/>
              <a:t>4/18/2024</a:t>
            </a:fld>
            <a:endParaRPr lang="en-US"/>
          </a:p>
        </p:txBody>
      </p:sp>
      <p:sp>
        <p:nvSpPr>
          <p:cNvPr id="5" name="Footer Placeholder 4"/>
          <p:cNvSpPr>
            <a:spLocks noGrp="1"/>
          </p:cNvSpPr>
          <p:nvPr>
            <p:ph type="ftr" sz="quarter" idx="3"/>
          </p:nvPr>
        </p:nvSpPr>
        <p:spPr>
          <a:xfrm>
            <a:off x="4038602" y="6356355"/>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1" y="635635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87C280-C6EA-45C0-BD50-BCF2A49E3FF4}" type="slidenum">
              <a:rPr lang="en-US" smtClean="0"/>
              <a:t>‹#›</a:t>
            </a:fld>
            <a:endParaRPr lang="en-US"/>
          </a:p>
        </p:txBody>
      </p:sp>
    </p:spTree>
    <p:extLst>
      <p:ext uri="{BB962C8B-B14F-4D97-AF65-F5344CB8AC3E}">
        <p14:creationId xmlns:p14="http://schemas.microsoft.com/office/powerpoint/2010/main" val="338807678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24" r:id="rId12"/>
    <p:sldLayoutId id="2147483725" r:id="rId13"/>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8" indent="-228588"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8"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8"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8"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7" indent="-228588"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8"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8"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8" indent="-228588"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8"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3"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365130"/>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1" y="6356357"/>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EB0B334-C9F8-48B8-97A4-F26848944249}" type="datetimeFigureOut">
              <a:rPr lang="en-US" smtClean="0"/>
              <a:t>4/18/2024</a:t>
            </a:fld>
            <a:endParaRPr lang="en-US"/>
          </a:p>
        </p:txBody>
      </p:sp>
      <p:sp>
        <p:nvSpPr>
          <p:cNvPr id="5" name="Footer Placeholder 4"/>
          <p:cNvSpPr>
            <a:spLocks noGrp="1"/>
          </p:cNvSpPr>
          <p:nvPr>
            <p:ph type="ftr" sz="quarter" idx="3"/>
          </p:nvPr>
        </p:nvSpPr>
        <p:spPr>
          <a:xfrm>
            <a:off x="4038602" y="6356357"/>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1" y="6356357"/>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787C280-C6EA-45C0-BD50-BCF2A49E3FF4}" type="slidenum">
              <a:rPr lang="en-US" smtClean="0"/>
              <a:t>‹#›</a:t>
            </a:fld>
            <a:endParaRPr lang="en-US"/>
          </a:p>
        </p:txBody>
      </p:sp>
    </p:spTree>
    <p:extLst>
      <p:ext uri="{BB962C8B-B14F-4D97-AF65-F5344CB8AC3E}">
        <p14:creationId xmlns:p14="http://schemas.microsoft.com/office/powerpoint/2010/main" val="128936057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685766"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2" indent="-171442" algn="l" defTabSz="685766" rtl="0" eaLnBrk="1" latinLnBrk="0" hangingPunct="1">
        <a:lnSpc>
          <a:spcPct val="90000"/>
        </a:lnSpc>
        <a:spcBef>
          <a:spcPts val="751"/>
        </a:spcBef>
        <a:buFont typeface="Arial" panose="020B0604020202020204" pitchFamily="34" charset="0"/>
        <a:buChar char="•"/>
        <a:defRPr sz="21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91"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5pPr>
      <a:lvl6pPr marL="1885857"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66" rtl="0" eaLnBrk="1" latinLnBrk="0" hangingPunct="1">
        <a:defRPr sz="1351" kern="1200">
          <a:solidFill>
            <a:schemeClr val="tx1"/>
          </a:solidFill>
          <a:latin typeface="+mn-lt"/>
          <a:ea typeface="+mn-ea"/>
          <a:cs typeface="+mn-cs"/>
        </a:defRPr>
      </a:lvl1pPr>
      <a:lvl2pPr marL="342883" algn="l" defTabSz="685766" rtl="0" eaLnBrk="1" latinLnBrk="0" hangingPunct="1">
        <a:defRPr sz="1351" kern="1200">
          <a:solidFill>
            <a:schemeClr val="tx1"/>
          </a:solidFill>
          <a:latin typeface="+mn-lt"/>
          <a:ea typeface="+mn-ea"/>
          <a:cs typeface="+mn-cs"/>
        </a:defRPr>
      </a:lvl2pPr>
      <a:lvl3pPr marL="685766" algn="l" defTabSz="685766" rtl="0" eaLnBrk="1" latinLnBrk="0" hangingPunct="1">
        <a:defRPr sz="1351" kern="1200">
          <a:solidFill>
            <a:schemeClr val="tx1"/>
          </a:solidFill>
          <a:latin typeface="+mn-lt"/>
          <a:ea typeface="+mn-ea"/>
          <a:cs typeface="+mn-cs"/>
        </a:defRPr>
      </a:lvl3pPr>
      <a:lvl4pPr marL="1028648" algn="l" defTabSz="685766" rtl="0" eaLnBrk="1" latinLnBrk="0" hangingPunct="1">
        <a:defRPr sz="1351" kern="1200">
          <a:solidFill>
            <a:schemeClr val="tx1"/>
          </a:solidFill>
          <a:latin typeface="+mn-lt"/>
          <a:ea typeface="+mn-ea"/>
          <a:cs typeface="+mn-cs"/>
        </a:defRPr>
      </a:lvl4pPr>
      <a:lvl5pPr marL="1371532" algn="l" defTabSz="685766" rtl="0" eaLnBrk="1" latinLnBrk="0" hangingPunct="1">
        <a:defRPr sz="1351" kern="1200">
          <a:solidFill>
            <a:schemeClr val="tx1"/>
          </a:solidFill>
          <a:latin typeface="+mn-lt"/>
          <a:ea typeface="+mn-ea"/>
          <a:cs typeface="+mn-cs"/>
        </a:defRPr>
      </a:lvl5pPr>
      <a:lvl6pPr marL="1714415" algn="l" defTabSz="685766" rtl="0" eaLnBrk="1" latinLnBrk="0" hangingPunct="1">
        <a:defRPr sz="1351" kern="1200">
          <a:solidFill>
            <a:schemeClr val="tx1"/>
          </a:solidFill>
          <a:latin typeface="+mn-lt"/>
          <a:ea typeface="+mn-ea"/>
          <a:cs typeface="+mn-cs"/>
        </a:defRPr>
      </a:lvl6pPr>
      <a:lvl7pPr marL="2057297" algn="l" defTabSz="685766" rtl="0" eaLnBrk="1" latinLnBrk="0" hangingPunct="1">
        <a:defRPr sz="1351" kern="1200">
          <a:solidFill>
            <a:schemeClr val="tx1"/>
          </a:solidFill>
          <a:latin typeface="+mn-lt"/>
          <a:ea typeface="+mn-ea"/>
          <a:cs typeface="+mn-cs"/>
        </a:defRPr>
      </a:lvl7pPr>
      <a:lvl8pPr marL="2400180" algn="l" defTabSz="685766" rtl="0" eaLnBrk="1" latinLnBrk="0" hangingPunct="1">
        <a:defRPr sz="1351" kern="1200">
          <a:solidFill>
            <a:schemeClr val="tx1"/>
          </a:solidFill>
          <a:latin typeface="+mn-lt"/>
          <a:ea typeface="+mn-ea"/>
          <a:cs typeface="+mn-cs"/>
        </a:defRPr>
      </a:lvl8pPr>
      <a:lvl9pPr marL="2743063" algn="l" defTabSz="685766" rtl="0" eaLnBrk="1" latinLnBrk="0" hangingPunct="1">
        <a:defRPr sz="135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1">
            <a:extLst>
              <a:ext uri="{FF2B5EF4-FFF2-40B4-BE49-F238E27FC236}">
                <a16:creationId xmlns:a16="http://schemas.microsoft.com/office/drawing/2014/main" id="{972D29C4-0539-41FE-B287-C64DA10E021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15900" y="5978525"/>
            <a:ext cx="11616267"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a:extLst>
              <a:ext uri="{FF2B5EF4-FFF2-40B4-BE49-F238E27FC236}">
                <a16:creationId xmlns:a16="http://schemas.microsoft.com/office/drawing/2014/main" id="{E17FC919-D9F9-41ED-9FAD-6FDB767D016D}"/>
              </a:ext>
            </a:extLst>
          </p:cNvPr>
          <p:cNvSpPr>
            <a:spLocks noGrp="1"/>
          </p:cNvSpPr>
          <p:nvPr>
            <p:ph type="sldNum" sz="quarter" idx="4"/>
          </p:nvPr>
        </p:nvSpPr>
        <p:spPr>
          <a:xfrm>
            <a:off x="9258301" y="6324601"/>
            <a:ext cx="1206500" cy="365125"/>
          </a:xfrm>
          <a:prstGeom prst="rect">
            <a:avLst/>
          </a:prstGeom>
        </p:spPr>
        <p:txBody>
          <a:bodyPr/>
          <a:lstStyle>
            <a:lvl1pPr algn="ctr" eaLnBrk="1" fontAlgn="auto" hangingPunct="1">
              <a:spcBef>
                <a:spcPts val="0"/>
              </a:spcBef>
              <a:spcAft>
                <a:spcPts val="0"/>
              </a:spcAft>
              <a:defRPr sz="1600" smtClean="0">
                <a:solidFill>
                  <a:srgbClr val="00006D"/>
                </a:solidFill>
                <a:latin typeface="Arial" panose="020B0604020202020204" pitchFamily="34" charset="0"/>
                <a:cs typeface="Arial" panose="020B0604020202020204" pitchFamily="34" charset="0"/>
              </a:defRPr>
            </a:lvl1pPr>
          </a:lstStyle>
          <a:p>
            <a:pPr>
              <a:defRPr/>
            </a:pPr>
            <a:fld id="{8D7A1026-B7F4-45D8-81FF-C2C0CB5402DD}" type="slidenum">
              <a:rPr lang="en-US"/>
              <a:pPr>
                <a:defRPr/>
              </a:pPr>
              <a:t>‹#›</a:t>
            </a:fld>
            <a:endParaRPr lang="en-US" dirty="0"/>
          </a:p>
        </p:txBody>
      </p:sp>
      <p:pic>
        <p:nvPicPr>
          <p:cNvPr id="2052" name="Picture 2">
            <a:extLst>
              <a:ext uri="{FF2B5EF4-FFF2-40B4-BE49-F238E27FC236}">
                <a16:creationId xmlns:a16="http://schemas.microsoft.com/office/drawing/2014/main" id="{5EECA300-3143-4E89-AC6E-8D14E5360573}"/>
              </a:ext>
            </a:extLst>
          </p:cNvPr>
          <p:cNvPicPr>
            <a:picLocks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13784" y="5975351"/>
            <a:ext cx="11616267" cy="92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2">
            <a:extLst>
              <a:ext uri="{FF2B5EF4-FFF2-40B4-BE49-F238E27FC236}">
                <a16:creationId xmlns:a16="http://schemas.microsoft.com/office/drawing/2014/main" id="{2BA7E9F6-DB8A-4C76-B3D1-1DF8FFC38069}"/>
              </a:ext>
            </a:extLst>
          </p:cNvPr>
          <p:cNvPicPr>
            <a:picLocks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85751" y="914401"/>
            <a:ext cx="11616267" cy="92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551112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Lst>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anose="020F0502020204030204" pitchFamily="34" charset="0"/>
        </a:defRPr>
      </a:lvl2pPr>
      <a:lvl3pPr algn="ctr" defTabSz="457200" rtl="0" fontAlgn="base">
        <a:spcBef>
          <a:spcPct val="0"/>
        </a:spcBef>
        <a:spcAft>
          <a:spcPct val="0"/>
        </a:spcAft>
        <a:defRPr sz="4400">
          <a:solidFill>
            <a:schemeClr val="tx1"/>
          </a:solidFill>
          <a:latin typeface="Calibri" panose="020F0502020204030204" pitchFamily="34" charset="0"/>
        </a:defRPr>
      </a:lvl3pPr>
      <a:lvl4pPr algn="ctr" defTabSz="457200" rtl="0" fontAlgn="base">
        <a:spcBef>
          <a:spcPct val="0"/>
        </a:spcBef>
        <a:spcAft>
          <a:spcPct val="0"/>
        </a:spcAft>
        <a:defRPr sz="4400">
          <a:solidFill>
            <a:schemeClr val="tx1"/>
          </a:solidFill>
          <a:latin typeface="Calibri" panose="020F0502020204030204" pitchFamily="34" charset="0"/>
        </a:defRPr>
      </a:lvl4pPr>
      <a:lvl5pPr algn="ctr" defTabSz="457200" rtl="0" fontAlgn="base">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4.sv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35.jpg"/><Relationship Id="rId2" Type="http://schemas.openxmlformats.org/officeDocument/2006/relationships/diagramData" Target="../diagrams/data10.xml"/><Relationship Id="rId1" Type="http://schemas.openxmlformats.org/officeDocument/2006/relationships/slideLayout" Target="../slideLayouts/slideLayout15.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hyperlink" Target="mailto:answers@hud.gov" TargetMode="External"/><Relationship Id="rId2" Type="http://schemas.openxmlformats.org/officeDocument/2006/relationships/notesSlide" Target="../notesSlides/notesSlide9.xml"/><Relationship Id="rId1" Type="http://schemas.openxmlformats.org/officeDocument/2006/relationships/slideLayout" Target="../slideLayouts/slideLayout30.xml"/><Relationship Id="rId5" Type="http://schemas.openxmlformats.org/officeDocument/2006/relationships/image" Target="../media/image36.png"/><Relationship Id="rId4" Type="http://schemas.openxmlformats.org/officeDocument/2006/relationships/hyperlink" Target="http://www.hud.gov/answers" TargetMode="Externa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hyperlink" Target="https://autotransportquoteservices.com/auto-transport-discounts-for-military-college-students-and-snowbird-services/usa-flag/"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3.xml"/><Relationship Id="rId1" Type="http://schemas.openxmlformats.org/officeDocument/2006/relationships/slideLayout" Target="../slideLayouts/slideLayout27.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3.xml.rels><?xml version="1.0" encoding="UTF-8" standalone="yes"?>
<Relationships xmlns="http://schemas.openxmlformats.org/package/2006/relationships"><Relationship Id="rId3" Type="http://schemas.openxmlformats.org/officeDocument/2006/relationships/hyperlink" Target="http://www.fema.gov/disasters" TargetMode="External"/><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9.xml"/><Relationship Id="rId1" Type="http://schemas.openxmlformats.org/officeDocument/2006/relationships/slideLayout" Target="../slideLayouts/slideLayout30.xml"/><Relationship Id="rId6" Type="http://schemas.openxmlformats.org/officeDocument/2006/relationships/diagramColors" Target="../diagrams/colors14.xml"/><Relationship Id="rId5" Type="http://schemas.openxmlformats.org/officeDocument/2006/relationships/diagramQuickStyle" Target="../diagrams/quickStyle14.xml"/><Relationship Id="rId10" Type="http://schemas.openxmlformats.org/officeDocument/2006/relationships/image" Target="../media/image51.png"/><Relationship Id="rId4" Type="http://schemas.openxmlformats.org/officeDocument/2006/relationships/diagramLayout" Target="../diagrams/layout14.xml"/><Relationship Id="rId9" Type="http://schemas.openxmlformats.org/officeDocument/2006/relationships/image" Target="../media/image5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3" Type="http://schemas.openxmlformats.org/officeDocument/2006/relationships/hyperlink" Target="https://www.hud.gov/program_offices/housing/sfh/hcc/hcc_home" TargetMode="External"/><Relationship Id="rId2" Type="http://schemas.openxmlformats.org/officeDocument/2006/relationships/notesSlide" Target="../notesSlides/notesSlide27.xml"/><Relationship Id="rId1" Type="http://schemas.openxmlformats.org/officeDocument/2006/relationships/slideLayout" Target="../slideLayouts/slideLayout27.xml"/><Relationship Id="rId4" Type="http://schemas.openxmlformats.org/officeDocument/2006/relationships/hyperlink" Target="https://apps.hud.gov/offices/hsg/sfh/hcc/hcs.cfm"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3" Type="http://schemas.openxmlformats.org/officeDocument/2006/relationships/hyperlink" Target="mailto:answers@hud.gov" TargetMode="External"/><Relationship Id="rId2" Type="http://schemas.openxmlformats.org/officeDocument/2006/relationships/notesSlide" Target="../notesSlides/notesSlide29.xml"/><Relationship Id="rId1" Type="http://schemas.openxmlformats.org/officeDocument/2006/relationships/slideLayout" Target="../slideLayouts/slideLayout34.xml"/><Relationship Id="rId5" Type="http://schemas.openxmlformats.org/officeDocument/2006/relationships/image" Target="../media/image54.png"/><Relationship Id="rId4" Type="http://schemas.openxmlformats.org/officeDocument/2006/relationships/hyperlink" Target="http://www.hud.gov/answers"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57.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hyperlink" Target="https://www.enterprisecommunity.org/" TargetMode="External"/><Relationship Id="rId7" Type="http://schemas.openxmlformats.org/officeDocument/2006/relationships/image" Target="../media/image59.jpeg"/><Relationship Id="rId2" Type="http://schemas.openxmlformats.org/officeDocument/2006/relationships/hyperlink" Target="https://www.lisc.org/" TargetMode="External"/><Relationship Id="rId1" Type="http://schemas.openxmlformats.org/officeDocument/2006/relationships/slideLayout" Target="../slideLayouts/slideLayout13.xml"/><Relationship Id="rId6" Type="http://schemas.openxmlformats.org/officeDocument/2006/relationships/image" Target="../media/image58.jpeg"/><Relationship Id="rId5" Type="http://schemas.openxmlformats.org/officeDocument/2006/relationships/hyperlink" Target="https://www.pfm.com/" TargetMode="External"/><Relationship Id="rId10" Type="http://schemas.openxmlformats.org/officeDocument/2006/relationships/image" Target="../media/image57.png"/><Relationship Id="rId4" Type="http://schemas.openxmlformats.org/officeDocument/2006/relationships/hyperlink" Target="https://www.bctpartners.com/" TargetMode="External"/><Relationship Id="rId9" Type="http://schemas.openxmlformats.org/officeDocument/2006/relationships/image" Target="../media/image61.jpeg"/></Relationships>
</file>

<file path=ppt/slides/_rels/slide73.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png"/></Relationships>
</file>

<file path=ppt/slides/_rels/slide7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hyperlink" Target="https://www.hudexchange.info/program-support/technical-assistance/" TargetMode="External"/><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hyperlink" Target="https://www.hudexchange.info/" TargetMode="External"/><Relationship Id="rId4" Type="http://schemas.openxmlformats.org/officeDocument/2006/relationships/hyperlink" Target="https://www.hud.gov/program_offices/comm_planning/cpdta/tcta"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s://openclipart.org/detail/5173" TargetMode="External"/><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8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hyperlink" Target="https://www.adweek.com/digital/twitter-heres-how-to-copy-the-link-to-a-tweet-on-mobile/"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hyperlink" Target="https://www.adweek.com/digital/twitter-heres-how-to-copy-the-link-to-a-tweet-on-mobile/" TargetMode="Externa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9" name="Rectangle 70">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09600" y="640080"/>
            <a:ext cx="4191000" cy="3566160"/>
          </a:xfrm>
        </p:spPr>
        <p:txBody>
          <a:bodyPr anchor="b">
            <a:normAutofit/>
          </a:bodyPr>
          <a:lstStyle/>
          <a:p>
            <a:r>
              <a:rPr lang="en-US" sz="4200" spc="-151" dirty="0">
                <a:solidFill>
                  <a:srgbClr val="0B5395"/>
                </a:solidFill>
                <a:effectLst>
                  <a:outerShdw blurRad="38100" dist="38100" dir="2700000" algn="tl">
                    <a:srgbClr val="000000">
                      <a:alpha val="43137"/>
                    </a:srgbClr>
                  </a:outerShdw>
                </a:effectLst>
                <a:latin typeface="Narkisim" panose="020E0502050101010101" pitchFamily="34" charset="-79"/>
                <a:cs typeface="Narkisim" panose="020E0502050101010101" pitchFamily="34" charset="-79"/>
              </a:rPr>
              <a:t>U.S. Department of Housing and Urban Development </a:t>
            </a:r>
            <a:br>
              <a:rPr lang="en-US" sz="4200" spc="-151" dirty="0">
                <a:solidFill>
                  <a:srgbClr val="0B5395"/>
                </a:solidFill>
                <a:effectLst>
                  <a:outerShdw blurRad="38100" dist="38100" dir="2700000" algn="tl">
                    <a:srgbClr val="000000">
                      <a:alpha val="43137"/>
                    </a:srgbClr>
                  </a:outerShdw>
                </a:effectLst>
                <a:latin typeface="Narkisim" panose="020E0502050101010101" pitchFamily="34" charset="-79"/>
                <a:cs typeface="Narkisim" panose="020E0502050101010101" pitchFamily="34" charset="-79"/>
              </a:rPr>
            </a:br>
            <a:r>
              <a:rPr lang="en-US" sz="2400" spc="-151" dirty="0">
                <a:solidFill>
                  <a:srgbClr val="0B5395"/>
                </a:solidFill>
                <a:effectLst>
                  <a:outerShdw blurRad="38100" dist="38100" dir="2700000" algn="tl">
                    <a:srgbClr val="000000">
                      <a:alpha val="43137"/>
                    </a:srgbClr>
                  </a:outerShdw>
                </a:effectLst>
                <a:latin typeface="Narkisim" panose="020E0502050101010101" pitchFamily="34" charset="-79"/>
                <a:cs typeface="Narkisim" panose="020E0502050101010101" pitchFamily="34" charset="-79"/>
              </a:rPr>
              <a:t>Jackson Field Office</a:t>
            </a:r>
            <a:endParaRPr lang="en-US" sz="2400" dirty="0">
              <a:solidFill>
                <a:srgbClr val="0B5395"/>
              </a:solidFill>
              <a:latin typeface="Estrangelo Edessa" panose="03080600000000000000" pitchFamily="66" charset="0"/>
              <a:cs typeface="Estrangelo Edessa" panose="03080600000000000000" pitchFamily="66" charset="0"/>
            </a:endParaRPr>
          </a:p>
        </p:txBody>
      </p:sp>
      <p:sp>
        <p:nvSpPr>
          <p:cNvPr id="1030"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9"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2" b="2523"/>
          <a:stretch/>
        </p:blipFill>
        <p:spPr bwMode="auto">
          <a:xfrm>
            <a:off x="5311709" y="14"/>
            <a:ext cx="6878775" cy="6857991"/>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43518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69"/>
            <a:ext cx="1827639"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7"/>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7" y="6115505"/>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301" y="6453146"/>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82EDFF-26F4-4CD8-A1EA-7872D3552BC4}"/>
              </a:ext>
            </a:extLst>
          </p:cNvPr>
          <p:cNvSpPr>
            <a:spLocks noGrp="1"/>
          </p:cNvSpPr>
          <p:nvPr>
            <p:ph type="title"/>
          </p:nvPr>
        </p:nvSpPr>
        <p:spPr>
          <a:xfrm>
            <a:off x="838200" y="365129"/>
            <a:ext cx="10515600" cy="1325563"/>
          </a:xfrm>
        </p:spPr>
        <p:txBody>
          <a:bodyPr anchor="ctr">
            <a:normAutofit/>
          </a:bodyPr>
          <a:lstStyle/>
          <a:p>
            <a:pPr algn="ctr"/>
            <a:r>
              <a:rPr lang="en-US" sz="3600" dirty="0">
                <a:solidFill>
                  <a:srgbClr val="0B5395"/>
                </a:solidFill>
                <a:effectLst>
                  <a:outerShdw blurRad="38100" dist="38100" dir="2700000" algn="tl">
                    <a:srgbClr val="000000">
                      <a:alpha val="43137"/>
                    </a:srgbClr>
                  </a:outerShdw>
                </a:effectLst>
                <a:latin typeface="Narkisim" panose="020E0502050101010101" pitchFamily="34" charset="-79"/>
                <a:cs typeface="Narkisim" panose="020E0502050101010101" pitchFamily="34" charset="-79"/>
              </a:rPr>
              <a:t>Housing Choice Vouchers: How It Works</a:t>
            </a:r>
          </a:p>
        </p:txBody>
      </p:sp>
      <p:graphicFrame>
        <p:nvGraphicFramePr>
          <p:cNvPr id="4" name="Content Placeholder 3">
            <a:extLst>
              <a:ext uri="{FF2B5EF4-FFF2-40B4-BE49-F238E27FC236}">
                <a16:creationId xmlns:a16="http://schemas.microsoft.com/office/drawing/2014/main" id="{87AD7D3B-2CC5-4409-A3C5-FA25CB5C57CC}"/>
              </a:ext>
            </a:extLst>
          </p:cNvPr>
          <p:cNvGraphicFramePr>
            <a:graphicFrameLocks noGrp="1"/>
          </p:cNvGraphicFramePr>
          <p:nvPr>
            <p:ph idx="1"/>
            <p:extLst>
              <p:ext uri="{D42A27DB-BD31-4B8C-83A1-F6EECF244321}">
                <p14:modId xmlns:p14="http://schemas.microsoft.com/office/powerpoint/2010/main" val="791009164"/>
              </p:ext>
            </p:extLst>
          </p:nvPr>
        </p:nvGraphicFramePr>
        <p:xfrm>
          <a:off x="838200" y="1825626"/>
          <a:ext cx="10515600" cy="43513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124063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569BBA9B-8F4E-4D2B-BEFA-41A475443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51012D1-8033-40B1-9EC0-91390FFC7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01285" y="1282788"/>
            <a:ext cx="485579" cy="48557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809436" y="6033667"/>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D291F021-C45C-4D44-A2B8-A789E386C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3448" y="5721112"/>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82EDFF-26F4-4CD8-A1EA-7872D3552BC4}"/>
              </a:ext>
            </a:extLst>
          </p:cNvPr>
          <p:cNvSpPr>
            <a:spLocks noGrp="1"/>
          </p:cNvSpPr>
          <p:nvPr>
            <p:ph type="title"/>
          </p:nvPr>
        </p:nvSpPr>
        <p:spPr>
          <a:xfrm>
            <a:off x="838200" y="365129"/>
            <a:ext cx="10515600" cy="1325563"/>
          </a:xfrm>
        </p:spPr>
        <p:txBody>
          <a:bodyPr>
            <a:normAutofit/>
          </a:bodyPr>
          <a:lstStyle/>
          <a:p>
            <a:pPr algn="ctr"/>
            <a:r>
              <a:rPr lang="en-US" sz="3600" dirty="0">
                <a:solidFill>
                  <a:srgbClr val="0B5395"/>
                </a:solidFill>
                <a:effectLst>
                  <a:outerShdw blurRad="38100" dist="38100" dir="2700000" algn="tl">
                    <a:srgbClr val="000000">
                      <a:alpha val="43137"/>
                    </a:srgbClr>
                  </a:outerShdw>
                </a:effectLst>
                <a:latin typeface="Narkisim" panose="020E0502050101010101" pitchFamily="34" charset="-79"/>
                <a:cs typeface="Narkisim" panose="020E0502050101010101" pitchFamily="34" charset="-79"/>
              </a:rPr>
              <a:t>Subsidized Multifamily Housing Developments</a:t>
            </a:r>
          </a:p>
        </p:txBody>
      </p:sp>
      <p:graphicFrame>
        <p:nvGraphicFramePr>
          <p:cNvPr id="4" name="Content Placeholder 3">
            <a:extLst>
              <a:ext uri="{FF2B5EF4-FFF2-40B4-BE49-F238E27FC236}">
                <a16:creationId xmlns:a16="http://schemas.microsoft.com/office/drawing/2014/main" id="{87AD7D3B-2CC5-4409-A3C5-FA25CB5C57CC}"/>
              </a:ext>
            </a:extLst>
          </p:cNvPr>
          <p:cNvGraphicFramePr>
            <a:graphicFrameLocks noGrp="1"/>
          </p:cNvGraphicFramePr>
          <p:nvPr>
            <p:ph idx="1"/>
            <p:extLst>
              <p:ext uri="{D42A27DB-BD31-4B8C-83A1-F6EECF244321}">
                <p14:modId xmlns:p14="http://schemas.microsoft.com/office/powerpoint/2010/main" val="2765427206"/>
              </p:ext>
            </p:extLst>
          </p:nvPr>
        </p:nvGraphicFramePr>
        <p:xfrm>
          <a:off x="838200" y="1825626"/>
          <a:ext cx="10515600" cy="43513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279571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8E651-9215-4851-9AD8-605282C9C8C4}"/>
              </a:ext>
            </a:extLst>
          </p:cNvPr>
          <p:cNvSpPr>
            <a:spLocks noGrp="1"/>
          </p:cNvSpPr>
          <p:nvPr>
            <p:ph type="title"/>
          </p:nvPr>
        </p:nvSpPr>
        <p:spPr>
          <a:xfrm>
            <a:off x="838200" y="365129"/>
            <a:ext cx="10515600" cy="1325563"/>
          </a:xfrm>
        </p:spPr>
        <p:txBody>
          <a:bodyPr>
            <a:normAutofit/>
          </a:bodyPr>
          <a:lstStyle/>
          <a:p>
            <a:r>
              <a:rPr lang="en-US" sz="3600" dirty="0">
                <a:solidFill>
                  <a:srgbClr val="0B5395"/>
                </a:solidFill>
                <a:effectLst>
                  <a:outerShdw blurRad="38100" dist="38100" dir="2700000" algn="tl">
                    <a:srgbClr val="000000">
                      <a:alpha val="43137"/>
                    </a:srgbClr>
                  </a:outerShdw>
                </a:effectLst>
                <a:latin typeface="Narkisim" panose="020E0502050101010101" pitchFamily="34" charset="-79"/>
                <a:cs typeface="Narkisim" panose="020E0502050101010101" pitchFamily="34" charset="-79"/>
              </a:rPr>
              <a:t>Programs to Address Homeless</a:t>
            </a:r>
          </a:p>
        </p:txBody>
      </p:sp>
      <p:graphicFrame>
        <p:nvGraphicFramePr>
          <p:cNvPr id="5" name="Content Placeholder 2">
            <a:extLst>
              <a:ext uri="{FF2B5EF4-FFF2-40B4-BE49-F238E27FC236}">
                <a16:creationId xmlns:a16="http://schemas.microsoft.com/office/drawing/2014/main" id="{C835ECD1-0FFF-45A7-94AF-1980C0CD1205}"/>
              </a:ext>
            </a:extLst>
          </p:cNvPr>
          <p:cNvGraphicFramePr>
            <a:graphicFrameLocks noGrp="1"/>
          </p:cNvGraphicFramePr>
          <p:nvPr>
            <p:ph idx="1"/>
            <p:extLst>
              <p:ext uri="{D42A27DB-BD31-4B8C-83A1-F6EECF244321}">
                <p14:modId xmlns:p14="http://schemas.microsoft.com/office/powerpoint/2010/main" val="3875098660"/>
              </p:ext>
            </p:extLst>
          </p:nvPr>
        </p:nvGraphicFramePr>
        <p:xfrm>
          <a:off x="838200" y="1825626"/>
          <a:ext cx="10515600" cy="43513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320150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7"/>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065A55B-ECA6-4D0D-86E4-B58758CB683D}"/>
              </a:ext>
            </a:extLst>
          </p:cNvPr>
          <p:cNvSpPr>
            <a:spLocks noGrp="1"/>
          </p:cNvSpPr>
          <p:nvPr>
            <p:ph type="title"/>
          </p:nvPr>
        </p:nvSpPr>
        <p:spPr>
          <a:xfrm>
            <a:off x="6094106" y="802958"/>
            <a:ext cx="4977976" cy="1454051"/>
          </a:xfrm>
        </p:spPr>
        <p:txBody>
          <a:bodyPr>
            <a:normAutofit/>
          </a:bodyPr>
          <a:lstStyle/>
          <a:p>
            <a:r>
              <a:rPr lang="en-US">
                <a:solidFill>
                  <a:srgbClr val="000000"/>
                </a:solidFill>
                <a:effectLst>
                  <a:outerShdw blurRad="38100" dist="38100" dir="2700000" algn="tl">
                    <a:srgbClr val="000000">
                      <a:alpha val="43137"/>
                    </a:srgbClr>
                  </a:outerShdw>
                </a:effectLst>
                <a:latin typeface="Narkisim" panose="020E0502050101010101" pitchFamily="34" charset="-79"/>
                <a:cs typeface="Narkisim" panose="020E0502050101010101" pitchFamily="34" charset="-79"/>
              </a:rPr>
              <a:t>Housing Counseling</a:t>
            </a:r>
          </a:p>
        </p:txBody>
      </p:sp>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descr="Suburban scene">
            <a:extLst>
              <a:ext uri="{FF2B5EF4-FFF2-40B4-BE49-F238E27FC236}">
                <a16:creationId xmlns:a16="http://schemas.microsoft.com/office/drawing/2014/main" id="{6E83053D-39FE-4189-876D-63A5E2511AF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0255" y="1629090"/>
            <a:ext cx="3620021" cy="3620021"/>
          </a:xfrm>
          <a:prstGeom prst="rect">
            <a:avLst/>
          </a:prstGeom>
        </p:spPr>
      </p:pic>
      <p:sp>
        <p:nvSpPr>
          <p:cNvPr id="3" name="Content Placeholder 2">
            <a:extLst>
              <a:ext uri="{FF2B5EF4-FFF2-40B4-BE49-F238E27FC236}">
                <a16:creationId xmlns:a16="http://schemas.microsoft.com/office/drawing/2014/main" id="{A0315D12-BBD6-41AF-9ED4-6D7FDFF314EB}"/>
              </a:ext>
            </a:extLst>
          </p:cNvPr>
          <p:cNvSpPr>
            <a:spLocks noGrp="1"/>
          </p:cNvSpPr>
          <p:nvPr>
            <p:ph idx="1"/>
          </p:nvPr>
        </p:nvSpPr>
        <p:spPr>
          <a:xfrm>
            <a:off x="6090574" y="2421689"/>
            <a:ext cx="4977579" cy="3639289"/>
          </a:xfrm>
        </p:spPr>
        <p:txBody>
          <a:bodyPr anchor="ctr">
            <a:normAutofit/>
          </a:bodyPr>
          <a:lstStyle/>
          <a:p>
            <a:pPr marL="0" indent="0">
              <a:buNone/>
            </a:pPr>
            <a:r>
              <a:rPr lang="en-US" sz="1700">
                <a:solidFill>
                  <a:srgbClr val="000000"/>
                </a:solidFill>
              </a:rPr>
              <a:t>HUD Certified Housing Counseling Agencies provide free or low-cost advice on:</a:t>
            </a:r>
          </a:p>
          <a:p>
            <a:pPr lvl="1"/>
            <a:r>
              <a:rPr lang="en-US" sz="1700">
                <a:solidFill>
                  <a:srgbClr val="000000"/>
                </a:solidFill>
              </a:rPr>
              <a:t>Buying a home</a:t>
            </a:r>
          </a:p>
          <a:p>
            <a:pPr lvl="1"/>
            <a:r>
              <a:rPr lang="en-US" sz="1700">
                <a:solidFill>
                  <a:srgbClr val="000000"/>
                </a:solidFill>
              </a:rPr>
              <a:t>Renting</a:t>
            </a:r>
          </a:p>
          <a:p>
            <a:pPr lvl="1"/>
            <a:r>
              <a:rPr lang="en-US" sz="1700">
                <a:solidFill>
                  <a:srgbClr val="000000"/>
                </a:solidFill>
              </a:rPr>
              <a:t>Mortgage default</a:t>
            </a:r>
          </a:p>
          <a:p>
            <a:pPr lvl="1"/>
            <a:r>
              <a:rPr lang="en-US" sz="1700">
                <a:solidFill>
                  <a:srgbClr val="000000"/>
                </a:solidFill>
              </a:rPr>
              <a:t>Foreclosure avoidance</a:t>
            </a:r>
          </a:p>
          <a:p>
            <a:pPr lvl="1"/>
            <a:r>
              <a:rPr lang="en-US" sz="1700">
                <a:solidFill>
                  <a:srgbClr val="000000"/>
                </a:solidFill>
              </a:rPr>
              <a:t>Credit issues</a:t>
            </a:r>
          </a:p>
          <a:p>
            <a:pPr lvl="1"/>
            <a:r>
              <a:rPr lang="en-US" sz="1700">
                <a:solidFill>
                  <a:srgbClr val="000000"/>
                </a:solidFill>
              </a:rPr>
              <a:t>Reverse mortgage</a:t>
            </a:r>
          </a:p>
          <a:p>
            <a:pPr lvl="1"/>
            <a:r>
              <a:rPr lang="en-US" sz="1700">
                <a:solidFill>
                  <a:srgbClr val="000000"/>
                </a:solidFill>
              </a:rPr>
              <a:t>Homeless</a:t>
            </a:r>
          </a:p>
          <a:p>
            <a:pPr marL="342883" lvl="1" indent="0">
              <a:buNone/>
            </a:pPr>
            <a:endParaRPr lang="en-US" sz="1700">
              <a:solidFill>
                <a:srgbClr val="000000"/>
              </a:solidFill>
            </a:endParaRPr>
          </a:p>
          <a:p>
            <a:pPr marL="0" lvl="1" indent="0">
              <a:buNone/>
            </a:pPr>
            <a:r>
              <a:rPr lang="en-US" sz="1700">
                <a:solidFill>
                  <a:srgbClr val="000000"/>
                </a:solidFill>
              </a:rPr>
              <a:t>Find a Housing Counseling Agency: </a:t>
            </a:r>
          </a:p>
          <a:p>
            <a:pPr marL="0" lvl="1" indent="0">
              <a:buNone/>
            </a:pPr>
            <a:r>
              <a:rPr lang="en-US" sz="1700">
                <a:solidFill>
                  <a:srgbClr val="000000"/>
                </a:solidFill>
              </a:rPr>
              <a:t>1-800-569-4287</a:t>
            </a:r>
          </a:p>
        </p:txBody>
      </p:sp>
    </p:spTree>
    <p:extLst>
      <p:ext uri="{BB962C8B-B14F-4D97-AF65-F5344CB8AC3E}">
        <p14:creationId xmlns:p14="http://schemas.microsoft.com/office/powerpoint/2010/main" val="40243826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47238-43B6-4CF7-9FD0-C35004D87D63}"/>
              </a:ext>
            </a:extLst>
          </p:cNvPr>
          <p:cNvSpPr>
            <a:spLocks noGrp="1"/>
          </p:cNvSpPr>
          <p:nvPr>
            <p:ph type="title"/>
          </p:nvPr>
        </p:nvSpPr>
        <p:spPr>
          <a:xfrm>
            <a:off x="2133600" y="365129"/>
            <a:ext cx="9220200" cy="1325563"/>
          </a:xfrm>
        </p:spPr>
        <p:txBody>
          <a:bodyPr>
            <a:normAutofit/>
          </a:bodyPr>
          <a:lstStyle/>
          <a:p>
            <a:r>
              <a:rPr lang="en-US" sz="3600" dirty="0">
                <a:solidFill>
                  <a:srgbClr val="0B5395"/>
                </a:solidFill>
                <a:effectLst>
                  <a:outerShdw blurRad="38100" dist="38100" dir="2700000" algn="tl">
                    <a:srgbClr val="000000">
                      <a:alpha val="43137"/>
                    </a:srgbClr>
                  </a:outerShdw>
                </a:effectLst>
                <a:latin typeface="Narkisim" panose="020E0502050101010101" pitchFamily="34" charset="-79"/>
                <a:cs typeface="Narkisim" panose="020E0502050101010101" pitchFamily="34" charset="-79"/>
              </a:rPr>
              <a:t>Fair Housing</a:t>
            </a:r>
          </a:p>
        </p:txBody>
      </p:sp>
      <p:graphicFrame>
        <p:nvGraphicFramePr>
          <p:cNvPr id="7" name="Content Placeholder 2">
            <a:extLst>
              <a:ext uri="{FF2B5EF4-FFF2-40B4-BE49-F238E27FC236}">
                <a16:creationId xmlns:a16="http://schemas.microsoft.com/office/drawing/2014/main" id="{8E4A175E-804B-434B-9508-A0BA6B2D1550}"/>
              </a:ext>
            </a:extLst>
          </p:cNvPr>
          <p:cNvGraphicFramePr>
            <a:graphicFrameLocks noGrp="1"/>
          </p:cNvGraphicFramePr>
          <p:nvPr>
            <p:ph idx="1"/>
            <p:extLst>
              <p:ext uri="{D42A27DB-BD31-4B8C-83A1-F6EECF244321}">
                <p14:modId xmlns:p14="http://schemas.microsoft.com/office/powerpoint/2010/main" val="2296359592"/>
              </p:ext>
            </p:extLst>
          </p:nvPr>
        </p:nvGraphicFramePr>
        <p:xfrm>
          <a:off x="838200" y="1825626"/>
          <a:ext cx="10515600" cy="43513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A picture containing drawing&#10;&#10;Description automatically generated">
            <a:extLst>
              <a:ext uri="{FF2B5EF4-FFF2-40B4-BE49-F238E27FC236}">
                <a16:creationId xmlns:a16="http://schemas.microsoft.com/office/drawing/2014/main" id="{FD0F9D63-F198-4C22-AA82-06A3E43049CE}"/>
              </a:ext>
            </a:extLst>
          </p:cNvPr>
          <p:cNvPicPr>
            <a:picLocks noChangeAspect="1"/>
          </p:cNvPicPr>
          <p:nvPr/>
        </p:nvPicPr>
        <p:blipFill rotWithShape="1">
          <a:blip r:embed="rId7">
            <a:extLst>
              <a:ext uri="{28A0092B-C50C-407E-A947-70E740481C1C}">
                <a14:useLocalDpi xmlns:a14="http://schemas.microsoft.com/office/drawing/2010/main" val="0"/>
              </a:ext>
            </a:extLst>
          </a:blip>
          <a:srcRect l="23189" r="21739"/>
          <a:stretch/>
        </p:blipFill>
        <p:spPr>
          <a:xfrm>
            <a:off x="694660" y="461169"/>
            <a:ext cx="1447800" cy="1133475"/>
          </a:xfrm>
          <a:prstGeom prst="rect">
            <a:avLst/>
          </a:prstGeom>
        </p:spPr>
      </p:pic>
    </p:spTree>
    <p:extLst>
      <p:ext uri="{BB962C8B-B14F-4D97-AF65-F5344CB8AC3E}">
        <p14:creationId xmlns:p14="http://schemas.microsoft.com/office/powerpoint/2010/main" val="4072722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5">
            <a:extLst>
              <a:ext uri="{FF2B5EF4-FFF2-40B4-BE49-F238E27FC236}">
                <a16:creationId xmlns:a16="http://schemas.microsoft.com/office/drawing/2014/main" id="{1C7D6DD9-EC52-4958-9D4F-2333487BE9E0}"/>
              </a:ext>
            </a:extLst>
          </p:cNvPr>
          <p:cNvSpPr txBox="1">
            <a:spLocks noChangeArrowheads="1"/>
          </p:cNvSpPr>
          <p:nvPr/>
        </p:nvSpPr>
        <p:spPr bwMode="auto">
          <a:xfrm>
            <a:off x="6884895" y="4743975"/>
            <a:ext cx="3365265"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sz="2000" dirty="0">
                <a:solidFill>
                  <a:prstClr val="black"/>
                </a:solidFill>
                <a:latin typeface="Arial" panose="020B0604020202020204" pitchFamily="34" charset="0"/>
                <a:cs typeface="Arial" panose="020B0604020202020204" pitchFamily="34" charset="0"/>
              </a:rPr>
              <a:t>Prepared by:</a:t>
            </a:r>
          </a:p>
          <a:p>
            <a:pPr fontAlgn="base">
              <a:spcBef>
                <a:spcPct val="0"/>
              </a:spcBef>
              <a:spcAft>
                <a:spcPct val="0"/>
              </a:spcAft>
            </a:pPr>
            <a:r>
              <a:rPr lang="en-US" altLang="en-US" sz="2000" b="1" dirty="0">
                <a:solidFill>
                  <a:srgbClr val="00007D"/>
                </a:solidFill>
                <a:latin typeface="Arial" panose="020B0604020202020204" pitchFamily="34" charset="0"/>
                <a:cs typeface="Arial" panose="020B0604020202020204" pitchFamily="34" charset="0"/>
              </a:rPr>
              <a:t>Rachel A. Lavelanet, </a:t>
            </a:r>
            <a:r>
              <a:rPr lang="en-US" altLang="en-US" sz="1400" dirty="0">
                <a:solidFill>
                  <a:prstClr val="black"/>
                </a:solidFill>
                <a:latin typeface="Arial" panose="020B0604020202020204" pitchFamily="34" charset="0"/>
                <a:cs typeface="Arial" panose="020B0604020202020204" pitchFamily="34" charset="0"/>
              </a:rPr>
              <a:t>Director</a:t>
            </a:r>
          </a:p>
          <a:p>
            <a:pPr fontAlgn="base">
              <a:spcBef>
                <a:spcPct val="0"/>
              </a:spcBef>
              <a:spcAft>
                <a:spcPct val="0"/>
              </a:spcAft>
            </a:pPr>
            <a:r>
              <a:rPr lang="en-US" altLang="en-US" sz="1400" dirty="0">
                <a:solidFill>
                  <a:prstClr val="black"/>
                </a:solidFill>
                <a:latin typeface="Arial" panose="020B0604020202020204" pitchFamily="34" charset="0"/>
                <a:cs typeface="Arial" panose="020B0604020202020204" pitchFamily="34" charset="0"/>
              </a:rPr>
              <a:t>Program Support Division</a:t>
            </a:r>
          </a:p>
          <a:p>
            <a:pPr fontAlgn="base">
              <a:spcBef>
                <a:spcPct val="0"/>
              </a:spcBef>
              <a:spcAft>
                <a:spcPct val="0"/>
              </a:spcAft>
            </a:pPr>
            <a:r>
              <a:rPr lang="en-US" altLang="en-US" sz="1400" dirty="0">
                <a:solidFill>
                  <a:prstClr val="black"/>
                </a:solidFill>
                <a:latin typeface="Arial" panose="020B0604020202020204" pitchFamily="34" charset="0"/>
                <a:cs typeface="Arial" panose="020B0604020202020204" pitchFamily="34" charset="0"/>
              </a:rPr>
              <a:t>Atlanta Homeownership Center</a:t>
            </a:r>
          </a:p>
        </p:txBody>
      </p:sp>
      <p:sp>
        <p:nvSpPr>
          <p:cNvPr id="21507" name="TextBox 7">
            <a:extLst>
              <a:ext uri="{FF2B5EF4-FFF2-40B4-BE49-F238E27FC236}">
                <a16:creationId xmlns:a16="http://schemas.microsoft.com/office/drawing/2014/main" id="{3272302D-DCD2-4272-AB25-A706340CEEDF}"/>
              </a:ext>
            </a:extLst>
          </p:cNvPr>
          <p:cNvSpPr txBox="1">
            <a:spLocks noChangeArrowheads="1"/>
          </p:cNvSpPr>
          <p:nvPr/>
        </p:nvSpPr>
        <p:spPr bwMode="auto">
          <a:xfrm>
            <a:off x="1524000" y="2623228"/>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pPr>
            <a:r>
              <a:rPr lang="en-US" altLang="en-US" sz="2000" b="1" dirty="0">
                <a:solidFill>
                  <a:srgbClr val="00007D"/>
                </a:solidFill>
                <a:latin typeface="Arial" panose="020B0604020202020204" pitchFamily="34" charset="0"/>
                <a:cs typeface="Arial" panose="020B0604020202020204" pitchFamily="34" charset="0"/>
              </a:rPr>
              <a:t>Mississippi’s Annual Affordable Housing Conference 2024</a:t>
            </a:r>
          </a:p>
          <a:p>
            <a:pPr algn="ctr" fontAlgn="base">
              <a:spcBef>
                <a:spcPct val="0"/>
              </a:spcBef>
              <a:spcAft>
                <a:spcPct val="0"/>
              </a:spcAft>
            </a:pPr>
            <a:r>
              <a:rPr lang="en-US" altLang="en-US" sz="3200" b="1" dirty="0">
                <a:solidFill>
                  <a:srgbClr val="00007D"/>
                </a:solidFill>
                <a:latin typeface="Arial" panose="020B0604020202020204" pitchFamily="34" charset="0"/>
                <a:cs typeface="Arial" panose="020B0604020202020204" pitchFamily="34" charset="0"/>
              </a:rPr>
              <a:t>FHA Update</a:t>
            </a:r>
          </a:p>
          <a:p>
            <a:pPr algn="ctr" fontAlgn="base">
              <a:spcBef>
                <a:spcPct val="0"/>
              </a:spcBef>
              <a:spcAft>
                <a:spcPct val="0"/>
              </a:spcAft>
            </a:pPr>
            <a:r>
              <a:rPr lang="en-US" altLang="en-US" sz="2000" b="1" dirty="0">
                <a:solidFill>
                  <a:srgbClr val="00007D"/>
                </a:solidFill>
                <a:latin typeface="Arial" panose="020B0604020202020204" pitchFamily="34" charset="0"/>
                <a:cs typeface="Arial" panose="020B0604020202020204" pitchFamily="34" charset="0"/>
              </a:rPr>
              <a:t>April 18, 2024</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E0631-4F4A-087B-EFD6-61A397231926}"/>
              </a:ext>
            </a:extLst>
          </p:cNvPr>
          <p:cNvSpPr>
            <a:spLocks noGrp="1"/>
          </p:cNvSpPr>
          <p:nvPr>
            <p:ph type="body" sz="quarter" idx="11"/>
          </p:nvPr>
        </p:nvSpPr>
        <p:spPr>
          <a:xfrm>
            <a:off x="1716089" y="309966"/>
            <a:ext cx="8688387" cy="490134"/>
          </a:xfrm>
        </p:spPr>
        <p:txBody>
          <a:bodyPr>
            <a:normAutofit lnSpcReduction="10000"/>
          </a:bodyPr>
          <a:lstStyle/>
          <a:p>
            <a:r>
              <a:rPr lang="en-US" dirty="0"/>
              <a:t>HUD’s Strategic Goals</a:t>
            </a:r>
          </a:p>
        </p:txBody>
      </p:sp>
      <p:graphicFrame>
        <p:nvGraphicFramePr>
          <p:cNvPr id="9" name="Content Placeholder 3">
            <a:extLst>
              <a:ext uri="{FF2B5EF4-FFF2-40B4-BE49-F238E27FC236}">
                <a16:creationId xmlns:a16="http://schemas.microsoft.com/office/drawing/2014/main" id="{164E1ED8-46B6-0BCA-CC85-6C487F5A2840}"/>
              </a:ext>
            </a:extLst>
          </p:cNvPr>
          <p:cNvGraphicFramePr>
            <a:graphicFrameLocks noGrp="1"/>
          </p:cNvGraphicFramePr>
          <p:nvPr>
            <p:ph sz="quarter" idx="10"/>
          </p:nvPr>
        </p:nvGraphicFramePr>
        <p:xfrm>
          <a:off x="1753194" y="1546553"/>
          <a:ext cx="8688387" cy="37648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184014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83608E-F7D4-4555-9BB8-D7E06000B75E}"/>
              </a:ext>
            </a:extLst>
          </p:cNvPr>
          <p:cNvSpPr>
            <a:spLocks noGrp="1"/>
          </p:cNvSpPr>
          <p:nvPr>
            <p:ph type="sldNum" sz="quarter" idx="10"/>
          </p:nvPr>
        </p:nvSpPr>
        <p:spPr>
          <a:xfrm>
            <a:off x="8467558" y="6324601"/>
            <a:ext cx="905042" cy="365125"/>
          </a:xfrm>
          <a:prstGeom prst="rect">
            <a:avLst/>
          </a:prstGeom>
        </p:spPr>
        <p:txBody>
          <a:bodyPr/>
          <a:lstStyle>
            <a:defPPr>
              <a:defRPr lang="en-US"/>
            </a:defPPr>
            <a:lvl1pPr marL="0" algn="l" defTabSz="457200" rtl="0" eaLnBrk="1" latinLnBrk="0" hangingPunct="1">
              <a:defRPr sz="18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fld id="{2D4EAF11-4996-4F09-BE67-FD0415CEB61F}" type="slidenum">
              <a:rPr lang="en-US" sz="1600">
                <a:solidFill>
                  <a:srgbClr val="00006D"/>
                </a:solidFill>
              </a:rPr>
              <a:pPr algn="ctr" fontAlgn="base">
                <a:spcBef>
                  <a:spcPct val="0"/>
                </a:spcBef>
                <a:spcAft>
                  <a:spcPct val="0"/>
                </a:spcAft>
              </a:pPr>
              <a:t>17</a:t>
            </a:fld>
            <a:endParaRPr lang="en-US" sz="1600" dirty="0">
              <a:solidFill>
                <a:srgbClr val="00006D"/>
              </a:solidFill>
            </a:endParaRPr>
          </a:p>
        </p:txBody>
      </p:sp>
      <p:sp>
        <p:nvSpPr>
          <p:cNvPr id="3" name="Text Placeholder 2">
            <a:extLst>
              <a:ext uri="{FF2B5EF4-FFF2-40B4-BE49-F238E27FC236}">
                <a16:creationId xmlns:a16="http://schemas.microsoft.com/office/drawing/2014/main" id="{5E7A735C-AF28-4A9E-ADD5-6559262C3572}"/>
              </a:ext>
            </a:extLst>
          </p:cNvPr>
          <p:cNvSpPr>
            <a:spLocks noGrp="1"/>
          </p:cNvSpPr>
          <p:nvPr>
            <p:ph type="body" sz="quarter" idx="11"/>
          </p:nvPr>
        </p:nvSpPr>
        <p:spPr>
          <a:xfrm>
            <a:off x="1873812" y="182403"/>
            <a:ext cx="8444377" cy="661987"/>
          </a:xfrm>
        </p:spPr>
        <p:txBody>
          <a:bodyPr anchor="ctr"/>
          <a:lstStyle/>
          <a:p>
            <a:r>
              <a:rPr lang="en-US" sz="3200" dirty="0"/>
              <a:t>What is FHA?</a:t>
            </a:r>
          </a:p>
        </p:txBody>
      </p:sp>
      <p:sp>
        <p:nvSpPr>
          <p:cNvPr id="4" name="Rectangle 3">
            <a:extLst>
              <a:ext uri="{FF2B5EF4-FFF2-40B4-BE49-F238E27FC236}">
                <a16:creationId xmlns:a16="http://schemas.microsoft.com/office/drawing/2014/main" id="{CB5499D4-75CE-49D1-A41C-FAF4086CFEF3}"/>
              </a:ext>
            </a:extLst>
          </p:cNvPr>
          <p:cNvSpPr/>
          <p:nvPr/>
        </p:nvSpPr>
        <p:spPr>
          <a:xfrm>
            <a:off x="1960162" y="1165610"/>
            <a:ext cx="8271675" cy="4673908"/>
          </a:xfrm>
          <a:prstGeom prst="rect">
            <a:avLst/>
          </a:prstGeom>
        </p:spPr>
        <p:txBody>
          <a:bodyPr wrap="square">
            <a:spAutoFit/>
          </a:bodyPr>
          <a:lstStyle/>
          <a:p>
            <a:pPr marL="342900" indent="-342900" eaLnBrk="0" fontAlgn="base" hangingPunct="0">
              <a:lnSpc>
                <a:spcPct val="107000"/>
              </a:lnSpc>
              <a:buFont typeface="Symbol" panose="05050102010706020507" pitchFamily="18" charset="2"/>
              <a:buChar char=""/>
            </a:pPr>
            <a:r>
              <a:rPr lang="en-US" sz="2400" dirty="0">
                <a:solidFill>
                  <a:srgbClr val="000000"/>
                </a:solidFill>
                <a:latin typeface="Arial" panose="020B0604020202020204" pitchFamily="34" charset="0"/>
                <a:cs typeface="Arial" panose="020B0604020202020204" pitchFamily="34" charset="0"/>
              </a:rPr>
              <a:t>The </a:t>
            </a:r>
            <a:r>
              <a:rPr lang="en-US" sz="2400" b="1" dirty="0">
                <a:solidFill>
                  <a:srgbClr val="006600"/>
                </a:solidFill>
                <a:latin typeface="Arial" panose="020B0604020202020204" pitchFamily="34" charset="0"/>
                <a:cs typeface="Arial" panose="020B0604020202020204" pitchFamily="34" charset="0"/>
              </a:rPr>
              <a:t>Federal Housing Administration</a:t>
            </a:r>
            <a:r>
              <a:rPr lang="en-US" sz="2400" dirty="0">
                <a:solidFill>
                  <a:srgbClr val="000000"/>
                </a:solidFill>
                <a:latin typeface="Arial" panose="020B0604020202020204" pitchFamily="34" charset="0"/>
                <a:cs typeface="Arial" panose="020B0604020202020204" pitchFamily="34" charset="0"/>
              </a:rPr>
              <a:t>, generally known </a:t>
            </a:r>
            <a:r>
              <a:rPr lang="en-US" sz="2400" dirty="0">
                <a:solidFill>
                  <a:prstClr val="black"/>
                </a:solidFill>
                <a:latin typeface="Arial" panose="020B0604020202020204" pitchFamily="34" charset="0"/>
                <a:cs typeface="Arial" panose="020B0604020202020204" pitchFamily="34" charset="0"/>
              </a:rPr>
              <a:t>as "FHA", provides mortgage insurance on loans made by FHA-approved lenders throughout the United States and its territories. </a:t>
            </a:r>
          </a:p>
          <a:p>
            <a:pPr eaLnBrk="0" fontAlgn="base" hangingPunct="0">
              <a:lnSpc>
                <a:spcPct val="107000"/>
              </a:lnSpc>
            </a:pPr>
            <a:endParaRPr lang="en-US" sz="800" dirty="0">
              <a:solidFill>
                <a:prstClr val="black"/>
              </a:solidFill>
              <a:latin typeface="Arial" panose="020B0604020202020204" pitchFamily="34" charset="0"/>
              <a:cs typeface="Arial" panose="020B0604020202020204" pitchFamily="34" charset="0"/>
            </a:endParaRPr>
          </a:p>
          <a:p>
            <a:pPr marL="342900" indent="-342900" eaLnBrk="0" fontAlgn="base" hangingPunct="0">
              <a:lnSpc>
                <a:spcPct val="107000"/>
              </a:lnSpc>
              <a:buFont typeface="Symbol" panose="05050102010706020507" pitchFamily="18" charset="2"/>
              <a:buChar char=""/>
            </a:pPr>
            <a:r>
              <a:rPr lang="en-US" sz="2400" b="1" dirty="0">
                <a:solidFill>
                  <a:srgbClr val="006600"/>
                </a:solidFill>
                <a:latin typeface="Arial" panose="020B0604020202020204" pitchFamily="34" charset="0"/>
                <a:cs typeface="Arial" panose="020B0604020202020204" pitchFamily="34" charset="0"/>
              </a:rPr>
              <a:t>FHA insures mortgages </a:t>
            </a:r>
            <a:r>
              <a:rPr lang="en-US" sz="2400" dirty="0">
                <a:solidFill>
                  <a:srgbClr val="000000"/>
                </a:solidFill>
                <a:latin typeface="Arial" panose="020B0604020202020204" pitchFamily="34" charset="0"/>
                <a:cs typeface="Arial" panose="020B0604020202020204" pitchFamily="34" charset="0"/>
              </a:rPr>
              <a:t>on single family homes, multifamily properties, residential care facilities, and hospitals. </a:t>
            </a:r>
            <a:endParaRPr lang="en-US" sz="2400" dirty="0">
              <a:solidFill>
                <a:prstClr val="black"/>
              </a:solidFill>
              <a:latin typeface="Arial" panose="020B0604020202020204" pitchFamily="34" charset="0"/>
              <a:cs typeface="Arial" panose="020B0604020202020204" pitchFamily="34" charset="0"/>
            </a:endParaRPr>
          </a:p>
          <a:p>
            <a:pPr eaLnBrk="0" fontAlgn="base" hangingPunct="0">
              <a:lnSpc>
                <a:spcPct val="107000"/>
              </a:lnSpc>
            </a:pPr>
            <a:endParaRPr lang="en-US" sz="800" dirty="0">
              <a:solidFill>
                <a:prstClr val="black"/>
              </a:solidFill>
              <a:latin typeface="Arial" panose="020B0604020202020204" pitchFamily="34" charset="0"/>
              <a:cs typeface="Arial" panose="020B0604020202020204" pitchFamily="34" charset="0"/>
            </a:endParaRPr>
          </a:p>
          <a:p>
            <a:pPr marL="342900" indent="-342900" eaLnBrk="0" fontAlgn="base" hangingPunct="0">
              <a:lnSpc>
                <a:spcPct val="107000"/>
              </a:lnSpc>
              <a:buFont typeface="Symbol" panose="05050102010706020507" pitchFamily="18" charset="2"/>
              <a:buChar char=""/>
            </a:pPr>
            <a:r>
              <a:rPr lang="en-US" sz="2400" dirty="0">
                <a:solidFill>
                  <a:srgbClr val="000000"/>
                </a:solidFill>
                <a:latin typeface="Arial" panose="020B0604020202020204" pitchFamily="34" charset="0"/>
                <a:cs typeface="Arial" panose="020B0604020202020204" pitchFamily="34" charset="0"/>
              </a:rPr>
              <a:t>It is </a:t>
            </a:r>
            <a:r>
              <a:rPr lang="en-US" sz="2400" b="1" dirty="0">
                <a:solidFill>
                  <a:srgbClr val="006600"/>
                </a:solidFill>
                <a:latin typeface="Arial" panose="020B0604020202020204" pitchFamily="34" charset="0"/>
                <a:cs typeface="Arial" panose="020B0604020202020204" pitchFamily="34" charset="0"/>
              </a:rPr>
              <a:t>one of the largest insurers of mortgages </a:t>
            </a:r>
            <a:r>
              <a:rPr lang="en-US" sz="2400" dirty="0">
                <a:solidFill>
                  <a:srgbClr val="000000"/>
                </a:solidFill>
                <a:latin typeface="Arial" panose="020B0604020202020204" pitchFamily="34" charset="0"/>
                <a:cs typeface="Arial" panose="020B0604020202020204" pitchFamily="34" charset="0"/>
              </a:rPr>
              <a:t>in the world, insuring more than </a:t>
            </a:r>
            <a:r>
              <a:rPr lang="en-US" sz="2400" b="1" dirty="0">
                <a:solidFill>
                  <a:srgbClr val="006600"/>
                </a:solidFill>
                <a:latin typeface="Arial" panose="020B0604020202020204" pitchFamily="34" charset="0"/>
                <a:cs typeface="Arial" panose="020B0604020202020204" pitchFamily="34" charset="0"/>
              </a:rPr>
              <a:t>46 million mortgages </a:t>
            </a:r>
            <a:r>
              <a:rPr lang="en-US" sz="2400" dirty="0">
                <a:solidFill>
                  <a:srgbClr val="000000"/>
                </a:solidFill>
                <a:latin typeface="Arial" panose="020B0604020202020204" pitchFamily="34" charset="0"/>
                <a:cs typeface="Arial" panose="020B0604020202020204" pitchFamily="34" charset="0"/>
              </a:rPr>
              <a:t>since its inception in 1934, a</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nd one of the largest drivers of affordable homeownership for minority borrowers.</a:t>
            </a:r>
            <a:endParaRPr lang="en-US" sz="24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769989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F3F2B-AE79-4177-A2CF-675A64C845F5}"/>
              </a:ext>
            </a:extLst>
          </p:cNvPr>
          <p:cNvSpPr>
            <a:spLocks noGrp="1"/>
          </p:cNvSpPr>
          <p:nvPr>
            <p:ph type="title"/>
          </p:nvPr>
        </p:nvSpPr>
        <p:spPr/>
        <p:txBody>
          <a:bodyPr/>
          <a:lstStyle/>
          <a:p>
            <a:r>
              <a:rPr lang="en-US" dirty="0"/>
              <a:t>Atlanta Homeownership Center (AHOC)</a:t>
            </a:r>
          </a:p>
        </p:txBody>
      </p:sp>
      <p:sp>
        <p:nvSpPr>
          <p:cNvPr id="6" name="Content Placeholder 5">
            <a:extLst>
              <a:ext uri="{FF2B5EF4-FFF2-40B4-BE49-F238E27FC236}">
                <a16:creationId xmlns:a16="http://schemas.microsoft.com/office/drawing/2014/main" id="{3B9CB69E-0D95-4560-B014-9BC107F2AC5E}"/>
              </a:ext>
            </a:extLst>
          </p:cNvPr>
          <p:cNvSpPr>
            <a:spLocks noGrp="1"/>
          </p:cNvSpPr>
          <p:nvPr>
            <p:ph sz="quarter" idx="4"/>
          </p:nvPr>
        </p:nvSpPr>
        <p:spPr>
          <a:xfrm>
            <a:off x="6169026" y="1294229"/>
            <a:ext cx="4406409" cy="4831935"/>
          </a:xfrm>
        </p:spPr>
        <p:txBody>
          <a:bodyPr/>
          <a:lstStyle/>
          <a:p>
            <a:pPr marL="0" indent="0" algn="ctr">
              <a:buNone/>
            </a:pPr>
            <a:r>
              <a:rPr lang="en-US" sz="2000" b="1" dirty="0">
                <a:solidFill>
                  <a:srgbClr val="000000"/>
                </a:solidFill>
              </a:rPr>
              <a:t>For Questions or for Additional Information Contact the </a:t>
            </a:r>
          </a:p>
          <a:p>
            <a:pPr marL="0" indent="0" algn="ctr">
              <a:buNone/>
            </a:pPr>
            <a:r>
              <a:rPr lang="en-US" sz="2000" b="1" dirty="0">
                <a:solidFill>
                  <a:srgbClr val="006600"/>
                </a:solidFill>
              </a:rPr>
              <a:t>FHA Resource Center </a:t>
            </a:r>
            <a:r>
              <a:rPr lang="en-US" sz="2000" dirty="0">
                <a:solidFill>
                  <a:srgbClr val="000000"/>
                </a:solidFill>
              </a:rPr>
              <a:t>at                               </a:t>
            </a:r>
            <a:r>
              <a:rPr lang="en-US" sz="2000" b="1" dirty="0">
                <a:solidFill>
                  <a:srgbClr val="006600"/>
                </a:solidFill>
              </a:rPr>
              <a:t>1  (800) CALL FHA </a:t>
            </a:r>
          </a:p>
          <a:p>
            <a:pPr marL="0" indent="0" algn="ctr">
              <a:buNone/>
            </a:pPr>
            <a:r>
              <a:rPr lang="en-US" sz="2000" b="1" dirty="0">
                <a:solidFill>
                  <a:srgbClr val="006600"/>
                </a:solidFill>
              </a:rPr>
              <a:t>Email: </a:t>
            </a:r>
            <a:r>
              <a:rPr lang="en-US" sz="2000" b="1" dirty="0">
                <a:solidFill>
                  <a:srgbClr val="006600"/>
                </a:solidFill>
                <a:hlinkClick r:id="rId3">
                  <a:extLst>
                    <a:ext uri="{A12FA001-AC4F-418D-AE19-62706E023703}">
                      <ahyp:hlinkClr xmlns:ahyp="http://schemas.microsoft.com/office/drawing/2018/hyperlinkcolor" val="tx"/>
                    </a:ext>
                  </a:extLst>
                </a:hlinkClick>
              </a:rPr>
              <a:t>answers@hud.gov</a:t>
            </a:r>
            <a:r>
              <a:rPr lang="en-US" sz="2000" b="1" dirty="0">
                <a:solidFill>
                  <a:srgbClr val="006600"/>
                </a:solidFill>
              </a:rPr>
              <a:t> </a:t>
            </a:r>
          </a:p>
          <a:p>
            <a:pPr marL="0" indent="0" algn="ctr">
              <a:buNone/>
            </a:pPr>
            <a:r>
              <a:rPr lang="en-US" sz="2000" b="1" dirty="0">
                <a:solidFill>
                  <a:srgbClr val="006600"/>
                </a:solidFill>
              </a:rPr>
              <a:t>FAQs: </a:t>
            </a:r>
            <a:r>
              <a:rPr lang="en-US" sz="2000" b="1" dirty="0">
                <a:solidFill>
                  <a:srgbClr val="006600"/>
                </a:solidFill>
                <a:latin typeface="+mj-lt"/>
                <a:hlinkClick r:id="rId4">
                  <a:extLst>
                    <a:ext uri="{A12FA001-AC4F-418D-AE19-62706E023703}">
                      <ahyp:hlinkClr xmlns:ahyp="http://schemas.microsoft.com/office/drawing/2018/hyperlinkcolor" val="tx"/>
                    </a:ext>
                  </a:extLst>
                </a:hlinkClick>
              </a:rPr>
              <a:t>www.hud.gov/answers</a:t>
            </a:r>
            <a:endParaRPr lang="en-US" sz="2000" b="1" dirty="0">
              <a:solidFill>
                <a:srgbClr val="006600"/>
              </a:solidFill>
              <a:latin typeface="+mj-lt"/>
            </a:endParaRPr>
          </a:p>
          <a:p>
            <a:pPr marL="0" indent="0" algn="ctr">
              <a:buNone/>
            </a:pPr>
            <a:endParaRPr lang="en-US" sz="1200" b="1" dirty="0">
              <a:solidFill>
                <a:srgbClr val="006600"/>
              </a:solidFill>
              <a:latin typeface="+mj-lt"/>
            </a:endParaRPr>
          </a:p>
          <a:p>
            <a:pPr marL="685800" lvl="1" indent="-342900" fontAlgn="auto">
              <a:spcBef>
                <a:spcPts val="0"/>
              </a:spcBef>
              <a:spcAft>
                <a:spcPts val="0"/>
              </a:spcAft>
              <a:buFont typeface="Wingdings" panose="05000000000000000000" pitchFamily="2" charset="2"/>
              <a:buChar char="v"/>
              <a:defRPr/>
            </a:pPr>
            <a:r>
              <a:rPr lang="en-US" b="1" dirty="0">
                <a:solidFill>
                  <a:srgbClr val="006600"/>
                </a:solidFill>
                <a:latin typeface="+mj-lt"/>
              </a:rPr>
              <a:t>Becoming a Homeowner</a:t>
            </a:r>
          </a:p>
          <a:p>
            <a:pPr marL="685800" lvl="1" indent="-342900" fontAlgn="auto">
              <a:spcBef>
                <a:spcPts val="0"/>
              </a:spcBef>
              <a:spcAft>
                <a:spcPts val="0"/>
              </a:spcAft>
              <a:buFont typeface="Wingdings" panose="05000000000000000000" pitchFamily="2" charset="2"/>
              <a:buChar char="v"/>
              <a:defRPr/>
            </a:pPr>
            <a:r>
              <a:rPr lang="en-US" b="1" dirty="0">
                <a:solidFill>
                  <a:srgbClr val="006600"/>
                </a:solidFill>
                <a:latin typeface="+mj-lt"/>
              </a:rPr>
              <a:t>Qualifying for an FHA loan;</a:t>
            </a:r>
          </a:p>
          <a:p>
            <a:pPr marL="685800" lvl="1" indent="-342900" fontAlgn="auto">
              <a:spcBef>
                <a:spcPts val="0"/>
              </a:spcBef>
              <a:spcAft>
                <a:spcPts val="0"/>
              </a:spcAft>
              <a:buFont typeface="Wingdings" panose="05000000000000000000" pitchFamily="2" charset="2"/>
              <a:buChar char="v"/>
              <a:defRPr/>
            </a:pPr>
            <a:r>
              <a:rPr lang="en-US" b="1" dirty="0">
                <a:solidFill>
                  <a:srgbClr val="006600"/>
                </a:solidFill>
                <a:latin typeface="+mj-lt"/>
              </a:rPr>
              <a:t>FHA Loan Products; </a:t>
            </a:r>
          </a:p>
          <a:p>
            <a:pPr marL="685800" lvl="1" indent="-342900" fontAlgn="auto">
              <a:spcBef>
                <a:spcPts val="0"/>
              </a:spcBef>
              <a:spcAft>
                <a:spcPts val="0"/>
              </a:spcAft>
              <a:buFont typeface="Wingdings" panose="05000000000000000000" pitchFamily="2" charset="2"/>
              <a:buChar char="v"/>
              <a:defRPr/>
            </a:pPr>
            <a:r>
              <a:rPr lang="en-US" b="1" dirty="0">
                <a:solidFill>
                  <a:srgbClr val="006600"/>
                </a:solidFill>
                <a:latin typeface="+mj-lt"/>
              </a:rPr>
              <a:t>Down payment Assistance; </a:t>
            </a:r>
          </a:p>
          <a:p>
            <a:pPr marL="685800" lvl="1" indent="-342900" fontAlgn="auto">
              <a:spcBef>
                <a:spcPts val="0"/>
              </a:spcBef>
              <a:spcAft>
                <a:spcPts val="0"/>
              </a:spcAft>
              <a:buFont typeface="Wingdings" panose="05000000000000000000" pitchFamily="2" charset="2"/>
              <a:buChar char="v"/>
              <a:defRPr/>
            </a:pPr>
            <a:r>
              <a:rPr lang="en-US" b="1" dirty="0">
                <a:solidFill>
                  <a:srgbClr val="006600"/>
                </a:solidFill>
                <a:latin typeface="+mj-lt"/>
              </a:rPr>
              <a:t>Purchasing a “HUD Home”; </a:t>
            </a:r>
          </a:p>
          <a:p>
            <a:pPr marL="685800" lvl="1" indent="-342900" fontAlgn="auto">
              <a:spcBef>
                <a:spcPts val="0"/>
              </a:spcBef>
              <a:spcAft>
                <a:spcPts val="0"/>
              </a:spcAft>
              <a:buFont typeface="Wingdings" panose="05000000000000000000" pitchFamily="2" charset="2"/>
              <a:buChar char="v"/>
              <a:defRPr/>
            </a:pPr>
            <a:r>
              <a:rPr lang="en-US" b="1" dirty="0">
                <a:solidFill>
                  <a:srgbClr val="006600"/>
                </a:solidFill>
                <a:latin typeface="+mj-lt"/>
              </a:rPr>
              <a:t>Foreclosure Prevention and more!</a:t>
            </a:r>
          </a:p>
          <a:p>
            <a:pPr marL="0" indent="0">
              <a:buNone/>
            </a:pPr>
            <a:endParaRPr lang="en-US" dirty="0"/>
          </a:p>
        </p:txBody>
      </p:sp>
      <p:sp>
        <p:nvSpPr>
          <p:cNvPr id="9" name="TextBox 8">
            <a:extLst>
              <a:ext uri="{FF2B5EF4-FFF2-40B4-BE49-F238E27FC236}">
                <a16:creationId xmlns:a16="http://schemas.microsoft.com/office/drawing/2014/main" id="{6E76B8AD-2FA3-444F-8BC4-74F65D41D212}"/>
              </a:ext>
            </a:extLst>
          </p:cNvPr>
          <p:cNvSpPr txBox="1"/>
          <p:nvPr/>
        </p:nvSpPr>
        <p:spPr>
          <a:xfrm>
            <a:off x="1798089" y="2891748"/>
            <a:ext cx="4223300" cy="3231654"/>
          </a:xfrm>
          <a:prstGeom prst="rect">
            <a:avLst/>
          </a:prstGeom>
          <a:noFill/>
        </p:spPr>
        <p:txBody>
          <a:bodyPr wrap="square">
            <a:spAutoFit/>
          </a:bodyPr>
          <a:lstStyle/>
          <a:p>
            <a:pPr algn="ctr" eaLnBrk="0" fontAlgn="base" hangingPunct="0">
              <a:spcBef>
                <a:spcPct val="0"/>
              </a:spcBef>
              <a:spcAft>
                <a:spcPct val="0"/>
              </a:spcAft>
            </a:pPr>
            <a:endParaRPr lang="en-US" i="1" dirty="0">
              <a:solidFill>
                <a:srgbClr val="000000"/>
              </a:solidFill>
              <a:latin typeface="Calibri" panose="020F0502020204030204" pitchFamily="34" charset="0"/>
            </a:endParaRPr>
          </a:p>
          <a:p>
            <a:pPr algn="ctr" eaLnBrk="0" fontAlgn="base" hangingPunct="0">
              <a:spcBef>
                <a:spcPct val="0"/>
              </a:spcBef>
              <a:spcAft>
                <a:spcPct val="0"/>
              </a:spcAft>
            </a:pPr>
            <a:endParaRPr lang="en-US" dirty="0">
              <a:solidFill>
                <a:srgbClr val="000000"/>
              </a:solidFill>
              <a:latin typeface="Calibri" panose="020F0502020204030204" pitchFamily="34" charset="0"/>
            </a:endParaRPr>
          </a:p>
          <a:p>
            <a:pPr algn="ctr" eaLnBrk="0" fontAlgn="base" hangingPunct="0">
              <a:spcBef>
                <a:spcPct val="0"/>
              </a:spcBef>
              <a:spcAft>
                <a:spcPct val="0"/>
              </a:spcAft>
            </a:pPr>
            <a:endParaRPr lang="en-US" dirty="0">
              <a:solidFill>
                <a:srgbClr val="000000"/>
              </a:solidFill>
              <a:latin typeface="Calibri" panose="020F0502020204030204" pitchFamily="34" charset="0"/>
            </a:endParaRPr>
          </a:p>
          <a:p>
            <a:pPr algn="ctr" eaLnBrk="0" fontAlgn="base" hangingPunct="0">
              <a:spcBef>
                <a:spcPct val="0"/>
              </a:spcBef>
              <a:spcAft>
                <a:spcPct val="0"/>
              </a:spcAft>
            </a:pPr>
            <a:endParaRPr lang="en-US" dirty="0">
              <a:solidFill>
                <a:srgbClr val="000000"/>
              </a:solidFill>
              <a:latin typeface="Calibri" panose="020F0502020204030204" pitchFamily="34" charset="0"/>
            </a:endParaRPr>
          </a:p>
          <a:p>
            <a:pPr algn="ctr" eaLnBrk="0" fontAlgn="base" hangingPunct="0">
              <a:spcBef>
                <a:spcPct val="0"/>
              </a:spcBef>
              <a:spcAft>
                <a:spcPct val="0"/>
              </a:spcAft>
            </a:pPr>
            <a:endParaRPr lang="en-US" dirty="0">
              <a:solidFill>
                <a:srgbClr val="000000"/>
              </a:solidFill>
              <a:latin typeface="Calibri" panose="020F0502020204030204" pitchFamily="34" charset="0"/>
            </a:endParaRPr>
          </a:p>
          <a:p>
            <a:pPr algn="ctr" eaLnBrk="0" fontAlgn="base" hangingPunct="0">
              <a:spcBef>
                <a:spcPct val="0"/>
              </a:spcBef>
              <a:spcAft>
                <a:spcPct val="0"/>
              </a:spcAft>
            </a:pPr>
            <a:endParaRPr lang="en-US" dirty="0">
              <a:solidFill>
                <a:srgbClr val="000000"/>
              </a:solidFill>
              <a:latin typeface="Calibri" panose="020F0502020204030204" pitchFamily="34" charset="0"/>
            </a:endParaRPr>
          </a:p>
          <a:p>
            <a:pPr algn="ctr" eaLnBrk="0" fontAlgn="base" hangingPunct="0">
              <a:spcBef>
                <a:spcPct val="0"/>
              </a:spcBef>
              <a:spcAft>
                <a:spcPct val="0"/>
              </a:spcAft>
            </a:pPr>
            <a:r>
              <a:rPr lang="en-US" sz="2000" dirty="0">
                <a:solidFill>
                  <a:srgbClr val="000000"/>
                </a:solidFill>
                <a:latin typeface="Arial" panose="020B0604020202020204" pitchFamily="34" charset="0"/>
                <a:cs typeface="Arial" panose="020B0604020202020204" pitchFamily="34" charset="0"/>
              </a:rPr>
              <a:t>AHOC’s</a:t>
            </a:r>
            <a:r>
              <a:rPr lang="en-US" sz="2000" i="1" dirty="0">
                <a:solidFill>
                  <a:srgbClr val="000000"/>
                </a:solidFill>
                <a:latin typeface="Arial" panose="020B0604020202020204" pitchFamily="34" charset="0"/>
                <a:cs typeface="Arial" panose="020B0604020202020204" pitchFamily="34" charset="0"/>
              </a:rPr>
              <a:t> </a:t>
            </a:r>
            <a:r>
              <a:rPr lang="en-US" sz="2000" dirty="0">
                <a:solidFill>
                  <a:srgbClr val="000000"/>
                </a:solidFill>
                <a:latin typeface="Arial" panose="020B0604020202020204" pitchFamily="34" charset="0"/>
                <a:cs typeface="Arial" panose="020B0604020202020204" pitchFamily="34" charset="0"/>
              </a:rPr>
              <a:t>jurisdiction includes </a:t>
            </a:r>
          </a:p>
          <a:p>
            <a:pPr algn="ctr" eaLnBrk="0" fontAlgn="base" hangingPunct="0">
              <a:spcBef>
                <a:spcPct val="0"/>
              </a:spcBef>
              <a:spcAft>
                <a:spcPct val="0"/>
              </a:spcAft>
            </a:pPr>
            <a:r>
              <a:rPr lang="en-US" sz="2000" b="1" dirty="0">
                <a:solidFill>
                  <a:prstClr val="black"/>
                </a:solidFill>
                <a:latin typeface="Arial" panose="020B0604020202020204" pitchFamily="34" charset="0"/>
                <a:cs typeface="Arial" panose="020B0604020202020204" pitchFamily="34" charset="0"/>
              </a:rPr>
              <a:t>AL, FL, GA, IL, IN, KY, </a:t>
            </a:r>
            <a:r>
              <a:rPr lang="en-US" sz="2000" b="1" dirty="0">
                <a:solidFill>
                  <a:srgbClr val="3B9543"/>
                </a:solidFill>
                <a:latin typeface="Arial" panose="020B0604020202020204" pitchFamily="34" charset="0"/>
                <a:cs typeface="Arial" panose="020B0604020202020204" pitchFamily="34" charset="0"/>
              </a:rPr>
              <a:t>MS</a:t>
            </a:r>
            <a:r>
              <a:rPr lang="en-US" sz="2000" b="1" dirty="0">
                <a:solidFill>
                  <a:prstClr val="black"/>
                </a:solidFill>
                <a:latin typeface="Arial" panose="020B0604020202020204" pitchFamily="34" charset="0"/>
                <a:cs typeface="Arial" panose="020B0604020202020204" pitchFamily="34" charset="0"/>
              </a:rPr>
              <a:t>, NC, PR, SC, TN, and the USVI</a:t>
            </a:r>
            <a:endParaRPr lang="en-US" sz="2000" dirty="0">
              <a:solidFill>
                <a:prstClr val="black"/>
              </a:solidFill>
              <a:latin typeface="Arial" panose="020B0604020202020204" pitchFamily="34" charset="0"/>
              <a:cs typeface="Arial" panose="020B0604020202020204" pitchFamily="34" charset="0"/>
            </a:endParaRPr>
          </a:p>
          <a:p>
            <a:pPr algn="ctr" eaLnBrk="0" fontAlgn="base" hangingPunct="0">
              <a:spcBef>
                <a:spcPct val="0"/>
              </a:spcBef>
              <a:spcAft>
                <a:spcPct val="0"/>
              </a:spcAft>
            </a:pPr>
            <a:endParaRPr lang="en-US" dirty="0">
              <a:solidFill>
                <a:srgbClr val="000000"/>
              </a:solidFill>
              <a:latin typeface="Calibri" panose="020F0502020204030204" pitchFamily="34" charset="0"/>
            </a:endParaRPr>
          </a:p>
          <a:p>
            <a:pPr algn="ctr" eaLnBrk="0" fontAlgn="base" hangingPunct="0">
              <a:spcBef>
                <a:spcPct val="0"/>
              </a:spcBef>
              <a:spcAft>
                <a:spcPct val="0"/>
              </a:spcAft>
            </a:pPr>
            <a:endParaRPr lang="en-US" dirty="0">
              <a:solidFill>
                <a:prstClr val="black"/>
              </a:solidFill>
              <a:latin typeface="Calibri" panose="020F0502020204030204" pitchFamily="34" charset="0"/>
            </a:endParaRPr>
          </a:p>
        </p:txBody>
      </p:sp>
      <p:pic>
        <p:nvPicPr>
          <p:cNvPr id="13" name="Content Placeholder 4">
            <a:extLst>
              <a:ext uri="{FF2B5EF4-FFF2-40B4-BE49-F238E27FC236}">
                <a16:creationId xmlns:a16="http://schemas.microsoft.com/office/drawing/2014/main" id="{BD14DD95-B835-4231-B557-51C09175C2E6}"/>
              </a:ext>
            </a:extLst>
          </p:cNvPr>
          <p:cNvPicPr>
            <a:picLocks noGrp="1" noChangeAspect="1"/>
          </p:cNvPicPr>
          <p:nvPr>
            <p:ph sz="half" idx="2"/>
          </p:nvPr>
        </p:nvPicPr>
        <p:blipFill>
          <a:blip r:embed="rId5"/>
          <a:stretch>
            <a:fillRect/>
          </a:stretch>
        </p:blipFill>
        <p:spPr>
          <a:xfrm>
            <a:off x="1798090" y="1417639"/>
            <a:ext cx="4406409" cy="2830805"/>
          </a:xfrm>
        </p:spPr>
      </p:pic>
    </p:spTree>
    <p:extLst>
      <p:ext uri="{BB962C8B-B14F-4D97-AF65-F5344CB8AC3E}">
        <p14:creationId xmlns:p14="http://schemas.microsoft.com/office/powerpoint/2010/main" val="38835454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3131AE-9FC1-C713-F78C-AE9D78ABBBF2}"/>
              </a:ext>
            </a:extLst>
          </p:cNvPr>
          <p:cNvSpPr>
            <a:spLocks noGrp="1"/>
          </p:cNvSpPr>
          <p:nvPr>
            <p:ph type="body" sz="quarter" idx="11"/>
          </p:nvPr>
        </p:nvSpPr>
        <p:spPr>
          <a:xfrm>
            <a:off x="1716089" y="281354"/>
            <a:ext cx="8688387" cy="518746"/>
          </a:xfrm>
        </p:spPr>
        <p:txBody>
          <a:bodyPr>
            <a:normAutofit/>
          </a:bodyPr>
          <a:lstStyle/>
          <a:p>
            <a:r>
              <a:rPr lang="en-US" dirty="0"/>
              <a:t> Benefits of FHA</a:t>
            </a:r>
          </a:p>
        </p:txBody>
      </p:sp>
      <p:graphicFrame>
        <p:nvGraphicFramePr>
          <p:cNvPr id="3" name="Content Placeholder 2">
            <a:extLst>
              <a:ext uri="{FF2B5EF4-FFF2-40B4-BE49-F238E27FC236}">
                <a16:creationId xmlns:a16="http://schemas.microsoft.com/office/drawing/2014/main" id="{D2D01EA8-B905-B408-03CE-3F2E3605CA61}"/>
              </a:ext>
            </a:extLst>
          </p:cNvPr>
          <p:cNvGraphicFramePr>
            <a:graphicFrameLocks/>
          </p:cNvGraphicFramePr>
          <p:nvPr/>
        </p:nvGraphicFramePr>
        <p:xfrm>
          <a:off x="1716025" y="1216152"/>
          <a:ext cx="8687819" cy="41140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3760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0F9923-1281-4E15-A285-911911EB73ED}"/>
              </a:ext>
            </a:extLst>
          </p:cNvPr>
          <p:cNvPicPr>
            <a:picLocks noChangeAspect="1"/>
          </p:cNvPicPr>
          <p:nvPr/>
        </p:nvPicPr>
        <p:blipFill rotWithShape="1">
          <a:blip r:embed="rId2" cstate="print">
            <a:alphaModFix amt="35000"/>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rcRect l="7824" r="24841" b="-1"/>
          <a:stretch/>
        </p:blipFill>
        <p:spPr>
          <a:xfrm>
            <a:off x="0" y="10"/>
            <a:ext cx="12192000" cy="6857999"/>
          </a:xfrm>
          <a:prstGeom prst="rect">
            <a:avLst/>
          </a:prstGeom>
        </p:spPr>
      </p:pic>
      <p:sp>
        <p:nvSpPr>
          <p:cNvPr id="2" name="Title 1">
            <a:extLst>
              <a:ext uri="{FF2B5EF4-FFF2-40B4-BE49-F238E27FC236}">
                <a16:creationId xmlns:a16="http://schemas.microsoft.com/office/drawing/2014/main" id="{96FDCEEB-F966-4335-A3A7-8C85DC8C95B6}"/>
              </a:ext>
            </a:extLst>
          </p:cNvPr>
          <p:cNvSpPr>
            <a:spLocks noGrp="1"/>
          </p:cNvSpPr>
          <p:nvPr>
            <p:ph type="ctrTitle"/>
          </p:nvPr>
        </p:nvSpPr>
        <p:spPr>
          <a:xfrm>
            <a:off x="2057391" y="457200"/>
            <a:ext cx="8077200" cy="1143000"/>
          </a:xfrm>
        </p:spPr>
        <p:txBody>
          <a:bodyPr>
            <a:noAutofit/>
          </a:bodyPr>
          <a:lstStyle/>
          <a:p>
            <a:r>
              <a:rPr lang="en-US" dirty="0">
                <a:solidFill>
                  <a:schemeClr val="bg1"/>
                </a:solidFill>
                <a:latin typeface="Narkisim" panose="020E0502050101010101" pitchFamily="34" charset="-79"/>
                <a:cs typeface="Narkisim" panose="020E0502050101010101" pitchFamily="34" charset="-79"/>
              </a:rPr>
              <a:t>HUD Mission</a:t>
            </a:r>
          </a:p>
        </p:txBody>
      </p:sp>
      <p:sp>
        <p:nvSpPr>
          <p:cNvPr id="3" name="Subtitle 2">
            <a:extLst>
              <a:ext uri="{FF2B5EF4-FFF2-40B4-BE49-F238E27FC236}">
                <a16:creationId xmlns:a16="http://schemas.microsoft.com/office/drawing/2014/main" id="{5653507F-7E2B-46E9-BA00-930AC01E7180}"/>
              </a:ext>
            </a:extLst>
          </p:cNvPr>
          <p:cNvSpPr>
            <a:spLocks noGrp="1"/>
          </p:cNvSpPr>
          <p:nvPr>
            <p:ph type="subTitle" idx="1"/>
          </p:nvPr>
        </p:nvSpPr>
        <p:spPr>
          <a:xfrm>
            <a:off x="2895591" y="2601119"/>
            <a:ext cx="6400800" cy="1655763"/>
          </a:xfrm>
        </p:spPr>
        <p:txBody>
          <a:bodyPr>
            <a:noAutofit/>
          </a:bodyPr>
          <a:lstStyle/>
          <a:p>
            <a:r>
              <a:rPr lang="en-US" dirty="0">
                <a:solidFill>
                  <a:schemeClr val="bg1"/>
                </a:solidFill>
              </a:rPr>
              <a:t>Create strong, sustainable, </a:t>
            </a:r>
          </a:p>
          <a:p>
            <a:r>
              <a:rPr lang="en-US" dirty="0">
                <a:solidFill>
                  <a:schemeClr val="bg1"/>
                </a:solidFill>
              </a:rPr>
              <a:t>inclusive communities </a:t>
            </a:r>
          </a:p>
          <a:p>
            <a:r>
              <a:rPr lang="en-US" dirty="0">
                <a:solidFill>
                  <a:schemeClr val="bg1"/>
                </a:solidFill>
              </a:rPr>
              <a:t>and quality affordable housing for all.</a:t>
            </a:r>
          </a:p>
        </p:txBody>
      </p:sp>
    </p:spTree>
    <p:extLst>
      <p:ext uri="{BB962C8B-B14F-4D97-AF65-F5344CB8AC3E}">
        <p14:creationId xmlns:p14="http://schemas.microsoft.com/office/powerpoint/2010/main" val="1936518814"/>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D570584-BDA4-D8C0-1D6F-56C2954D7AE5}"/>
              </a:ext>
            </a:extLst>
          </p:cNvPr>
          <p:cNvSpPr>
            <a:spLocks noGrp="1"/>
          </p:cNvSpPr>
          <p:nvPr>
            <p:ph sz="quarter" idx="10"/>
          </p:nvPr>
        </p:nvSpPr>
        <p:spPr>
          <a:xfrm>
            <a:off x="1716025" y="984738"/>
            <a:ext cx="8687819" cy="4853354"/>
          </a:xfrm>
        </p:spPr>
        <p:txBody>
          <a:bodyPr/>
          <a:lstStyle/>
          <a:p>
            <a:r>
              <a:rPr lang="en-US" dirty="0"/>
              <a:t>FHA </a:t>
            </a:r>
            <a:r>
              <a:rPr lang="en-US" b="1" dirty="0">
                <a:solidFill>
                  <a:srgbClr val="006600"/>
                </a:solidFill>
              </a:rPr>
              <a:t>Insures Multiple Property Types</a:t>
            </a:r>
          </a:p>
          <a:p>
            <a:r>
              <a:rPr lang="en-US" dirty="0"/>
              <a:t>An </a:t>
            </a:r>
            <a:r>
              <a:rPr lang="en-US" b="1" dirty="0">
                <a:solidFill>
                  <a:srgbClr val="006600"/>
                </a:solidFill>
              </a:rPr>
              <a:t>Inspection</a:t>
            </a:r>
            <a:r>
              <a:rPr lang="en-US" dirty="0"/>
              <a:t> must occur, and the property must meet minimum property standards</a:t>
            </a:r>
          </a:p>
          <a:p>
            <a:r>
              <a:rPr lang="en-US" dirty="0"/>
              <a:t>Property </a:t>
            </a:r>
            <a:r>
              <a:rPr lang="en-US" b="1" dirty="0">
                <a:solidFill>
                  <a:srgbClr val="006600"/>
                </a:solidFill>
              </a:rPr>
              <a:t>Can’t Exceed FHA’s Loan Limit</a:t>
            </a:r>
          </a:p>
          <a:p>
            <a:r>
              <a:rPr lang="en-US" dirty="0"/>
              <a:t>The Property must Be the Buyer’s </a:t>
            </a:r>
            <a:r>
              <a:rPr lang="en-US" b="1" dirty="0">
                <a:solidFill>
                  <a:srgbClr val="006600"/>
                </a:solidFill>
              </a:rPr>
              <a:t>Primary </a:t>
            </a:r>
            <a:r>
              <a:rPr lang="en-US" dirty="0"/>
              <a:t>Place of </a:t>
            </a:r>
            <a:r>
              <a:rPr lang="en-US" b="1" dirty="0">
                <a:solidFill>
                  <a:srgbClr val="006600"/>
                </a:solidFill>
              </a:rPr>
              <a:t>Residence</a:t>
            </a:r>
          </a:p>
          <a:p>
            <a:r>
              <a:rPr lang="en-US" b="1" dirty="0">
                <a:solidFill>
                  <a:srgbClr val="006600"/>
                </a:solidFill>
              </a:rPr>
              <a:t>3.5% </a:t>
            </a:r>
            <a:r>
              <a:rPr lang="en-US" dirty="0"/>
              <a:t>Minimum Required Investment (may come from an acceptable source)</a:t>
            </a:r>
          </a:p>
          <a:p>
            <a:r>
              <a:rPr lang="en-US" dirty="0"/>
              <a:t>Borrower Must Have </a:t>
            </a:r>
            <a:r>
              <a:rPr lang="en-US" b="1" dirty="0">
                <a:solidFill>
                  <a:srgbClr val="006600"/>
                </a:solidFill>
              </a:rPr>
              <a:t>“Stable” Employment</a:t>
            </a:r>
          </a:p>
          <a:p>
            <a:r>
              <a:rPr lang="en-US" dirty="0"/>
              <a:t>Debt to Income Ration of </a:t>
            </a:r>
            <a:r>
              <a:rPr lang="en-US" b="1" dirty="0">
                <a:solidFill>
                  <a:srgbClr val="006600"/>
                </a:solidFill>
              </a:rPr>
              <a:t>43% </a:t>
            </a:r>
            <a:r>
              <a:rPr lang="en-US" dirty="0"/>
              <a:t>or Less </a:t>
            </a:r>
            <a:r>
              <a:rPr lang="en-US" i="1" dirty="0"/>
              <a:t>(31% towards housing costs; and 43% towards housing expenses and debt)</a:t>
            </a:r>
          </a:p>
          <a:p>
            <a:endParaRPr lang="en-US" dirty="0"/>
          </a:p>
        </p:txBody>
      </p:sp>
      <p:sp>
        <p:nvSpPr>
          <p:cNvPr id="3" name="Text Placeholder 2">
            <a:extLst>
              <a:ext uri="{FF2B5EF4-FFF2-40B4-BE49-F238E27FC236}">
                <a16:creationId xmlns:a16="http://schemas.microsoft.com/office/drawing/2014/main" id="{1C09FE1E-B86A-AD50-446B-EB7A29EA4DE8}"/>
              </a:ext>
            </a:extLst>
          </p:cNvPr>
          <p:cNvSpPr>
            <a:spLocks noGrp="1"/>
          </p:cNvSpPr>
          <p:nvPr>
            <p:ph type="body" sz="quarter" idx="11"/>
          </p:nvPr>
        </p:nvSpPr>
        <p:spPr>
          <a:xfrm>
            <a:off x="1716089" y="253218"/>
            <a:ext cx="8688387" cy="546882"/>
          </a:xfrm>
        </p:spPr>
        <p:txBody>
          <a:bodyPr/>
          <a:lstStyle/>
          <a:p>
            <a:r>
              <a:rPr lang="en-US" dirty="0"/>
              <a:t>FHA Loan Qualifications</a:t>
            </a:r>
          </a:p>
        </p:txBody>
      </p:sp>
    </p:spTree>
    <p:extLst>
      <p:ext uri="{BB962C8B-B14F-4D97-AF65-F5344CB8AC3E}">
        <p14:creationId xmlns:p14="http://schemas.microsoft.com/office/powerpoint/2010/main" val="21391886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50D51BF-28FF-47C0-98D3-56BED629348E}"/>
              </a:ext>
            </a:extLst>
          </p:cNvPr>
          <p:cNvSpPr>
            <a:spLocks noGrp="1"/>
          </p:cNvSpPr>
          <p:nvPr>
            <p:ph type="body" sz="quarter" idx="11"/>
          </p:nvPr>
        </p:nvSpPr>
        <p:spPr>
          <a:xfrm>
            <a:off x="1716089" y="253218"/>
            <a:ext cx="8688387" cy="546882"/>
          </a:xfrm>
        </p:spPr>
        <p:txBody>
          <a:bodyPr>
            <a:normAutofit/>
          </a:bodyPr>
          <a:lstStyle/>
          <a:p>
            <a:pPr algn="ctr"/>
            <a:r>
              <a:rPr lang="en-US" dirty="0"/>
              <a:t>FHA in Mississippi</a:t>
            </a:r>
          </a:p>
        </p:txBody>
      </p:sp>
      <p:sp>
        <p:nvSpPr>
          <p:cNvPr id="7" name="Rectangle 1">
            <a:extLst>
              <a:ext uri="{FF2B5EF4-FFF2-40B4-BE49-F238E27FC236}">
                <a16:creationId xmlns:a16="http://schemas.microsoft.com/office/drawing/2014/main" id="{22CA6C36-DABB-562D-9847-240C591FE917}"/>
              </a:ext>
            </a:extLst>
          </p:cNvPr>
          <p:cNvSpPr>
            <a:spLocks noChangeArrowheads="1"/>
          </p:cNvSpPr>
          <p:nvPr/>
        </p:nvSpPr>
        <p:spPr bwMode="auto">
          <a:xfrm>
            <a:off x="3931624" y="221626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dirty="0">
              <a:solidFill>
                <a:prstClr val="black"/>
              </a:solidFill>
              <a:latin typeface="Calibri" panose="020F0502020204030204" pitchFamily="34" charset="0"/>
            </a:endParaRPr>
          </a:p>
        </p:txBody>
      </p:sp>
      <p:pic>
        <p:nvPicPr>
          <p:cNvPr id="9" name="Picture 8">
            <a:extLst>
              <a:ext uri="{FF2B5EF4-FFF2-40B4-BE49-F238E27FC236}">
                <a16:creationId xmlns:a16="http://schemas.microsoft.com/office/drawing/2014/main" id="{A0177841-B2F2-F8A6-E9C3-0E641FC69367}"/>
              </a:ext>
            </a:extLst>
          </p:cNvPr>
          <p:cNvPicPr>
            <a:picLocks noChangeAspect="1"/>
          </p:cNvPicPr>
          <p:nvPr/>
        </p:nvPicPr>
        <p:blipFill>
          <a:blip r:embed="rId3"/>
          <a:stretch>
            <a:fillRect/>
          </a:stretch>
        </p:blipFill>
        <p:spPr>
          <a:xfrm>
            <a:off x="3730901" y="5217247"/>
            <a:ext cx="4892464" cy="358171"/>
          </a:xfrm>
          <a:prstGeom prst="rect">
            <a:avLst/>
          </a:prstGeom>
        </p:spPr>
      </p:pic>
      <p:sp>
        <p:nvSpPr>
          <p:cNvPr id="4" name="Content Placeholder 3">
            <a:extLst>
              <a:ext uri="{FF2B5EF4-FFF2-40B4-BE49-F238E27FC236}">
                <a16:creationId xmlns:a16="http://schemas.microsoft.com/office/drawing/2014/main" id="{BE07A082-F4DA-B0E7-AF01-72C6FBAC5F80}"/>
              </a:ext>
            </a:extLst>
          </p:cNvPr>
          <p:cNvSpPr>
            <a:spLocks noGrp="1"/>
          </p:cNvSpPr>
          <p:nvPr>
            <p:ph sz="quarter" idx="10"/>
          </p:nvPr>
        </p:nvSpPr>
        <p:spPr/>
        <p:txBody>
          <a:bodyPr/>
          <a:lstStyle/>
          <a:p>
            <a:pPr marL="0" indent="0">
              <a:spcBef>
                <a:spcPts val="0"/>
              </a:spcBef>
              <a:spcAft>
                <a:spcPts val="0"/>
              </a:spcAft>
              <a:buNone/>
            </a:pPr>
            <a:endParaRPr lang="en-US" sz="3200" b="1" dirty="0">
              <a:ea typeface="Times New Roman" panose="02020603050405020304" pitchFamily="18" charset="0"/>
            </a:endParaRPr>
          </a:p>
          <a:p>
            <a:pPr marL="0" indent="0">
              <a:spcBef>
                <a:spcPts val="0"/>
              </a:spcBef>
              <a:spcAft>
                <a:spcPts val="0"/>
              </a:spcAft>
              <a:buNone/>
            </a:pPr>
            <a:r>
              <a:rPr lang="en-US" sz="3200" b="1" dirty="0">
                <a:ea typeface="Times New Roman" panose="02020603050405020304" pitchFamily="18" charset="0"/>
              </a:rPr>
              <a:t>FHA Insurance in Force:                      </a:t>
            </a:r>
            <a:r>
              <a:rPr lang="en-US" sz="3200" b="1" dirty="0">
                <a:solidFill>
                  <a:srgbClr val="3B9543"/>
                </a:solidFill>
                <a:ea typeface="Times New Roman" panose="02020603050405020304" pitchFamily="18" charset="0"/>
              </a:rPr>
              <a:t>79,657</a:t>
            </a:r>
            <a:endParaRPr lang="en-US" sz="3200" dirty="0">
              <a:solidFill>
                <a:srgbClr val="3B9543"/>
              </a:solidFill>
              <a:ea typeface="Aptos" panose="020B0004020202020204" pitchFamily="34" charset="0"/>
            </a:endParaRPr>
          </a:p>
          <a:p>
            <a:pPr marL="0" indent="0">
              <a:spcBef>
                <a:spcPts val="0"/>
              </a:spcBef>
              <a:spcAft>
                <a:spcPts val="0"/>
              </a:spcAft>
              <a:buNone/>
            </a:pPr>
            <a:endParaRPr lang="en-US" sz="3200" b="1" dirty="0">
              <a:ea typeface="Times New Roman" panose="02020603050405020304" pitchFamily="18" charset="0"/>
            </a:endParaRPr>
          </a:p>
          <a:p>
            <a:pPr marL="0" indent="0">
              <a:spcBef>
                <a:spcPts val="0"/>
              </a:spcBef>
              <a:spcAft>
                <a:spcPts val="0"/>
              </a:spcAft>
              <a:buNone/>
            </a:pPr>
            <a:r>
              <a:rPr lang="en-US" sz="3200" b="1" dirty="0">
                <a:ea typeface="Times New Roman" panose="02020603050405020304" pitchFamily="18" charset="0"/>
              </a:rPr>
              <a:t>Total Loan Value:                  </a:t>
            </a:r>
            <a:r>
              <a:rPr lang="en-US" sz="3200" b="1" dirty="0">
                <a:solidFill>
                  <a:srgbClr val="3B9543"/>
                </a:solidFill>
                <a:ea typeface="Times New Roman" panose="02020603050405020304" pitchFamily="18" charset="0"/>
              </a:rPr>
              <a:t>$12,262,359,467</a:t>
            </a:r>
          </a:p>
          <a:p>
            <a:pPr marL="0" indent="0">
              <a:spcBef>
                <a:spcPts val="0"/>
              </a:spcBef>
              <a:spcAft>
                <a:spcPts val="0"/>
              </a:spcAft>
              <a:buNone/>
            </a:pPr>
            <a:r>
              <a:rPr lang="en-US" sz="3200" b="1" dirty="0">
                <a:ea typeface="Times New Roman" panose="02020603050405020304" pitchFamily="18" charset="0"/>
              </a:rPr>
              <a:t>                         </a:t>
            </a:r>
            <a:endParaRPr lang="en-US" sz="3200" dirty="0">
              <a:ea typeface="Times New Roman" panose="02020603050405020304" pitchFamily="18" charset="0"/>
            </a:endParaRPr>
          </a:p>
          <a:p>
            <a:pPr marL="0" indent="0">
              <a:spcBef>
                <a:spcPts val="0"/>
              </a:spcBef>
              <a:spcAft>
                <a:spcPts val="0"/>
              </a:spcAft>
              <a:buNone/>
            </a:pPr>
            <a:r>
              <a:rPr lang="en-US" sz="3200" b="1" dirty="0">
                <a:ea typeface="Times New Roman" panose="02020603050405020304" pitchFamily="18" charset="0"/>
              </a:rPr>
              <a:t>Average FHA loan Amount</a:t>
            </a:r>
            <a:r>
              <a:rPr lang="en-US" sz="3200" b="1" dirty="0">
                <a:solidFill>
                  <a:srgbClr val="3B9543"/>
                </a:solidFill>
                <a:ea typeface="Times New Roman" panose="02020603050405020304" pitchFamily="18" charset="0"/>
              </a:rPr>
              <a:t>:              $153,950</a:t>
            </a:r>
            <a:endParaRPr lang="en-US" sz="3200" dirty="0">
              <a:solidFill>
                <a:srgbClr val="3B9543"/>
              </a:solidFill>
              <a:ea typeface="Aptos" panose="020B0004020202020204" pitchFamily="34" charset="0"/>
            </a:endParaRPr>
          </a:p>
          <a:p>
            <a:endParaRPr lang="en-US" dirty="0"/>
          </a:p>
        </p:txBody>
      </p:sp>
    </p:spTree>
    <p:extLst>
      <p:ext uri="{BB962C8B-B14F-4D97-AF65-F5344CB8AC3E}">
        <p14:creationId xmlns:p14="http://schemas.microsoft.com/office/powerpoint/2010/main" val="5525667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8759684-8B2C-D4A3-C265-C8B6ABA63C0B}"/>
              </a:ext>
            </a:extLst>
          </p:cNvPr>
          <p:cNvSpPr>
            <a:spLocks noGrp="1"/>
          </p:cNvSpPr>
          <p:nvPr>
            <p:ph type="body" sz="quarter" idx="11"/>
          </p:nvPr>
        </p:nvSpPr>
        <p:spPr>
          <a:xfrm>
            <a:off x="1716089" y="138114"/>
            <a:ext cx="8688387" cy="661987"/>
          </a:xfrm>
        </p:spPr>
        <p:txBody>
          <a:bodyPr>
            <a:normAutofit/>
          </a:bodyPr>
          <a:lstStyle/>
          <a:p>
            <a:r>
              <a:rPr lang="en-US" dirty="0"/>
              <a:t>FHA’s Loan Programs</a:t>
            </a:r>
          </a:p>
        </p:txBody>
      </p:sp>
      <p:graphicFrame>
        <p:nvGraphicFramePr>
          <p:cNvPr id="11" name="Content Placeholder 1">
            <a:extLst>
              <a:ext uri="{FF2B5EF4-FFF2-40B4-BE49-F238E27FC236}">
                <a16:creationId xmlns:a16="http://schemas.microsoft.com/office/drawing/2014/main" id="{EDE66383-DDF7-B51C-F1DF-8B1917FA5982}"/>
              </a:ext>
            </a:extLst>
          </p:cNvPr>
          <p:cNvGraphicFramePr>
            <a:graphicFrameLocks noGrp="1"/>
          </p:cNvGraphicFramePr>
          <p:nvPr>
            <p:ph sz="quarter" idx="10"/>
          </p:nvPr>
        </p:nvGraphicFramePr>
        <p:xfrm>
          <a:off x="1716025" y="1216152"/>
          <a:ext cx="8687819" cy="45337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298507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17C159C-49F8-BC10-35D9-325BA71351A2}"/>
              </a:ext>
            </a:extLst>
          </p:cNvPr>
          <p:cNvSpPr>
            <a:spLocks noGrp="1"/>
          </p:cNvSpPr>
          <p:nvPr>
            <p:ph type="title"/>
          </p:nvPr>
        </p:nvSpPr>
        <p:spPr/>
        <p:txBody>
          <a:bodyPr/>
          <a:lstStyle/>
          <a:p>
            <a:r>
              <a:rPr lang="en-US" dirty="0"/>
              <a:t>FHA’s Disaster Mortgage (203H) Loan</a:t>
            </a:r>
          </a:p>
        </p:txBody>
      </p:sp>
      <p:sp>
        <p:nvSpPr>
          <p:cNvPr id="11" name="Content Placeholder 10">
            <a:extLst>
              <a:ext uri="{FF2B5EF4-FFF2-40B4-BE49-F238E27FC236}">
                <a16:creationId xmlns:a16="http://schemas.microsoft.com/office/drawing/2014/main" id="{A87B7CBE-7C1F-96FF-B122-8939CE23116D}"/>
              </a:ext>
            </a:extLst>
          </p:cNvPr>
          <p:cNvSpPr>
            <a:spLocks noGrp="1"/>
          </p:cNvSpPr>
          <p:nvPr>
            <p:ph sz="quarter" idx="4"/>
          </p:nvPr>
        </p:nvSpPr>
        <p:spPr>
          <a:xfrm>
            <a:off x="6169026" y="1168401"/>
            <a:ext cx="4041775" cy="4957763"/>
          </a:xfrm>
        </p:spPr>
        <p:txBody>
          <a:bodyPr/>
          <a:lstStyle/>
          <a:p>
            <a:pPr marL="0" indent="0">
              <a:buNone/>
            </a:pPr>
            <a:r>
              <a:rPr lang="en-US" b="1" dirty="0">
                <a:solidFill>
                  <a:srgbClr val="006600"/>
                </a:solidFill>
              </a:rPr>
              <a:t>Benefits of 203(h)</a:t>
            </a:r>
            <a:r>
              <a:rPr lang="en-US" dirty="0">
                <a:solidFill>
                  <a:srgbClr val="006600"/>
                </a:solidFill>
              </a:rPr>
              <a:t>:</a:t>
            </a:r>
          </a:p>
          <a:p>
            <a:pPr marL="0" indent="0">
              <a:buNone/>
            </a:pPr>
            <a:endParaRPr lang="en-US" sz="1200" dirty="0">
              <a:solidFill>
                <a:srgbClr val="006600"/>
              </a:solidFill>
            </a:endParaRPr>
          </a:p>
          <a:p>
            <a:r>
              <a:rPr lang="en-US" sz="2000" dirty="0"/>
              <a:t>Borrower is not required to make the minimum required investment MRI. </a:t>
            </a:r>
            <a:r>
              <a:rPr lang="en-US" sz="2000" i="1" dirty="0"/>
              <a:t>The borrower is eligible for 100% financing</a:t>
            </a:r>
          </a:p>
          <a:p>
            <a:pPr marL="0" indent="0">
              <a:buNone/>
            </a:pPr>
            <a:endParaRPr lang="en-US" sz="1200" i="1" dirty="0"/>
          </a:p>
          <a:p>
            <a:r>
              <a:rPr lang="en-US" sz="2000" dirty="0"/>
              <a:t>May be used in conjunction with a 203(k) for purchase and/or refinances</a:t>
            </a:r>
          </a:p>
          <a:p>
            <a:pPr marL="0" indent="0">
              <a:buNone/>
            </a:pPr>
            <a:endParaRPr lang="en-US" sz="1200" dirty="0"/>
          </a:p>
          <a:p>
            <a:r>
              <a:rPr lang="en-US" sz="2000" dirty="0"/>
              <a:t>The minimum credit score is 500</a:t>
            </a:r>
          </a:p>
          <a:p>
            <a:pPr marL="0" indent="0">
              <a:buNone/>
            </a:pPr>
            <a:endParaRPr lang="en-US" dirty="0"/>
          </a:p>
        </p:txBody>
      </p:sp>
      <p:sp>
        <p:nvSpPr>
          <p:cNvPr id="14" name="Content Placeholder 2">
            <a:extLst>
              <a:ext uri="{FF2B5EF4-FFF2-40B4-BE49-F238E27FC236}">
                <a16:creationId xmlns:a16="http://schemas.microsoft.com/office/drawing/2014/main" id="{0E43A2C2-FE55-EBE4-63A1-56281BEE7EB1}"/>
              </a:ext>
            </a:extLst>
          </p:cNvPr>
          <p:cNvSpPr>
            <a:spLocks noGrp="1"/>
          </p:cNvSpPr>
          <p:nvPr>
            <p:ph sz="half" idx="2"/>
          </p:nvPr>
        </p:nvSpPr>
        <p:spPr>
          <a:xfrm>
            <a:off x="1763714" y="1055078"/>
            <a:ext cx="4257675" cy="5071086"/>
          </a:xfrm>
        </p:spPr>
        <p:txBody>
          <a:bodyPr>
            <a:normAutofit fontScale="55000" lnSpcReduction="20000"/>
          </a:bodyPr>
          <a:lstStyle/>
          <a:p>
            <a:pPr marL="0" indent="0">
              <a:buNone/>
            </a:pPr>
            <a:r>
              <a:rPr lang="en-US" sz="2900" i="1" dirty="0"/>
              <a:t>Purpose of this program is to protect lenders against the risk of default on mortgages to qualified disaster victims</a:t>
            </a:r>
            <a:r>
              <a:rPr lang="en-US" i="1" dirty="0"/>
              <a:t>. </a:t>
            </a:r>
          </a:p>
          <a:p>
            <a:pPr marL="0" indent="0">
              <a:buNone/>
            </a:pPr>
            <a:endParaRPr lang="en-US" sz="1500" b="1" dirty="0"/>
          </a:p>
          <a:p>
            <a:pPr marL="0" indent="0">
              <a:buNone/>
            </a:pPr>
            <a:r>
              <a:rPr lang="en-US" sz="4400" b="1" dirty="0">
                <a:solidFill>
                  <a:srgbClr val="006600"/>
                </a:solidFill>
              </a:rPr>
              <a:t>Eligibility</a:t>
            </a:r>
          </a:p>
          <a:p>
            <a:pPr marL="0" indent="0">
              <a:buNone/>
            </a:pPr>
            <a:endParaRPr lang="en-US" sz="2200" b="1" dirty="0">
              <a:solidFill>
                <a:srgbClr val="006600"/>
              </a:solidFill>
            </a:endParaRPr>
          </a:p>
          <a:p>
            <a:pPr>
              <a:buFont typeface="Arial" panose="020B0604020202020204" pitchFamily="34" charset="0"/>
              <a:buChar char="•"/>
            </a:pPr>
            <a:r>
              <a:rPr lang="en-US" sz="3600" dirty="0"/>
              <a:t>Properties located in Presidentially designated disaster areas.</a:t>
            </a:r>
          </a:p>
          <a:p>
            <a:pPr>
              <a:buFont typeface="Arial" panose="020B0604020202020204" pitchFamily="34" charset="0"/>
              <a:buChar char="•"/>
            </a:pPr>
            <a:r>
              <a:rPr lang="en-US" sz="3600" dirty="0"/>
              <a:t>The applicant’s residence must have been destroyed or damaged to such an extent that reconstruction or replacement is necessary.</a:t>
            </a:r>
          </a:p>
          <a:p>
            <a:pPr>
              <a:buFont typeface="Arial" panose="020B0604020202020204" pitchFamily="34" charset="0"/>
              <a:buChar char="•"/>
            </a:pPr>
            <a:r>
              <a:rPr lang="en-US" sz="3600" dirty="0"/>
              <a:t>Refer to the Federal Emergency Management Agency’s (FEMA) website for areas affected and declaration dates at:  </a:t>
            </a:r>
            <a:r>
              <a:rPr lang="en-US" sz="3600" b="1" dirty="0">
                <a:solidFill>
                  <a:srgbClr val="006600"/>
                </a:solidFill>
                <a:hlinkClick r:id="rId3">
                  <a:extLst>
                    <a:ext uri="{A12FA001-AC4F-418D-AE19-62706E023703}">
                      <ahyp:hlinkClr xmlns:ahyp="http://schemas.microsoft.com/office/drawing/2018/hyperlinkcolor" val="tx"/>
                    </a:ext>
                  </a:extLst>
                </a:hlinkClick>
              </a:rPr>
              <a:t>www.fema.gov/disasters</a:t>
            </a:r>
            <a:endParaRPr lang="en-US" dirty="0"/>
          </a:p>
        </p:txBody>
      </p:sp>
    </p:spTree>
    <p:extLst>
      <p:ext uri="{BB962C8B-B14F-4D97-AF65-F5344CB8AC3E}">
        <p14:creationId xmlns:p14="http://schemas.microsoft.com/office/powerpoint/2010/main" val="27603539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82E7F4-6ED5-0385-92D7-17506C25E9AC}"/>
              </a:ext>
            </a:extLst>
          </p:cNvPr>
          <p:cNvSpPr>
            <a:spLocks noGrp="1"/>
          </p:cNvSpPr>
          <p:nvPr>
            <p:ph type="title"/>
          </p:nvPr>
        </p:nvSpPr>
        <p:spPr/>
        <p:txBody>
          <a:bodyPr/>
          <a:lstStyle/>
          <a:p>
            <a:r>
              <a:rPr lang="en-US" dirty="0"/>
              <a:t>FHA’s Rehabilitation(202K) Loan</a:t>
            </a:r>
          </a:p>
        </p:txBody>
      </p:sp>
      <p:sp>
        <p:nvSpPr>
          <p:cNvPr id="5" name="Content Placeholder 4">
            <a:extLst>
              <a:ext uri="{FF2B5EF4-FFF2-40B4-BE49-F238E27FC236}">
                <a16:creationId xmlns:a16="http://schemas.microsoft.com/office/drawing/2014/main" id="{10465CA3-D182-8395-4D9F-DCB46A61384F}"/>
              </a:ext>
            </a:extLst>
          </p:cNvPr>
          <p:cNvSpPr>
            <a:spLocks noGrp="1"/>
          </p:cNvSpPr>
          <p:nvPr>
            <p:ph sz="half" idx="2"/>
          </p:nvPr>
        </p:nvSpPr>
        <p:spPr>
          <a:xfrm>
            <a:off x="1763152" y="984739"/>
            <a:ext cx="4258237" cy="5141425"/>
          </a:xfrm>
        </p:spPr>
        <p:txBody>
          <a:bodyPr/>
          <a:lstStyle/>
          <a:p>
            <a:pPr marL="0" indent="0" algn="ctr">
              <a:buNone/>
            </a:pPr>
            <a:r>
              <a:rPr lang="en-US" b="1" dirty="0">
                <a:solidFill>
                  <a:srgbClr val="006600"/>
                </a:solidFill>
              </a:rPr>
              <a:t>Benefits/Requirements</a:t>
            </a:r>
          </a:p>
          <a:p>
            <a:r>
              <a:rPr lang="en-US" sz="2000" dirty="0"/>
              <a:t>Combine the cost of the home and renovation into 1 mortgage</a:t>
            </a:r>
          </a:p>
          <a:p>
            <a:r>
              <a:rPr lang="en-US" sz="2000" dirty="0"/>
              <a:t>Make improvements after closing</a:t>
            </a:r>
          </a:p>
          <a:p>
            <a:r>
              <a:rPr lang="en-US" sz="2000" dirty="0"/>
              <a:t>Increase Property Value and build equity</a:t>
            </a:r>
          </a:p>
          <a:p>
            <a:r>
              <a:rPr lang="en-US" sz="2000" dirty="0"/>
              <a:t>Refinance, stay in home while improvements are made</a:t>
            </a:r>
          </a:p>
          <a:p>
            <a:r>
              <a:rPr lang="en-US" sz="2000" dirty="0"/>
              <a:t>Property must meet Minimum Property Requirements at Project Completion (after closing)</a:t>
            </a:r>
          </a:p>
          <a:p>
            <a:r>
              <a:rPr lang="en-US" sz="2000" dirty="0"/>
              <a:t>May use Down-Payment Assistance</a:t>
            </a:r>
          </a:p>
          <a:p>
            <a:pPr marL="0" indent="0">
              <a:buNone/>
            </a:pPr>
            <a:endParaRPr lang="en-US" sz="2000" dirty="0"/>
          </a:p>
          <a:p>
            <a:pPr marL="0" indent="0">
              <a:buNone/>
            </a:pPr>
            <a:endParaRPr lang="en-US" sz="2000" b="1" dirty="0">
              <a:solidFill>
                <a:srgbClr val="006600"/>
              </a:solidFill>
            </a:endParaRPr>
          </a:p>
          <a:p>
            <a:pPr marL="0" indent="0">
              <a:buNone/>
            </a:pPr>
            <a:endParaRPr lang="en-US" dirty="0">
              <a:solidFill>
                <a:srgbClr val="006600"/>
              </a:solidFill>
            </a:endParaRPr>
          </a:p>
        </p:txBody>
      </p:sp>
      <p:sp>
        <p:nvSpPr>
          <p:cNvPr id="7" name="Content Placeholder 6">
            <a:extLst>
              <a:ext uri="{FF2B5EF4-FFF2-40B4-BE49-F238E27FC236}">
                <a16:creationId xmlns:a16="http://schemas.microsoft.com/office/drawing/2014/main" id="{95146B7B-DFC0-10BF-8134-056087269FD5}"/>
              </a:ext>
            </a:extLst>
          </p:cNvPr>
          <p:cNvSpPr>
            <a:spLocks noGrp="1"/>
          </p:cNvSpPr>
          <p:nvPr>
            <p:ph sz="quarter" idx="4"/>
          </p:nvPr>
        </p:nvSpPr>
        <p:spPr>
          <a:xfrm>
            <a:off x="6169026" y="1055076"/>
            <a:ext cx="4258237" cy="5000748"/>
          </a:xfrm>
        </p:spPr>
        <p:txBody>
          <a:bodyPr/>
          <a:lstStyle/>
          <a:p>
            <a:pPr marL="0" indent="0">
              <a:buNone/>
            </a:pPr>
            <a:r>
              <a:rPr lang="en-US" b="1" dirty="0">
                <a:solidFill>
                  <a:srgbClr val="006600"/>
                </a:solidFill>
              </a:rPr>
              <a:t>Standard 203K</a:t>
            </a:r>
          </a:p>
          <a:p>
            <a:r>
              <a:rPr lang="en-US" sz="2000" dirty="0"/>
              <a:t>$5000 minimum in eligible improvements</a:t>
            </a:r>
          </a:p>
          <a:p>
            <a:r>
              <a:rPr lang="en-US" sz="2000" dirty="0"/>
              <a:t>A 203K Consultant is required</a:t>
            </a:r>
          </a:p>
          <a:p>
            <a:r>
              <a:rPr lang="en-US" sz="2000" dirty="0"/>
              <a:t>Fees and costs related to the renovation can be rolled into the loan</a:t>
            </a:r>
          </a:p>
          <a:p>
            <a:pPr marL="0" indent="0">
              <a:buNone/>
            </a:pPr>
            <a:r>
              <a:rPr lang="en-US" b="1" dirty="0">
                <a:solidFill>
                  <a:srgbClr val="006600"/>
                </a:solidFill>
              </a:rPr>
              <a:t>Streamline K</a:t>
            </a:r>
          </a:p>
          <a:p>
            <a:r>
              <a:rPr lang="en-US" sz="2000" dirty="0"/>
              <a:t>$35,000 maximum in repairs</a:t>
            </a:r>
          </a:p>
          <a:p>
            <a:r>
              <a:rPr lang="en-US" sz="2000" dirty="0"/>
              <a:t>Minor remodeling and non-structural repairs</a:t>
            </a:r>
          </a:p>
          <a:p>
            <a:r>
              <a:rPr lang="en-US" sz="2000" dirty="0"/>
              <a:t>The Borrower does not have to use a 203K Consultant </a:t>
            </a:r>
            <a:r>
              <a:rPr lang="en-US" sz="1800" i="1" dirty="0"/>
              <a:t>(if used the fee can’t be rolled into the loan)</a:t>
            </a:r>
          </a:p>
          <a:p>
            <a:endParaRPr lang="en-US" sz="2000" dirty="0"/>
          </a:p>
        </p:txBody>
      </p:sp>
    </p:spTree>
    <p:extLst>
      <p:ext uri="{BB962C8B-B14F-4D97-AF65-F5344CB8AC3E}">
        <p14:creationId xmlns:p14="http://schemas.microsoft.com/office/powerpoint/2010/main" val="40660811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73AF5-19FB-D71D-00E5-CC468F347D31}"/>
              </a:ext>
            </a:extLst>
          </p:cNvPr>
          <p:cNvSpPr>
            <a:spLocks noGrp="1"/>
          </p:cNvSpPr>
          <p:nvPr>
            <p:ph type="title"/>
          </p:nvPr>
        </p:nvSpPr>
        <p:spPr/>
        <p:txBody>
          <a:bodyPr/>
          <a:lstStyle/>
          <a:p>
            <a:r>
              <a:rPr lang="en-US" dirty="0"/>
              <a:t>Home Equity Conversion Mortgage (HECM)</a:t>
            </a:r>
          </a:p>
        </p:txBody>
      </p:sp>
      <p:sp>
        <p:nvSpPr>
          <p:cNvPr id="3" name="Text Placeholder 2">
            <a:extLst>
              <a:ext uri="{FF2B5EF4-FFF2-40B4-BE49-F238E27FC236}">
                <a16:creationId xmlns:a16="http://schemas.microsoft.com/office/drawing/2014/main" id="{FD44D077-EFF0-C67C-67B3-D8132CBBCD76}"/>
              </a:ext>
            </a:extLst>
          </p:cNvPr>
          <p:cNvSpPr>
            <a:spLocks noGrp="1"/>
          </p:cNvSpPr>
          <p:nvPr>
            <p:ph type="body" idx="1"/>
          </p:nvPr>
        </p:nvSpPr>
        <p:spPr>
          <a:xfrm>
            <a:off x="1981200" y="1031876"/>
            <a:ext cx="8020373" cy="385763"/>
          </a:xfrm>
        </p:spPr>
        <p:txBody>
          <a:bodyPr/>
          <a:lstStyle/>
          <a:p>
            <a:r>
              <a:rPr lang="en-US" sz="2000" dirty="0">
                <a:solidFill>
                  <a:srgbClr val="006600"/>
                </a:solidFill>
              </a:rPr>
              <a:t>FHA Released a Draft Mortgagee Letter for Industry Feedback</a:t>
            </a:r>
          </a:p>
        </p:txBody>
      </p:sp>
      <p:sp>
        <p:nvSpPr>
          <p:cNvPr id="4" name="Content Placeholder 3">
            <a:extLst>
              <a:ext uri="{FF2B5EF4-FFF2-40B4-BE49-F238E27FC236}">
                <a16:creationId xmlns:a16="http://schemas.microsoft.com/office/drawing/2014/main" id="{553B5FD1-412C-C304-9297-0266C9AEB7D2}"/>
              </a:ext>
            </a:extLst>
          </p:cNvPr>
          <p:cNvSpPr>
            <a:spLocks noGrp="1"/>
          </p:cNvSpPr>
          <p:nvPr>
            <p:ph sz="half" idx="2"/>
          </p:nvPr>
        </p:nvSpPr>
        <p:spPr>
          <a:xfrm>
            <a:off x="1694482" y="1417639"/>
            <a:ext cx="8679051" cy="4708525"/>
          </a:xfrm>
        </p:spPr>
        <p:txBody>
          <a:bodyPr/>
          <a:lstStyle/>
          <a:p>
            <a:pPr>
              <a:spcBef>
                <a:spcPts val="0"/>
              </a:spcBef>
              <a:spcAft>
                <a:spcPts val="0"/>
              </a:spcAft>
              <a:buSzPts val="1000"/>
              <a:buFont typeface="Symbol" panose="05050102010706020507" pitchFamily="18" charset="2"/>
              <a:buChar char=""/>
              <a:tabLst>
                <a:tab pos="457200" algn="l"/>
              </a:tabLst>
            </a:pPr>
            <a:r>
              <a:rPr lang="en-US" dirty="0">
                <a:solidFill>
                  <a:srgbClr val="000000"/>
                </a:solidFill>
                <a:effectLst/>
                <a:ea typeface="Times New Roman" panose="02020603050405020304" pitchFamily="18" charset="0"/>
              </a:rPr>
              <a:t>Allows </a:t>
            </a:r>
            <a:r>
              <a:rPr lang="en-US" dirty="0">
                <a:solidFill>
                  <a:srgbClr val="000000"/>
                </a:solidFill>
                <a:effectLst/>
                <a:ea typeface="Calibri" panose="020F0502020204030204" pitchFamily="34" charset="0"/>
              </a:rPr>
              <a:t>acceptance of a verbal verification of the annual occupancy certification;  </a:t>
            </a:r>
          </a:p>
          <a:p>
            <a:pPr>
              <a:spcBef>
                <a:spcPts val="0"/>
              </a:spcBef>
              <a:spcAft>
                <a:spcPts val="0"/>
              </a:spcAft>
              <a:buSzPts val="1000"/>
              <a:buFont typeface="Symbol" panose="05050102010706020507" pitchFamily="18" charset="2"/>
              <a:buChar char=""/>
              <a:tabLst>
                <a:tab pos="457200" algn="l"/>
              </a:tabLst>
            </a:pPr>
            <a:r>
              <a:rPr lang="en-US" dirty="0">
                <a:solidFill>
                  <a:srgbClr val="000000"/>
                </a:solidFill>
                <a:effectLst/>
                <a:ea typeface="Times New Roman" panose="02020603050405020304" pitchFamily="18" charset="0"/>
              </a:rPr>
              <a:t>Shorten</a:t>
            </a:r>
            <a:r>
              <a:rPr lang="en-US" dirty="0">
                <a:solidFill>
                  <a:srgbClr val="000000"/>
                </a:solidFill>
                <a:effectLst/>
                <a:ea typeface="Calibri" panose="020F0502020204030204" pitchFamily="34" charset="0"/>
              </a:rPr>
              <a:t>s the waiting period for assignment to FHA following a mortgagee-funded cure;  </a:t>
            </a:r>
          </a:p>
          <a:p>
            <a:pPr>
              <a:spcBef>
                <a:spcPts val="0"/>
              </a:spcBef>
              <a:spcAft>
                <a:spcPts val="0"/>
              </a:spcAft>
              <a:buSzPts val="1000"/>
              <a:buFont typeface="Symbol" panose="05050102010706020507" pitchFamily="18" charset="2"/>
              <a:buChar char=""/>
              <a:tabLst>
                <a:tab pos="457200" algn="l"/>
              </a:tabLst>
            </a:pPr>
            <a:r>
              <a:rPr lang="en-US" dirty="0">
                <a:solidFill>
                  <a:srgbClr val="000000"/>
                </a:solidFill>
                <a:effectLst/>
                <a:ea typeface="Times New Roman" panose="02020603050405020304" pitchFamily="18" charset="0"/>
              </a:rPr>
              <a:t>Aligns </a:t>
            </a:r>
            <a:r>
              <a:rPr lang="en-US" dirty="0">
                <a:solidFill>
                  <a:srgbClr val="000000"/>
                </a:solidFill>
                <a:effectLst/>
                <a:ea typeface="Calibri" panose="020F0502020204030204" pitchFamily="34" charset="0"/>
              </a:rPr>
              <a:t>post-due and payable appraisal requirements for all HECMs;  </a:t>
            </a:r>
          </a:p>
          <a:p>
            <a:pPr>
              <a:spcBef>
                <a:spcPts val="0"/>
              </a:spcBef>
              <a:spcAft>
                <a:spcPts val="0"/>
              </a:spcAft>
              <a:buSzPts val="1000"/>
              <a:buFont typeface="Symbol" panose="05050102010706020507" pitchFamily="18" charset="2"/>
              <a:buChar char=""/>
              <a:tabLst>
                <a:tab pos="457200" algn="l"/>
              </a:tabLst>
            </a:pPr>
            <a:r>
              <a:rPr lang="en-US" dirty="0">
                <a:solidFill>
                  <a:srgbClr val="000000"/>
                </a:solidFill>
                <a:effectLst/>
                <a:ea typeface="Times New Roman" panose="02020603050405020304" pitchFamily="18" charset="0"/>
              </a:rPr>
              <a:t>Permits </a:t>
            </a:r>
            <a:r>
              <a:rPr lang="en-US" dirty="0">
                <a:solidFill>
                  <a:srgbClr val="000000"/>
                </a:solidFill>
                <a:effectLst/>
                <a:ea typeface="Calibri" panose="020F0502020204030204" pitchFamily="34" charset="0"/>
              </a:rPr>
              <a:t>the optional inclusion of Homeowners’ Association dues in the total arrearage for property charge repayment plans; and   </a:t>
            </a:r>
          </a:p>
          <a:p>
            <a:pPr>
              <a:spcBef>
                <a:spcPts val="0"/>
              </a:spcBef>
              <a:spcAft>
                <a:spcPts val="0"/>
              </a:spcAft>
              <a:buSzPts val="1000"/>
              <a:buFont typeface="Symbol" panose="05050102010706020507" pitchFamily="18" charset="2"/>
              <a:buChar char=""/>
              <a:tabLst>
                <a:tab pos="457200" algn="l"/>
              </a:tabLst>
            </a:pPr>
            <a:r>
              <a:rPr lang="en-US" dirty="0">
                <a:solidFill>
                  <a:srgbClr val="000000"/>
                </a:solidFill>
                <a:effectLst/>
                <a:ea typeface="Times New Roman" panose="02020603050405020304" pitchFamily="18" charset="0"/>
              </a:rPr>
              <a:t>Establishes a mortgagee incentive</a:t>
            </a:r>
            <a:r>
              <a:rPr lang="en-US" dirty="0">
                <a:solidFill>
                  <a:srgbClr val="000000"/>
                </a:solidFill>
                <a:effectLst/>
                <a:ea typeface="Calibri" panose="020F0502020204030204" pitchFamily="34" charset="0"/>
              </a:rPr>
              <a:t>, and increasing borrower incentives, for completing  foreclosure prevention actions such as a Short Sale or Deed-in-Lieu of Foreclosure.  </a:t>
            </a:r>
          </a:p>
          <a:p>
            <a:pPr>
              <a:spcBef>
                <a:spcPts val="0"/>
              </a:spcBef>
              <a:spcAft>
                <a:spcPts val="0"/>
              </a:spcAft>
              <a:buSzPts val="1000"/>
              <a:buFont typeface="Symbol" panose="05050102010706020507" pitchFamily="18" charset="2"/>
              <a:buChar char=""/>
              <a:tabLst>
                <a:tab pos="457200" algn="l"/>
              </a:tabLst>
            </a:pPr>
            <a:endParaRPr lang="en-US" sz="1800" dirty="0">
              <a:solidFill>
                <a:srgbClr val="000000"/>
              </a:solidFill>
              <a:latin typeface="Calibri" panose="020F0502020204030204" pitchFamily="34" charset="0"/>
              <a:ea typeface="Calibri" panose="020F0502020204030204" pitchFamily="34" charset="0"/>
            </a:endParaRPr>
          </a:p>
          <a:p>
            <a:pPr>
              <a:spcBef>
                <a:spcPts val="0"/>
              </a:spcBef>
              <a:spcAft>
                <a:spcPts val="0"/>
              </a:spcAft>
              <a:buSzPts val="1000"/>
              <a:buFont typeface="Symbol" panose="05050102010706020507" pitchFamily="18" charset="2"/>
              <a:buChar char=""/>
              <a:tabLst>
                <a:tab pos="457200" algn="l"/>
              </a:tabLst>
            </a:pPr>
            <a:endParaRPr lang="en-US" sz="1800" dirty="0">
              <a:solidFill>
                <a:srgbClr val="000000"/>
              </a:solidFill>
              <a:latin typeface="Calibri" panose="020F0502020204030204" pitchFamily="34" charset="0"/>
              <a:ea typeface="Calibri" panose="020F0502020204030204" pitchFamily="34" charset="0"/>
            </a:endParaRPr>
          </a:p>
          <a:p>
            <a:pPr>
              <a:spcBef>
                <a:spcPts val="0"/>
              </a:spcBef>
              <a:spcAft>
                <a:spcPts val="0"/>
              </a:spcAft>
              <a:buSzPts val="1000"/>
              <a:buFont typeface="Symbol" panose="05050102010706020507" pitchFamily="18" charset="2"/>
              <a:buChar char=""/>
              <a:tabLst>
                <a:tab pos="457200" algn="l"/>
              </a:tabLst>
            </a:pPr>
            <a:endParaRPr lang="en-US" sz="1800" dirty="0">
              <a:solidFill>
                <a:srgbClr val="000000"/>
              </a:solidFill>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16051646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9FC12-B250-2BB5-F7AB-8BD3FFD1BB73}"/>
              </a:ext>
            </a:extLst>
          </p:cNvPr>
          <p:cNvSpPr>
            <a:spLocks noGrp="1"/>
          </p:cNvSpPr>
          <p:nvPr>
            <p:ph type="title"/>
          </p:nvPr>
        </p:nvSpPr>
        <p:spPr/>
        <p:txBody>
          <a:bodyPr/>
          <a:lstStyle/>
          <a:p>
            <a:r>
              <a:rPr lang="en-US" dirty="0"/>
              <a:t>FHA and Student Loans</a:t>
            </a:r>
          </a:p>
        </p:txBody>
      </p:sp>
      <p:sp>
        <p:nvSpPr>
          <p:cNvPr id="4" name="Content Placeholder 3">
            <a:extLst>
              <a:ext uri="{FF2B5EF4-FFF2-40B4-BE49-F238E27FC236}">
                <a16:creationId xmlns:a16="http://schemas.microsoft.com/office/drawing/2014/main" id="{A03F96FC-D8C6-67AD-6124-E935B6D3752E}"/>
              </a:ext>
            </a:extLst>
          </p:cNvPr>
          <p:cNvSpPr>
            <a:spLocks noGrp="1"/>
          </p:cNvSpPr>
          <p:nvPr>
            <p:ph sz="half" idx="2"/>
          </p:nvPr>
        </p:nvSpPr>
        <p:spPr>
          <a:xfrm>
            <a:off x="1747496" y="1031875"/>
            <a:ext cx="4273892" cy="4794250"/>
          </a:xfrm>
        </p:spPr>
        <p:txBody>
          <a:bodyPr/>
          <a:lstStyle/>
          <a:p>
            <a:pPr marL="0" indent="0" algn="ctr">
              <a:spcBef>
                <a:spcPts val="0"/>
              </a:spcBef>
              <a:spcAft>
                <a:spcPts val="0"/>
              </a:spcAft>
              <a:buNone/>
            </a:pPr>
            <a:r>
              <a:rPr lang="en-US" sz="2000" b="1" dirty="0">
                <a:solidFill>
                  <a:srgbClr val="006600"/>
                </a:solidFill>
                <a:ea typeface="Calibri" panose="020F0502020204030204" pitchFamily="34" charset="0"/>
              </a:rPr>
              <a:t>FHA Changed the Way It Calculates Student Loan Payments</a:t>
            </a:r>
          </a:p>
          <a:p>
            <a:pPr marL="0" indent="0">
              <a:spcBef>
                <a:spcPts val="0"/>
              </a:spcBef>
              <a:spcAft>
                <a:spcPts val="0"/>
              </a:spcAft>
              <a:buNone/>
            </a:pPr>
            <a:endParaRPr lang="en-US" sz="2000" b="1" dirty="0">
              <a:solidFill>
                <a:srgbClr val="333333"/>
              </a:solidFill>
              <a:ea typeface="Calibri" panose="020F0502020204030204" pitchFamily="34" charset="0"/>
            </a:endParaRPr>
          </a:p>
          <a:p>
            <a:pPr marL="0" indent="0" algn="ctr">
              <a:spcBef>
                <a:spcPts val="0"/>
              </a:spcBef>
              <a:spcAft>
                <a:spcPts val="0"/>
              </a:spcAft>
              <a:buNone/>
            </a:pPr>
            <a:r>
              <a:rPr lang="en-US" b="1" dirty="0">
                <a:solidFill>
                  <a:srgbClr val="333333"/>
                </a:solidFill>
                <a:effectLst/>
                <a:ea typeface="Calibri" panose="020F0502020204030204" pitchFamily="34" charset="0"/>
              </a:rPr>
              <a:t>For outstanding Student Loans, regardless of the payment status, the Mortgagee must use:</a:t>
            </a:r>
          </a:p>
          <a:p>
            <a:pPr marL="0" indent="0">
              <a:spcBef>
                <a:spcPts val="0"/>
              </a:spcBef>
              <a:spcAft>
                <a:spcPts val="0"/>
              </a:spcAft>
              <a:buNone/>
            </a:pPr>
            <a:endParaRPr lang="en-US" sz="800" b="1" dirty="0">
              <a:ea typeface="Calibri" panose="020F0502020204030204" pitchFamily="34" charset="0"/>
            </a:endParaRPr>
          </a:p>
          <a:p>
            <a:pPr>
              <a:spcBef>
                <a:spcPts val="0"/>
              </a:spcBef>
              <a:spcAft>
                <a:spcPts val="0"/>
              </a:spcAft>
              <a:buSzPts val="1000"/>
              <a:buFont typeface="Symbol" panose="05050102010706020507" pitchFamily="18" charset="2"/>
              <a:buChar char=""/>
              <a:tabLst>
                <a:tab pos="457200" algn="l"/>
              </a:tabLst>
            </a:pPr>
            <a:r>
              <a:rPr lang="en-US" sz="2000" b="1" dirty="0">
                <a:solidFill>
                  <a:srgbClr val="333333"/>
                </a:solidFill>
                <a:ea typeface="Times New Roman" panose="02020603050405020304" pitchFamily="18" charset="0"/>
              </a:rPr>
              <a:t>the payment amount reported on the credit report or the actual documented payment, when the payment amount is above zero; or</a:t>
            </a:r>
          </a:p>
          <a:p>
            <a:pPr marL="0" indent="0">
              <a:spcBef>
                <a:spcPts val="0"/>
              </a:spcBef>
              <a:spcAft>
                <a:spcPts val="0"/>
              </a:spcAft>
              <a:buSzPts val="1000"/>
              <a:buNone/>
              <a:tabLst>
                <a:tab pos="457200" algn="l"/>
              </a:tabLst>
            </a:pPr>
            <a:endParaRPr lang="en-US" sz="800" b="1" dirty="0">
              <a:solidFill>
                <a:srgbClr val="333333"/>
              </a:solidFill>
              <a:ea typeface="Calibri" panose="020F0502020204030204" pitchFamily="34" charset="0"/>
            </a:endParaRPr>
          </a:p>
          <a:p>
            <a:endParaRPr lang="en-US" dirty="0"/>
          </a:p>
        </p:txBody>
      </p:sp>
      <p:sp>
        <p:nvSpPr>
          <p:cNvPr id="6" name="Content Placeholder 5">
            <a:extLst>
              <a:ext uri="{FF2B5EF4-FFF2-40B4-BE49-F238E27FC236}">
                <a16:creationId xmlns:a16="http://schemas.microsoft.com/office/drawing/2014/main" id="{198A2BA7-E92A-788F-A08D-2BF5605DDFC6}"/>
              </a:ext>
            </a:extLst>
          </p:cNvPr>
          <p:cNvSpPr>
            <a:spLocks noGrp="1"/>
          </p:cNvSpPr>
          <p:nvPr>
            <p:ph sz="quarter" idx="4"/>
          </p:nvPr>
        </p:nvSpPr>
        <p:spPr>
          <a:xfrm>
            <a:off x="6169025" y="1031875"/>
            <a:ext cx="4273892" cy="5094288"/>
          </a:xfrm>
        </p:spPr>
        <p:txBody>
          <a:bodyPr/>
          <a:lstStyle/>
          <a:p>
            <a:r>
              <a:rPr lang="en-US" sz="2000" b="1" dirty="0">
                <a:solidFill>
                  <a:srgbClr val="006600"/>
                </a:solidFill>
                <a:ea typeface="Times New Roman" panose="02020603050405020304" pitchFamily="18" charset="0"/>
              </a:rPr>
              <a:t>0.5% </a:t>
            </a:r>
            <a:r>
              <a:rPr lang="en-US" sz="2000" b="1" dirty="0">
                <a:solidFill>
                  <a:srgbClr val="333333"/>
                </a:solidFill>
                <a:ea typeface="Times New Roman" panose="02020603050405020304" pitchFamily="18" charset="0"/>
              </a:rPr>
              <a:t>of the outstanding loan balance, when the monthly payment reported on the Borrower’s credit report is zero. </a:t>
            </a:r>
          </a:p>
          <a:p>
            <a:pPr marL="0" indent="0">
              <a:buNone/>
            </a:pPr>
            <a:endParaRPr lang="en-US" sz="800" b="1" dirty="0">
              <a:solidFill>
                <a:srgbClr val="333333"/>
              </a:solidFill>
              <a:ea typeface="Calibri" panose="020F0502020204030204" pitchFamily="34" charset="0"/>
            </a:endParaRPr>
          </a:p>
          <a:p>
            <a:r>
              <a:rPr lang="en-US" sz="2000" b="1" dirty="0">
                <a:solidFill>
                  <a:srgbClr val="006600"/>
                </a:solidFill>
                <a:ea typeface="Calibri" panose="020F0502020204030204" pitchFamily="34" charset="0"/>
              </a:rPr>
              <a:t>Exception: </a:t>
            </a:r>
            <a:r>
              <a:rPr lang="en-US" sz="2000" b="1" dirty="0">
                <a:solidFill>
                  <a:srgbClr val="333333"/>
                </a:solidFill>
                <a:ea typeface="Calibri" panose="020F0502020204030204" pitchFamily="34" charset="0"/>
              </a:rPr>
              <a:t>Where a student loan payment has been suspended in accordance with COVID-19 emergency relief, the Mortgagee may use the payment amount reported on the credit report or the actual documented payment prior to suspension, when that payment amount is above $0</a:t>
            </a:r>
            <a:r>
              <a:rPr lang="en-US" sz="1800" b="1" dirty="0">
                <a:solidFill>
                  <a:srgbClr val="333333"/>
                </a:solidFill>
                <a:ea typeface="Calibri" panose="020F0502020204030204" pitchFamily="34" charset="0"/>
              </a:rPr>
              <a:t>.</a:t>
            </a:r>
            <a:endParaRPr lang="en-US" b="1" dirty="0"/>
          </a:p>
        </p:txBody>
      </p:sp>
    </p:spTree>
    <p:extLst>
      <p:ext uri="{BB962C8B-B14F-4D97-AF65-F5344CB8AC3E}">
        <p14:creationId xmlns:p14="http://schemas.microsoft.com/office/powerpoint/2010/main" val="11826158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E3007-7808-D013-A9F1-8AC7470F3A03}"/>
              </a:ext>
            </a:extLst>
          </p:cNvPr>
          <p:cNvSpPr>
            <a:spLocks noGrp="1"/>
          </p:cNvSpPr>
          <p:nvPr>
            <p:ph type="title"/>
          </p:nvPr>
        </p:nvSpPr>
        <p:spPr/>
        <p:txBody>
          <a:bodyPr/>
          <a:lstStyle/>
          <a:p>
            <a:r>
              <a:rPr lang="en-US" dirty="0"/>
              <a:t>Accessory Dwelling Units (ADUs)</a:t>
            </a:r>
          </a:p>
        </p:txBody>
      </p:sp>
      <p:sp>
        <p:nvSpPr>
          <p:cNvPr id="3" name="Text Placeholder 2">
            <a:extLst>
              <a:ext uri="{FF2B5EF4-FFF2-40B4-BE49-F238E27FC236}">
                <a16:creationId xmlns:a16="http://schemas.microsoft.com/office/drawing/2014/main" id="{9A4B10D5-6E80-AEF5-D957-50DA7CBD80E5}"/>
              </a:ext>
            </a:extLst>
          </p:cNvPr>
          <p:cNvSpPr>
            <a:spLocks noGrp="1"/>
          </p:cNvSpPr>
          <p:nvPr>
            <p:ph type="body" idx="1"/>
          </p:nvPr>
        </p:nvSpPr>
        <p:spPr>
          <a:xfrm>
            <a:off x="1771973" y="1031875"/>
            <a:ext cx="8632556" cy="1556343"/>
          </a:xfrm>
        </p:spPr>
        <p:txBody>
          <a:bodyPr/>
          <a:lstStyle/>
          <a:p>
            <a:r>
              <a:rPr lang="en-US" sz="2000" dirty="0">
                <a:ea typeface="Times New Roman" panose="02020603050405020304" pitchFamily="18" charset="0"/>
              </a:rPr>
              <a:t>A single habitable living unit with means of separate ingress and egress that meets the minimum requirements for a living unit An ADU is a private space that is subordinate in size and can be added to, created within, or detached from a primary one-unit Single Family dwelling, which together constitute a single interest in real estate.</a:t>
            </a:r>
            <a:endParaRPr lang="en-US" sz="2000" dirty="0"/>
          </a:p>
        </p:txBody>
      </p:sp>
      <p:sp>
        <p:nvSpPr>
          <p:cNvPr id="4" name="Content Placeholder 3">
            <a:extLst>
              <a:ext uri="{FF2B5EF4-FFF2-40B4-BE49-F238E27FC236}">
                <a16:creationId xmlns:a16="http://schemas.microsoft.com/office/drawing/2014/main" id="{7DA4BBDD-9B5B-DC12-6153-EC0C48E17E02}"/>
              </a:ext>
            </a:extLst>
          </p:cNvPr>
          <p:cNvSpPr>
            <a:spLocks noGrp="1"/>
          </p:cNvSpPr>
          <p:nvPr>
            <p:ph sz="half" idx="2"/>
          </p:nvPr>
        </p:nvSpPr>
        <p:spPr>
          <a:xfrm>
            <a:off x="1787472" y="2588218"/>
            <a:ext cx="8617058" cy="3237909"/>
          </a:xfrm>
        </p:spPr>
        <p:txBody>
          <a:bodyPr/>
          <a:lstStyle/>
          <a:p>
            <a:pPr marL="0" indent="0">
              <a:buNone/>
            </a:pPr>
            <a:endParaRPr lang="en-US" sz="800" dirty="0"/>
          </a:p>
          <a:p>
            <a:r>
              <a:rPr lang="en-US" b="1" dirty="0"/>
              <a:t>Allows for the inclusion of </a:t>
            </a:r>
            <a:r>
              <a:rPr lang="en-US" b="1" dirty="0">
                <a:solidFill>
                  <a:srgbClr val="006600"/>
                </a:solidFill>
              </a:rPr>
              <a:t>rental income</a:t>
            </a:r>
            <a:endParaRPr lang="en-US" b="1" dirty="0"/>
          </a:p>
          <a:p>
            <a:endParaRPr lang="en-US" sz="800" b="1" dirty="0"/>
          </a:p>
          <a:p>
            <a:r>
              <a:rPr lang="en-US" b="1" dirty="0">
                <a:solidFill>
                  <a:srgbClr val="006600"/>
                </a:solidFill>
              </a:rPr>
              <a:t>Increases the supply of housing </a:t>
            </a:r>
            <a:r>
              <a:rPr lang="en-US" b="1" dirty="0"/>
              <a:t>in a community</a:t>
            </a:r>
          </a:p>
          <a:p>
            <a:endParaRPr lang="en-US" sz="800" dirty="0"/>
          </a:p>
          <a:p>
            <a:r>
              <a:rPr lang="en-US" b="1" dirty="0">
                <a:effectLst/>
                <a:ea typeface="Times New Roman" panose="02020603050405020304" pitchFamily="18" charset="0"/>
              </a:rPr>
              <a:t>Enables more first-time homebuyers, seniors, and inter-generational families to leverage the power of ADUs to </a:t>
            </a:r>
            <a:r>
              <a:rPr lang="en-US" b="1" dirty="0">
                <a:solidFill>
                  <a:srgbClr val="006600"/>
                </a:solidFill>
                <a:effectLst/>
                <a:ea typeface="Times New Roman" panose="02020603050405020304" pitchFamily="18" charset="0"/>
              </a:rPr>
              <a:t>enhance the generational wealth building </a:t>
            </a:r>
            <a:r>
              <a:rPr lang="en-US" b="1" dirty="0">
                <a:effectLst/>
                <a:ea typeface="Times New Roman" panose="02020603050405020304" pitchFamily="18" charset="0"/>
              </a:rPr>
              <a:t>potential of homeownership.</a:t>
            </a:r>
            <a:endParaRPr lang="en-US" dirty="0">
              <a:effectLst/>
              <a:ea typeface="Calibri" panose="020F0502020204030204" pitchFamily="34" charset="0"/>
            </a:endParaRPr>
          </a:p>
          <a:p>
            <a:endParaRPr lang="en-US" dirty="0"/>
          </a:p>
        </p:txBody>
      </p:sp>
    </p:spTree>
    <p:extLst>
      <p:ext uri="{BB962C8B-B14F-4D97-AF65-F5344CB8AC3E}">
        <p14:creationId xmlns:p14="http://schemas.microsoft.com/office/powerpoint/2010/main" val="23017564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098B9D3-3586-630E-6D96-3C3813EC89D5}"/>
              </a:ext>
            </a:extLst>
          </p:cNvPr>
          <p:cNvSpPr>
            <a:spLocks noGrp="1"/>
          </p:cNvSpPr>
          <p:nvPr>
            <p:ph type="title"/>
          </p:nvPr>
        </p:nvSpPr>
        <p:spPr>
          <a:xfrm>
            <a:off x="1981200" y="274638"/>
            <a:ext cx="8229600" cy="1143000"/>
          </a:xfrm>
        </p:spPr>
        <p:txBody>
          <a:bodyPr/>
          <a:lstStyle/>
          <a:p>
            <a:r>
              <a:rPr lang="en-US" dirty="0"/>
              <a:t>FHA’s Single-Family Nonprofit Program - MS</a:t>
            </a:r>
          </a:p>
        </p:txBody>
      </p:sp>
      <p:sp>
        <p:nvSpPr>
          <p:cNvPr id="17" name="Content Placeholder 5">
            <a:extLst>
              <a:ext uri="{FF2B5EF4-FFF2-40B4-BE49-F238E27FC236}">
                <a16:creationId xmlns:a16="http://schemas.microsoft.com/office/drawing/2014/main" id="{A6A64414-C2BE-FD4C-81B4-D95CF0969ED3}"/>
              </a:ext>
            </a:extLst>
          </p:cNvPr>
          <p:cNvSpPr>
            <a:spLocks noGrp="1"/>
          </p:cNvSpPr>
          <p:nvPr>
            <p:ph sz="quarter" idx="4"/>
          </p:nvPr>
        </p:nvSpPr>
        <p:spPr>
          <a:xfrm>
            <a:off x="6169026" y="2377440"/>
            <a:ext cx="4041775" cy="3748723"/>
          </a:xfrm>
        </p:spPr>
        <p:txBody>
          <a:bodyPr/>
          <a:lstStyle/>
          <a:p>
            <a:pPr marL="0" indent="0">
              <a:buNone/>
            </a:pPr>
            <a:endParaRPr lang="en-US" sz="1400" dirty="0"/>
          </a:p>
          <a:p>
            <a:endParaRPr lang="en-US" sz="1400" dirty="0"/>
          </a:p>
        </p:txBody>
      </p:sp>
      <p:graphicFrame>
        <p:nvGraphicFramePr>
          <p:cNvPr id="5" name="Content Placeholder 2">
            <a:extLst>
              <a:ext uri="{FF2B5EF4-FFF2-40B4-BE49-F238E27FC236}">
                <a16:creationId xmlns:a16="http://schemas.microsoft.com/office/drawing/2014/main" id="{4ECF9C01-93FE-8110-7F58-03133B614D34}"/>
              </a:ext>
            </a:extLst>
          </p:cNvPr>
          <p:cNvGraphicFramePr>
            <a:graphicFrameLocks noGrp="1"/>
          </p:cNvGraphicFramePr>
          <p:nvPr>
            <p:ph sz="half" idx="2"/>
          </p:nvPr>
        </p:nvGraphicFramePr>
        <p:xfrm>
          <a:off x="1979613" y="1181687"/>
          <a:ext cx="3258260" cy="4600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67DA2E13-4040-5746-0EE9-265F806B7CBE}"/>
              </a:ext>
            </a:extLst>
          </p:cNvPr>
          <p:cNvPicPr>
            <a:picLocks noChangeAspect="1"/>
          </p:cNvPicPr>
          <p:nvPr/>
        </p:nvPicPr>
        <p:blipFill>
          <a:blip r:embed="rId8"/>
          <a:stretch>
            <a:fillRect/>
          </a:stretch>
        </p:blipFill>
        <p:spPr>
          <a:xfrm>
            <a:off x="5376234" y="1181687"/>
            <a:ext cx="5075360" cy="2865368"/>
          </a:xfrm>
          <a:prstGeom prst="rect">
            <a:avLst/>
          </a:prstGeom>
        </p:spPr>
      </p:pic>
      <p:pic>
        <p:nvPicPr>
          <p:cNvPr id="6" name="Picture 5">
            <a:extLst>
              <a:ext uri="{FF2B5EF4-FFF2-40B4-BE49-F238E27FC236}">
                <a16:creationId xmlns:a16="http://schemas.microsoft.com/office/drawing/2014/main" id="{C33A6166-416D-F993-51D2-85C90A052F9F}"/>
              </a:ext>
            </a:extLst>
          </p:cNvPr>
          <p:cNvPicPr>
            <a:picLocks noChangeAspect="1"/>
          </p:cNvPicPr>
          <p:nvPr/>
        </p:nvPicPr>
        <p:blipFill>
          <a:blip r:embed="rId9"/>
          <a:stretch>
            <a:fillRect/>
          </a:stretch>
        </p:blipFill>
        <p:spPr>
          <a:xfrm>
            <a:off x="7539556" y="4292995"/>
            <a:ext cx="1067030" cy="854411"/>
          </a:xfrm>
          <a:prstGeom prst="rect">
            <a:avLst/>
          </a:prstGeom>
        </p:spPr>
      </p:pic>
      <p:pic>
        <p:nvPicPr>
          <p:cNvPr id="9" name="Picture 8">
            <a:extLst>
              <a:ext uri="{FF2B5EF4-FFF2-40B4-BE49-F238E27FC236}">
                <a16:creationId xmlns:a16="http://schemas.microsoft.com/office/drawing/2014/main" id="{F273960E-D5E7-382B-89E4-FC6C02DF5B21}"/>
              </a:ext>
            </a:extLst>
          </p:cNvPr>
          <p:cNvPicPr>
            <a:picLocks noChangeAspect="1"/>
          </p:cNvPicPr>
          <p:nvPr/>
        </p:nvPicPr>
        <p:blipFill>
          <a:blip r:embed="rId10"/>
          <a:stretch>
            <a:fillRect/>
          </a:stretch>
        </p:blipFill>
        <p:spPr>
          <a:xfrm>
            <a:off x="6291944" y="5365544"/>
            <a:ext cx="3488019" cy="290079"/>
          </a:xfrm>
          <a:prstGeom prst="rect">
            <a:avLst/>
          </a:prstGeom>
        </p:spPr>
      </p:pic>
    </p:spTree>
    <p:extLst>
      <p:ext uri="{BB962C8B-B14F-4D97-AF65-F5344CB8AC3E}">
        <p14:creationId xmlns:p14="http://schemas.microsoft.com/office/powerpoint/2010/main" val="17833454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8FF0A-FA42-A1F8-0868-7AF8445393B4}"/>
              </a:ext>
            </a:extLst>
          </p:cNvPr>
          <p:cNvSpPr>
            <a:spLocks noGrp="1"/>
          </p:cNvSpPr>
          <p:nvPr>
            <p:ph type="title"/>
          </p:nvPr>
        </p:nvSpPr>
        <p:spPr/>
        <p:txBody>
          <a:bodyPr/>
          <a:lstStyle/>
          <a:p>
            <a:r>
              <a:rPr lang="en-US" dirty="0"/>
              <a:t>HUD Homes/Discount Sales Program</a:t>
            </a:r>
          </a:p>
        </p:txBody>
      </p:sp>
      <p:sp>
        <p:nvSpPr>
          <p:cNvPr id="3" name="Text Placeholder 2">
            <a:extLst>
              <a:ext uri="{FF2B5EF4-FFF2-40B4-BE49-F238E27FC236}">
                <a16:creationId xmlns:a16="http://schemas.microsoft.com/office/drawing/2014/main" id="{7160D043-82D6-95A1-CFC6-B8255638C0CC}"/>
              </a:ext>
            </a:extLst>
          </p:cNvPr>
          <p:cNvSpPr>
            <a:spLocks noGrp="1"/>
          </p:cNvSpPr>
          <p:nvPr>
            <p:ph type="body" idx="1"/>
          </p:nvPr>
        </p:nvSpPr>
        <p:spPr>
          <a:xfrm>
            <a:off x="1981200" y="1031875"/>
            <a:ext cx="4040188" cy="639762"/>
          </a:xfrm>
        </p:spPr>
        <p:txBody>
          <a:bodyPr/>
          <a:lstStyle/>
          <a:p>
            <a:r>
              <a:rPr lang="en-US" sz="2000" dirty="0">
                <a:solidFill>
                  <a:srgbClr val="006600"/>
                </a:solidFill>
              </a:rPr>
              <a:t>FHA-Approved NPs and Govt. Entities may:</a:t>
            </a:r>
          </a:p>
        </p:txBody>
      </p:sp>
      <p:sp>
        <p:nvSpPr>
          <p:cNvPr id="4" name="Content Placeholder 3">
            <a:extLst>
              <a:ext uri="{FF2B5EF4-FFF2-40B4-BE49-F238E27FC236}">
                <a16:creationId xmlns:a16="http://schemas.microsoft.com/office/drawing/2014/main" id="{F57268FB-E115-8A28-FAC9-D4E15471EA9B}"/>
              </a:ext>
            </a:extLst>
          </p:cNvPr>
          <p:cNvSpPr>
            <a:spLocks noGrp="1"/>
          </p:cNvSpPr>
          <p:nvPr>
            <p:ph sz="half" idx="2"/>
          </p:nvPr>
        </p:nvSpPr>
        <p:spPr>
          <a:xfrm>
            <a:off x="1981200" y="1547447"/>
            <a:ext cx="4040188" cy="4578717"/>
          </a:xfrm>
        </p:spPr>
        <p:txBody>
          <a:bodyPr/>
          <a:lstStyle/>
          <a:p>
            <a:r>
              <a:rPr lang="en-US" dirty="0"/>
              <a:t>Purchase HUD Homes at a Discount</a:t>
            </a:r>
          </a:p>
          <a:p>
            <a:r>
              <a:rPr lang="en-US" dirty="0"/>
              <a:t>Exclusive-Listing Bidding Period</a:t>
            </a:r>
          </a:p>
          <a:p>
            <a:r>
              <a:rPr lang="en-US" dirty="0"/>
              <a:t>10% Is the Standard Discount</a:t>
            </a:r>
          </a:p>
          <a:p>
            <a:r>
              <a:rPr lang="en-US" dirty="0"/>
              <a:t>30% when the Property is located in a Revitalization Zone</a:t>
            </a:r>
          </a:p>
          <a:p>
            <a:r>
              <a:rPr lang="en-US" dirty="0"/>
              <a:t>Discount applies at Closing</a:t>
            </a:r>
          </a:p>
        </p:txBody>
      </p:sp>
      <p:sp>
        <p:nvSpPr>
          <p:cNvPr id="5" name="Text Placeholder 4">
            <a:extLst>
              <a:ext uri="{FF2B5EF4-FFF2-40B4-BE49-F238E27FC236}">
                <a16:creationId xmlns:a16="http://schemas.microsoft.com/office/drawing/2014/main" id="{A928FF95-C54C-05A4-6B0F-A51288EC8E2E}"/>
              </a:ext>
            </a:extLst>
          </p:cNvPr>
          <p:cNvSpPr>
            <a:spLocks noGrp="1"/>
          </p:cNvSpPr>
          <p:nvPr>
            <p:ph type="body" sz="quarter" idx="3"/>
          </p:nvPr>
        </p:nvSpPr>
        <p:spPr>
          <a:xfrm>
            <a:off x="6169026" y="1031876"/>
            <a:ext cx="4041775" cy="639762"/>
          </a:xfrm>
        </p:spPr>
        <p:txBody>
          <a:bodyPr/>
          <a:lstStyle/>
          <a:p>
            <a:r>
              <a:rPr lang="en-US" sz="2000" dirty="0">
                <a:solidFill>
                  <a:srgbClr val="006600"/>
                </a:solidFill>
              </a:rPr>
              <a:t>Once the NPs Acquires the Property, it must</a:t>
            </a:r>
          </a:p>
        </p:txBody>
      </p:sp>
      <p:sp>
        <p:nvSpPr>
          <p:cNvPr id="6" name="Content Placeholder 5">
            <a:extLst>
              <a:ext uri="{FF2B5EF4-FFF2-40B4-BE49-F238E27FC236}">
                <a16:creationId xmlns:a16="http://schemas.microsoft.com/office/drawing/2014/main" id="{0558CA10-EF20-DD81-22F2-BBA8AEA5FC60}"/>
              </a:ext>
            </a:extLst>
          </p:cNvPr>
          <p:cNvSpPr>
            <a:spLocks noGrp="1"/>
          </p:cNvSpPr>
          <p:nvPr>
            <p:ph sz="quarter" idx="4"/>
          </p:nvPr>
        </p:nvSpPr>
        <p:spPr>
          <a:xfrm>
            <a:off x="6169026" y="1671639"/>
            <a:ext cx="4041775" cy="4454525"/>
          </a:xfrm>
        </p:spPr>
        <p:txBody>
          <a:bodyPr/>
          <a:lstStyle/>
          <a:p>
            <a:r>
              <a:rPr lang="en-US" dirty="0"/>
              <a:t>Rehab the property according to local code</a:t>
            </a:r>
          </a:p>
          <a:p>
            <a:r>
              <a:rPr lang="en-US" dirty="0"/>
              <a:t>Sell the property to a low-to-moderate income person</a:t>
            </a:r>
          </a:p>
          <a:p>
            <a:r>
              <a:rPr lang="en-US" dirty="0"/>
              <a:t>Transaction may not result in a Conflict of Interest</a:t>
            </a:r>
          </a:p>
          <a:p>
            <a:r>
              <a:rPr lang="en-US" dirty="0"/>
              <a:t>Not exceed 110% Net Development</a:t>
            </a:r>
          </a:p>
        </p:txBody>
      </p:sp>
    </p:spTree>
    <p:extLst>
      <p:ext uri="{BB962C8B-B14F-4D97-AF65-F5344CB8AC3E}">
        <p14:creationId xmlns:p14="http://schemas.microsoft.com/office/powerpoint/2010/main" val="29384597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7E65A75C-35CE-4C07-9DD3-17211FF03360}"/>
              </a:ext>
            </a:extLst>
          </p:cNvPr>
          <p:cNvSpPr/>
          <p:nvPr/>
        </p:nvSpPr>
        <p:spPr>
          <a:xfrm rot="5400000">
            <a:off x="-694523" y="1790409"/>
            <a:ext cx="5885426" cy="3277181"/>
          </a:xfrm>
          <a:prstGeom prst="round2SameRect">
            <a:avLst/>
          </a:prstGeom>
          <a:solidFill>
            <a:srgbClr val="05B4D9"/>
          </a:solidFill>
          <a:ln>
            <a:solidFill>
              <a:srgbClr val="05B4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76590" y="2552699"/>
            <a:ext cx="2743201" cy="1752600"/>
          </a:xfrm>
        </p:spPr>
        <p:txBody>
          <a:bodyPr>
            <a:normAutofit/>
          </a:bodyPr>
          <a:lstStyle/>
          <a:p>
            <a:pPr algn="l"/>
            <a:r>
              <a:rPr lang="en-US" sz="3600" dirty="0">
                <a:solidFill>
                  <a:schemeClr val="bg1"/>
                </a:solidFill>
                <a:effectLst>
                  <a:outerShdw blurRad="38100" dist="38100" dir="2700000" algn="tl">
                    <a:srgbClr val="000000">
                      <a:alpha val="43137"/>
                    </a:srgbClr>
                  </a:outerShdw>
                </a:effectLst>
                <a:latin typeface="Narkisim" panose="020E0502050101010101" pitchFamily="34" charset="-79"/>
                <a:cs typeface="Narkisim" panose="020E0502050101010101" pitchFamily="34" charset="-79"/>
              </a:rPr>
              <a:t>Jackson Office Overview </a:t>
            </a:r>
          </a:p>
        </p:txBody>
      </p:sp>
      <p:sp>
        <p:nvSpPr>
          <p:cNvPr id="5" name="Title 1"/>
          <p:cNvSpPr txBox="1">
            <a:spLocks/>
          </p:cNvSpPr>
          <p:nvPr/>
        </p:nvSpPr>
        <p:spPr>
          <a:xfrm>
            <a:off x="5029201" y="501658"/>
            <a:ext cx="5108960" cy="576897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400" dirty="0">
              <a:solidFill>
                <a:schemeClr val="bg2">
                  <a:lumMod val="50000"/>
                </a:schemeClr>
              </a:solidFill>
              <a:latin typeface="Estrangelo Edessa" panose="03080600000000000000" pitchFamily="66" charset="0"/>
              <a:cs typeface="Estrangelo Edessa" panose="03080600000000000000" pitchFamily="66" charset="0"/>
            </a:endParaRPr>
          </a:p>
        </p:txBody>
      </p:sp>
      <p:graphicFrame>
        <p:nvGraphicFramePr>
          <p:cNvPr id="7" name="TextBox 2">
            <a:extLst>
              <a:ext uri="{FF2B5EF4-FFF2-40B4-BE49-F238E27FC236}">
                <a16:creationId xmlns:a16="http://schemas.microsoft.com/office/drawing/2014/main" id="{708F72AE-21E4-4781-AFBD-7BF6D342B1A3}"/>
              </a:ext>
            </a:extLst>
          </p:cNvPr>
          <p:cNvGraphicFramePr/>
          <p:nvPr>
            <p:extLst>
              <p:ext uri="{D42A27DB-BD31-4B8C-83A1-F6EECF244321}">
                <p14:modId xmlns:p14="http://schemas.microsoft.com/office/powerpoint/2010/main" val="1451430727"/>
              </p:ext>
            </p:extLst>
          </p:nvPr>
        </p:nvGraphicFramePr>
        <p:xfrm>
          <a:off x="4800600" y="501658"/>
          <a:ext cx="6324600" cy="5768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746032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6BA66-7567-37E9-90D0-4C12DFF14BC2}"/>
              </a:ext>
            </a:extLst>
          </p:cNvPr>
          <p:cNvSpPr>
            <a:spLocks noGrp="1"/>
          </p:cNvSpPr>
          <p:nvPr>
            <p:ph type="title"/>
          </p:nvPr>
        </p:nvSpPr>
        <p:spPr/>
        <p:txBody>
          <a:bodyPr/>
          <a:lstStyle/>
          <a:p>
            <a:r>
              <a:rPr lang="en-US" dirty="0"/>
              <a:t>Secondary Financing</a:t>
            </a:r>
          </a:p>
        </p:txBody>
      </p:sp>
      <p:sp>
        <p:nvSpPr>
          <p:cNvPr id="3" name="Text Placeholder 2">
            <a:extLst>
              <a:ext uri="{FF2B5EF4-FFF2-40B4-BE49-F238E27FC236}">
                <a16:creationId xmlns:a16="http://schemas.microsoft.com/office/drawing/2014/main" id="{E882BDDF-020A-6285-1774-FE47B7CF6DB1}"/>
              </a:ext>
            </a:extLst>
          </p:cNvPr>
          <p:cNvSpPr>
            <a:spLocks noGrp="1"/>
          </p:cNvSpPr>
          <p:nvPr>
            <p:ph type="body" idx="1"/>
          </p:nvPr>
        </p:nvSpPr>
        <p:spPr>
          <a:xfrm>
            <a:off x="1749084" y="1031875"/>
            <a:ext cx="4272305" cy="740654"/>
          </a:xfrm>
        </p:spPr>
        <p:txBody>
          <a:bodyPr/>
          <a:lstStyle/>
          <a:p>
            <a:pPr algn="ctr"/>
            <a:r>
              <a:rPr lang="en-US" dirty="0">
                <a:solidFill>
                  <a:srgbClr val="006600"/>
                </a:solidFill>
              </a:rPr>
              <a:t>Often Called Down Payment Assistance</a:t>
            </a:r>
          </a:p>
        </p:txBody>
      </p:sp>
      <p:sp>
        <p:nvSpPr>
          <p:cNvPr id="4" name="Content Placeholder 3">
            <a:extLst>
              <a:ext uri="{FF2B5EF4-FFF2-40B4-BE49-F238E27FC236}">
                <a16:creationId xmlns:a16="http://schemas.microsoft.com/office/drawing/2014/main" id="{28AC3A29-41A4-C364-D64C-A56E67979E97}"/>
              </a:ext>
            </a:extLst>
          </p:cNvPr>
          <p:cNvSpPr>
            <a:spLocks noGrp="1"/>
          </p:cNvSpPr>
          <p:nvPr>
            <p:ph sz="half" idx="2"/>
          </p:nvPr>
        </p:nvSpPr>
        <p:spPr>
          <a:xfrm>
            <a:off x="1749083" y="1772530"/>
            <a:ext cx="4419942" cy="4353633"/>
          </a:xfrm>
        </p:spPr>
        <p:txBody>
          <a:bodyPr/>
          <a:lstStyle/>
          <a:p>
            <a:r>
              <a:rPr lang="en-US" dirty="0"/>
              <a:t>“Silent” Second Lien filed in the assistance amount</a:t>
            </a:r>
          </a:p>
          <a:p>
            <a:pPr marL="0" indent="0">
              <a:buNone/>
            </a:pPr>
            <a:endParaRPr lang="en-US" sz="800" dirty="0"/>
          </a:p>
          <a:p>
            <a:r>
              <a:rPr lang="en-US" dirty="0"/>
              <a:t>May be used to meet the Buyer’s FHA required 3.5% MRI</a:t>
            </a:r>
          </a:p>
          <a:p>
            <a:pPr marL="0" indent="0">
              <a:buNone/>
            </a:pPr>
            <a:endParaRPr lang="en-US" sz="800" dirty="0"/>
          </a:p>
          <a:p>
            <a:r>
              <a:rPr lang="en-US" dirty="0"/>
              <a:t>Forgiven over time</a:t>
            </a:r>
          </a:p>
          <a:p>
            <a:pPr marL="0" indent="0">
              <a:buNone/>
            </a:pPr>
            <a:endParaRPr lang="en-US" sz="800" dirty="0"/>
          </a:p>
          <a:p>
            <a:r>
              <a:rPr lang="en-US" dirty="0"/>
              <a:t>Buyers agrees to make the property their primary place of residence</a:t>
            </a:r>
          </a:p>
          <a:p>
            <a:endParaRPr lang="en-US" dirty="0"/>
          </a:p>
        </p:txBody>
      </p:sp>
      <p:sp>
        <p:nvSpPr>
          <p:cNvPr id="6" name="Content Placeholder 5">
            <a:extLst>
              <a:ext uri="{FF2B5EF4-FFF2-40B4-BE49-F238E27FC236}">
                <a16:creationId xmlns:a16="http://schemas.microsoft.com/office/drawing/2014/main" id="{91091AEF-DAC1-5391-C139-D10F9A4404AA}"/>
              </a:ext>
            </a:extLst>
          </p:cNvPr>
          <p:cNvSpPr>
            <a:spLocks noGrp="1"/>
          </p:cNvSpPr>
          <p:nvPr>
            <p:ph sz="quarter" idx="4"/>
          </p:nvPr>
        </p:nvSpPr>
        <p:spPr>
          <a:xfrm>
            <a:off x="6169026" y="1031876"/>
            <a:ext cx="4272305" cy="5094288"/>
          </a:xfrm>
        </p:spPr>
        <p:txBody>
          <a:bodyPr/>
          <a:lstStyle/>
          <a:p>
            <a:pPr>
              <a:defRPr/>
            </a:pPr>
            <a:r>
              <a:rPr lang="en-US" sz="1600" b="1" dirty="0">
                <a:solidFill>
                  <a:srgbClr val="006600"/>
                </a:solidFill>
                <a:latin typeface="Arial"/>
                <a:cs typeface="Arial"/>
              </a:rPr>
              <a:t>No costs associated </a:t>
            </a:r>
            <a:r>
              <a:rPr lang="en-US" sz="1600" dirty="0">
                <a:latin typeface="Arial"/>
                <a:cs typeface="Arial"/>
              </a:rPr>
              <a:t>with the Secondary Financing </a:t>
            </a:r>
            <a:r>
              <a:rPr lang="en-US" sz="1600" b="1" dirty="0">
                <a:solidFill>
                  <a:srgbClr val="006600"/>
                </a:solidFill>
                <a:latin typeface="Arial"/>
                <a:cs typeface="Arial"/>
              </a:rPr>
              <a:t>are financed into the FHA-insured first Mortgage </a:t>
            </a:r>
            <a:endParaRPr lang="en-US" sz="1600" b="1" dirty="0">
              <a:solidFill>
                <a:srgbClr val="006600"/>
              </a:solidFill>
            </a:endParaRPr>
          </a:p>
          <a:p>
            <a:pPr>
              <a:defRPr/>
            </a:pPr>
            <a:r>
              <a:rPr lang="en-US" sz="1600" dirty="0">
                <a:latin typeface="Arial"/>
                <a:cs typeface="Arial"/>
              </a:rPr>
              <a:t>The Secondary Financing payments must be </a:t>
            </a:r>
            <a:r>
              <a:rPr lang="en-US" sz="1600" b="1" dirty="0">
                <a:solidFill>
                  <a:srgbClr val="006600"/>
                </a:solidFill>
                <a:latin typeface="Arial"/>
                <a:cs typeface="Arial"/>
              </a:rPr>
              <a:t>included in the total Mortgage Payment </a:t>
            </a:r>
            <a:endParaRPr lang="en-US" sz="1600" b="1" dirty="0">
              <a:solidFill>
                <a:srgbClr val="006600"/>
              </a:solidFill>
            </a:endParaRPr>
          </a:p>
          <a:p>
            <a:pPr>
              <a:defRPr/>
            </a:pPr>
            <a:r>
              <a:rPr lang="en-US" sz="1600" dirty="0">
                <a:latin typeface="Arial"/>
                <a:cs typeface="Arial"/>
              </a:rPr>
              <a:t>The Secondary Financing must </a:t>
            </a:r>
            <a:r>
              <a:rPr lang="en-US" sz="1600" b="1" dirty="0">
                <a:solidFill>
                  <a:srgbClr val="006600"/>
                </a:solidFill>
                <a:latin typeface="Arial"/>
                <a:cs typeface="Arial"/>
              </a:rPr>
              <a:t>not result in cash back </a:t>
            </a:r>
            <a:r>
              <a:rPr lang="en-US" sz="1600" dirty="0">
                <a:latin typeface="Arial"/>
                <a:cs typeface="Arial"/>
              </a:rPr>
              <a:t>to the Borrower except for refund of earnest money deposit or other Borrower costs paid outside of closing </a:t>
            </a:r>
            <a:endParaRPr lang="en-US" sz="1600" dirty="0"/>
          </a:p>
          <a:p>
            <a:pPr>
              <a:defRPr/>
            </a:pPr>
            <a:r>
              <a:rPr lang="en-US" sz="1600" dirty="0">
                <a:latin typeface="Arial"/>
                <a:cs typeface="Arial"/>
              </a:rPr>
              <a:t>There is </a:t>
            </a:r>
            <a:r>
              <a:rPr lang="en-US" sz="1600" b="1" dirty="0">
                <a:solidFill>
                  <a:srgbClr val="006600"/>
                </a:solidFill>
                <a:latin typeface="Arial"/>
                <a:cs typeface="Arial"/>
              </a:rPr>
              <a:t>no maximum Combined Loan to Value </a:t>
            </a:r>
            <a:r>
              <a:rPr lang="en-US" sz="1600" dirty="0">
                <a:latin typeface="Arial"/>
                <a:cs typeface="Arial"/>
              </a:rPr>
              <a:t>(CLTV) for Secondary Financing loans provided by HUD-approved Nonprofits</a:t>
            </a:r>
          </a:p>
          <a:p>
            <a:pPr>
              <a:defRPr/>
            </a:pPr>
            <a:r>
              <a:rPr lang="en-US" sz="1600" dirty="0">
                <a:latin typeface="Arial"/>
                <a:cs typeface="Arial"/>
              </a:rPr>
              <a:t>The Second Lien may </a:t>
            </a:r>
            <a:r>
              <a:rPr lang="en-US" sz="1600" b="1" dirty="0">
                <a:solidFill>
                  <a:srgbClr val="006600"/>
                </a:solidFill>
                <a:latin typeface="Arial"/>
                <a:cs typeface="Arial"/>
              </a:rPr>
              <a:t>not provide for a balloon payment</a:t>
            </a:r>
            <a:r>
              <a:rPr lang="en-US" sz="1600" dirty="0">
                <a:latin typeface="Arial"/>
                <a:cs typeface="Arial"/>
              </a:rPr>
              <a:t> within 10 years from the date of execution.</a:t>
            </a:r>
            <a:endParaRPr lang="en-US" sz="1600" dirty="0"/>
          </a:p>
          <a:p>
            <a:pPr marL="0" indent="0">
              <a:buNone/>
            </a:pPr>
            <a:endParaRPr lang="en-US" dirty="0"/>
          </a:p>
        </p:txBody>
      </p:sp>
    </p:spTree>
    <p:extLst>
      <p:ext uri="{BB962C8B-B14F-4D97-AF65-F5344CB8AC3E}">
        <p14:creationId xmlns:p14="http://schemas.microsoft.com/office/powerpoint/2010/main" val="7988372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D86A2-0BB1-43A2-B2B1-4C455C6DE43D}"/>
              </a:ext>
            </a:extLst>
          </p:cNvPr>
          <p:cNvSpPr>
            <a:spLocks noGrp="1"/>
          </p:cNvSpPr>
          <p:nvPr>
            <p:ph type="title"/>
          </p:nvPr>
        </p:nvSpPr>
        <p:spPr>
          <a:xfrm>
            <a:off x="1741715" y="217715"/>
            <a:ext cx="8752115" cy="640415"/>
          </a:xfrm>
        </p:spPr>
        <p:txBody>
          <a:bodyPr/>
          <a:lstStyle/>
          <a:p>
            <a:r>
              <a:rPr lang="en-US" dirty="0"/>
              <a:t>FY23 FHA Homebuyer Assistance Provided in MS</a:t>
            </a:r>
          </a:p>
        </p:txBody>
      </p:sp>
      <p:sp>
        <p:nvSpPr>
          <p:cNvPr id="6" name="Content Placeholder 5">
            <a:extLst>
              <a:ext uri="{FF2B5EF4-FFF2-40B4-BE49-F238E27FC236}">
                <a16:creationId xmlns:a16="http://schemas.microsoft.com/office/drawing/2014/main" id="{1D8F5499-8537-4916-9554-CD75E66B97D6}"/>
              </a:ext>
            </a:extLst>
          </p:cNvPr>
          <p:cNvSpPr>
            <a:spLocks noGrp="1"/>
          </p:cNvSpPr>
          <p:nvPr>
            <p:ph sz="quarter" idx="4"/>
          </p:nvPr>
        </p:nvSpPr>
        <p:spPr>
          <a:xfrm>
            <a:off x="1981201" y="1039092"/>
            <a:ext cx="8391378" cy="5087071"/>
          </a:xfrm>
        </p:spPr>
        <p:txBody>
          <a:bodyPr/>
          <a:lstStyle/>
          <a:p>
            <a:pPr marL="0" indent="0" algn="ctr">
              <a:buNone/>
            </a:pPr>
            <a:r>
              <a:rPr lang="en-US" b="1" dirty="0">
                <a:solidFill>
                  <a:srgbClr val="000000"/>
                </a:solidFill>
                <a:effectLst/>
                <a:ea typeface="Calibri" panose="020F0502020204030204" pitchFamily="34" charset="0"/>
              </a:rPr>
              <a:t>In FY23, </a:t>
            </a:r>
            <a:r>
              <a:rPr lang="en-US" b="1" dirty="0">
                <a:solidFill>
                  <a:srgbClr val="006600"/>
                </a:solidFill>
                <a:effectLst/>
                <a:ea typeface="Calibri" panose="020F0502020204030204" pitchFamily="34" charset="0"/>
              </a:rPr>
              <a:t>$339.3M </a:t>
            </a:r>
            <a:r>
              <a:rPr lang="en-US" b="1" dirty="0">
                <a:solidFill>
                  <a:srgbClr val="000000"/>
                </a:solidFill>
                <a:effectLst/>
                <a:ea typeface="Calibri" panose="020F0502020204030204" pitchFamily="34" charset="0"/>
              </a:rPr>
              <a:t>in Homebuyer Assistance was provided by Nonprofits </a:t>
            </a:r>
            <a:r>
              <a:rPr lang="en-US" b="1" i="1" dirty="0">
                <a:solidFill>
                  <a:srgbClr val="000000"/>
                </a:solidFill>
                <a:effectLst/>
                <a:ea typeface="Calibri" panose="020F0502020204030204" pitchFamily="34" charset="0"/>
              </a:rPr>
              <a:t>and</a:t>
            </a:r>
            <a:r>
              <a:rPr lang="en-US" b="1" dirty="0">
                <a:solidFill>
                  <a:srgbClr val="000000"/>
                </a:solidFill>
                <a:effectLst/>
                <a:ea typeface="Calibri" panose="020F0502020204030204" pitchFamily="34" charset="0"/>
              </a:rPr>
              <a:t> Government Entities in combination with FHA-insured Loans in Region IV.</a:t>
            </a:r>
          </a:p>
          <a:p>
            <a:pPr marL="0" indent="0" algn="ctr">
              <a:buNone/>
            </a:pPr>
            <a:endParaRPr lang="en-US" b="1" dirty="0">
              <a:solidFill>
                <a:srgbClr val="000000"/>
              </a:solidFill>
              <a:effectLst/>
              <a:ea typeface="Calibri" panose="020F0502020204030204" pitchFamily="34" charset="0"/>
            </a:endParaRPr>
          </a:p>
          <a:p>
            <a:pPr marL="0" indent="0" algn="ctr">
              <a:buNone/>
            </a:pPr>
            <a:r>
              <a:rPr lang="en-US" dirty="0">
                <a:solidFill>
                  <a:srgbClr val="000000"/>
                </a:solidFill>
                <a:effectLst/>
                <a:ea typeface="Calibri" panose="020F0502020204030204" pitchFamily="34" charset="0"/>
              </a:rPr>
              <a:t>FHA-approved Nonprofit Organizations offered over </a:t>
            </a:r>
            <a:r>
              <a:rPr lang="en-US" b="1" dirty="0">
                <a:solidFill>
                  <a:srgbClr val="006600"/>
                </a:solidFill>
                <a:effectLst/>
                <a:ea typeface="Calibri" panose="020F0502020204030204" pitchFamily="34" charset="0"/>
              </a:rPr>
              <a:t>$7M </a:t>
            </a:r>
            <a:r>
              <a:rPr lang="en-US" dirty="0">
                <a:solidFill>
                  <a:srgbClr val="000000"/>
                </a:solidFill>
                <a:effectLst/>
                <a:ea typeface="Calibri" panose="020F0502020204030204" pitchFamily="34" charset="0"/>
              </a:rPr>
              <a:t>in homebuyer assistance to </a:t>
            </a:r>
            <a:r>
              <a:rPr lang="en-US" b="1" dirty="0">
                <a:solidFill>
                  <a:srgbClr val="006600"/>
                </a:solidFill>
                <a:effectLst/>
                <a:ea typeface="Calibri" panose="020F0502020204030204" pitchFamily="34" charset="0"/>
              </a:rPr>
              <a:t>471 </a:t>
            </a:r>
            <a:r>
              <a:rPr lang="en-US" dirty="0">
                <a:solidFill>
                  <a:srgbClr val="000000"/>
                </a:solidFill>
                <a:effectLst/>
                <a:ea typeface="Calibri" panose="020F0502020204030204" pitchFamily="34" charset="0"/>
              </a:rPr>
              <a:t>consumers through FHA‘s Secondary Financing Program. </a:t>
            </a:r>
          </a:p>
          <a:p>
            <a:pPr marL="0" indent="0" algn="ctr">
              <a:buNone/>
            </a:pPr>
            <a:r>
              <a:rPr lang="en-US" dirty="0">
                <a:solidFill>
                  <a:srgbClr val="000000"/>
                </a:solidFill>
                <a:effectLst/>
                <a:ea typeface="Calibri" panose="020F0502020204030204" pitchFamily="34" charset="0"/>
              </a:rPr>
              <a:t>The average assistance received per household was </a:t>
            </a:r>
            <a:r>
              <a:rPr lang="en-US" b="1" dirty="0">
                <a:solidFill>
                  <a:srgbClr val="006600"/>
                </a:solidFill>
                <a:effectLst/>
                <a:ea typeface="Calibri" panose="020F0502020204030204" pitchFamily="34" charset="0"/>
              </a:rPr>
              <a:t>$14,860</a:t>
            </a:r>
            <a:r>
              <a:rPr lang="en-US" b="1" dirty="0">
                <a:solidFill>
                  <a:srgbClr val="000000"/>
                </a:solidFill>
                <a:effectLst/>
                <a:ea typeface="Calibri" panose="020F0502020204030204" pitchFamily="34" charset="0"/>
              </a:rPr>
              <a:t>.</a:t>
            </a:r>
          </a:p>
          <a:p>
            <a:pPr marL="0" indent="0" algn="ctr">
              <a:buNone/>
            </a:pPr>
            <a:endParaRPr lang="en-US" b="1" dirty="0">
              <a:solidFill>
                <a:srgbClr val="000000"/>
              </a:solidFill>
              <a:ea typeface="Calibri" panose="020F0502020204030204" pitchFamily="34" charset="0"/>
            </a:endParaRPr>
          </a:p>
          <a:p>
            <a:pPr marL="0" indent="0" algn="ctr">
              <a:buNone/>
            </a:pPr>
            <a:r>
              <a:rPr lang="en-US" b="1" dirty="0">
                <a:solidFill>
                  <a:srgbClr val="000000"/>
                </a:solidFill>
                <a:effectLst/>
                <a:ea typeface="Calibri" panose="020F0502020204030204" pitchFamily="34" charset="0"/>
              </a:rPr>
              <a:t>2 FHA-approved NPs in MS provided </a:t>
            </a:r>
            <a:r>
              <a:rPr lang="en-US" b="1" dirty="0">
                <a:solidFill>
                  <a:srgbClr val="006600"/>
                </a:solidFill>
                <a:effectLst/>
                <a:ea typeface="Calibri" panose="020F0502020204030204" pitchFamily="34" charset="0"/>
              </a:rPr>
              <a:t>$303,960</a:t>
            </a:r>
            <a:r>
              <a:rPr lang="en-US" b="1" dirty="0">
                <a:solidFill>
                  <a:srgbClr val="000000"/>
                </a:solidFill>
                <a:effectLst/>
                <a:ea typeface="Calibri" panose="020F0502020204030204" pitchFamily="34" charset="0"/>
              </a:rPr>
              <a:t> in homebuyer assistance to </a:t>
            </a:r>
            <a:r>
              <a:rPr lang="en-US" b="1" dirty="0">
                <a:solidFill>
                  <a:srgbClr val="006600"/>
                </a:solidFill>
                <a:effectLst/>
                <a:ea typeface="Calibri" panose="020F0502020204030204" pitchFamily="34" charset="0"/>
              </a:rPr>
              <a:t>28 consumers.</a:t>
            </a:r>
          </a:p>
          <a:p>
            <a:pPr marL="0" indent="0" algn="ctr">
              <a:buNone/>
            </a:pPr>
            <a:endParaRPr lang="en-US" sz="2800" dirty="0"/>
          </a:p>
        </p:txBody>
      </p:sp>
    </p:spTree>
    <p:extLst>
      <p:ext uri="{BB962C8B-B14F-4D97-AF65-F5344CB8AC3E}">
        <p14:creationId xmlns:p14="http://schemas.microsoft.com/office/powerpoint/2010/main" val="33037096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C856D3-2B3E-DC46-D0B5-7F5DB1303CE4}"/>
              </a:ext>
            </a:extLst>
          </p:cNvPr>
          <p:cNvSpPr>
            <a:spLocks noGrp="1"/>
          </p:cNvSpPr>
          <p:nvPr>
            <p:ph type="title"/>
          </p:nvPr>
        </p:nvSpPr>
        <p:spPr>
          <a:xfrm>
            <a:off x="1981200" y="274638"/>
            <a:ext cx="8229600" cy="1143000"/>
          </a:xfrm>
        </p:spPr>
        <p:txBody>
          <a:bodyPr/>
          <a:lstStyle/>
          <a:p>
            <a:r>
              <a:rPr lang="en-US" dirty="0"/>
              <a:t>FHA Mortgagor</a:t>
            </a:r>
          </a:p>
        </p:txBody>
      </p:sp>
      <p:sp>
        <p:nvSpPr>
          <p:cNvPr id="5" name="Content Placeholder 4">
            <a:extLst>
              <a:ext uri="{FF2B5EF4-FFF2-40B4-BE49-F238E27FC236}">
                <a16:creationId xmlns:a16="http://schemas.microsoft.com/office/drawing/2014/main" id="{3EA9000A-9952-5121-68B1-C74FC71FC867}"/>
              </a:ext>
            </a:extLst>
          </p:cNvPr>
          <p:cNvSpPr>
            <a:spLocks noGrp="1"/>
          </p:cNvSpPr>
          <p:nvPr>
            <p:ph sz="half" idx="2"/>
          </p:nvPr>
        </p:nvSpPr>
        <p:spPr>
          <a:xfrm>
            <a:off x="1981200" y="2082018"/>
            <a:ext cx="8229599" cy="4044145"/>
          </a:xfrm>
        </p:spPr>
        <p:txBody>
          <a:bodyPr/>
          <a:lstStyle/>
          <a:p>
            <a:r>
              <a:rPr lang="en-US" sz="2200" dirty="0"/>
              <a:t>Offered the same terms as an owner-occupant</a:t>
            </a:r>
          </a:p>
          <a:p>
            <a:r>
              <a:rPr lang="en-US" sz="2200" dirty="0"/>
              <a:t>Same loan qualification applies for the 203b and 203K products</a:t>
            </a:r>
          </a:p>
          <a:p>
            <a:r>
              <a:rPr lang="en-US" sz="2200" dirty="0"/>
              <a:t>3.5% MRI requirement applies</a:t>
            </a:r>
          </a:p>
          <a:p>
            <a:r>
              <a:rPr lang="en-US" sz="2200" dirty="0"/>
              <a:t>FHA Loans are assumable</a:t>
            </a:r>
          </a:p>
          <a:p>
            <a:r>
              <a:rPr lang="en-US" sz="2200" dirty="0"/>
              <a:t>Available for Loss Mitigation</a:t>
            </a:r>
          </a:p>
          <a:p>
            <a:r>
              <a:rPr lang="en-US" sz="2200" dirty="0"/>
              <a:t>Used to operate Long-term Affordable Housing Programs</a:t>
            </a:r>
          </a:p>
          <a:p>
            <a:r>
              <a:rPr lang="en-US" sz="2200" dirty="0"/>
              <a:t>Once approved the NP will need to find a Lender willing to underwrite these types of loans</a:t>
            </a:r>
          </a:p>
        </p:txBody>
      </p:sp>
      <p:sp>
        <p:nvSpPr>
          <p:cNvPr id="9" name="Text Placeholder 8">
            <a:extLst>
              <a:ext uri="{FF2B5EF4-FFF2-40B4-BE49-F238E27FC236}">
                <a16:creationId xmlns:a16="http://schemas.microsoft.com/office/drawing/2014/main" id="{7E890273-5D64-0431-F3BE-E3B5252B3B95}"/>
              </a:ext>
            </a:extLst>
          </p:cNvPr>
          <p:cNvSpPr>
            <a:spLocks noGrp="1"/>
          </p:cNvSpPr>
          <p:nvPr>
            <p:ph type="body" idx="1"/>
          </p:nvPr>
        </p:nvSpPr>
        <p:spPr>
          <a:xfrm>
            <a:off x="1981200" y="1139483"/>
            <a:ext cx="7927145" cy="745588"/>
          </a:xfrm>
        </p:spPr>
        <p:txBody>
          <a:bodyPr/>
          <a:lstStyle/>
          <a:p>
            <a:pPr algn="ctr"/>
            <a:r>
              <a:rPr lang="en-US" dirty="0">
                <a:solidFill>
                  <a:srgbClr val="006600"/>
                </a:solidFill>
              </a:rPr>
              <a:t>FHA-Approved NP or GE may qualify for an </a:t>
            </a:r>
          </a:p>
          <a:p>
            <a:pPr algn="ctr"/>
            <a:r>
              <a:rPr lang="en-US" dirty="0">
                <a:solidFill>
                  <a:srgbClr val="006600"/>
                </a:solidFill>
              </a:rPr>
              <a:t>FHA-insured Mortgage</a:t>
            </a:r>
          </a:p>
        </p:txBody>
      </p:sp>
    </p:spTree>
    <p:extLst>
      <p:ext uri="{BB962C8B-B14F-4D97-AF65-F5344CB8AC3E}">
        <p14:creationId xmlns:p14="http://schemas.microsoft.com/office/powerpoint/2010/main" val="19577662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541170C6-AF5B-D9B0-B6FB-512E714A5F58}"/>
              </a:ext>
            </a:extLst>
          </p:cNvPr>
          <p:cNvSpPr>
            <a:spLocks noGrp="1"/>
          </p:cNvSpPr>
          <p:nvPr>
            <p:ph sz="quarter" idx="10"/>
          </p:nvPr>
        </p:nvSpPr>
        <p:spPr>
          <a:xfrm>
            <a:off x="1716025" y="928469"/>
            <a:ext cx="8687819" cy="5176911"/>
          </a:xfrm>
        </p:spPr>
        <p:txBody>
          <a:bodyPr/>
          <a:lstStyle/>
          <a:p>
            <a:pPr marL="0" indent="0" algn="ctr">
              <a:buNone/>
            </a:pPr>
            <a:r>
              <a:rPr lang="en-US" dirty="0"/>
              <a:t>The </a:t>
            </a:r>
            <a:r>
              <a:rPr lang="en-US" b="1" dirty="0">
                <a:solidFill>
                  <a:srgbClr val="006600"/>
                </a:solidFill>
              </a:rPr>
              <a:t>GNND</a:t>
            </a:r>
            <a:r>
              <a:rPr lang="en-US" sz="3600" b="1" dirty="0">
                <a:solidFill>
                  <a:srgbClr val="006600"/>
                </a:solidFill>
              </a:rPr>
              <a:t> </a:t>
            </a:r>
            <a:r>
              <a:rPr lang="en-US" dirty="0"/>
              <a:t>sales incentive permits an Owner-Occupant </a:t>
            </a:r>
            <a:r>
              <a:rPr lang="en-US" dirty="0">
                <a:solidFill>
                  <a:srgbClr val="00007D"/>
                </a:solidFill>
              </a:rPr>
              <a:t>Borrower</a:t>
            </a:r>
            <a:r>
              <a:rPr lang="en-US" b="1" dirty="0">
                <a:solidFill>
                  <a:srgbClr val="006600"/>
                </a:solidFill>
              </a:rPr>
              <a:t> (full-time Law Enforcement/ Officer/Teacher/Firefighter or EMT</a:t>
            </a:r>
            <a:r>
              <a:rPr lang="en-US" dirty="0">
                <a:solidFill>
                  <a:srgbClr val="006600"/>
                </a:solidFill>
              </a:rPr>
              <a:t>) </a:t>
            </a:r>
            <a:r>
              <a:rPr lang="en-US" dirty="0"/>
              <a:t>who wish to purchase a HUD Home at a 50% discount</a:t>
            </a:r>
          </a:p>
          <a:p>
            <a:pPr marL="0" indent="0">
              <a:buNone/>
            </a:pPr>
            <a:endParaRPr lang="en-US" sz="800" dirty="0"/>
          </a:p>
          <a:p>
            <a:pPr>
              <a:buFont typeface="Arial" panose="020B0604020202020204" pitchFamily="34" charset="0"/>
              <a:buChar char="•"/>
            </a:pPr>
            <a:r>
              <a:rPr lang="en-US" dirty="0"/>
              <a:t>Property located in a </a:t>
            </a:r>
            <a:r>
              <a:rPr lang="en-US" b="1" dirty="0">
                <a:solidFill>
                  <a:srgbClr val="006600"/>
                </a:solidFill>
              </a:rPr>
              <a:t>HUD-designated Revitalization Area </a:t>
            </a:r>
            <a:r>
              <a:rPr lang="en-US" dirty="0"/>
              <a:t>with FHA-insured financing at a </a:t>
            </a:r>
            <a:r>
              <a:rPr lang="en-US" b="1" dirty="0">
                <a:solidFill>
                  <a:srgbClr val="006600"/>
                </a:solidFill>
              </a:rPr>
              <a:t>50% discoun</a:t>
            </a:r>
            <a:r>
              <a:rPr lang="en-US" dirty="0">
                <a:solidFill>
                  <a:srgbClr val="006600"/>
                </a:solidFill>
              </a:rPr>
              <a:t>t </a:t>
            </a:r>
            <a:r>
              <a:rPr lang="en-US" dirty="0"/>
              <a:t>off the list price</a:t>
            </a:r>
          </a:p>
          <a:p>
            <a:pPr>
              <a:buFont typeface="Arial" panose="020B0604020202020204" pitchFamily="34" charset="0"/>
              <a:buChar char="•"/>
            </a:pPr>
            <a:r>
              <a:rPr lang="en-US" dirty="0"/>
              <a:t>Low </a:t>
            </a:r>
            <a:r>
              <a:rPr lang="en-US" b="1" dirty="0">
                <a:solidFill>
                  <a:srgbClr val="006600"/>
                </a:solidFill>
              </a:rPr>
              <a:t>$100 Down Payment</a:t>
            </a:r>
            <a:endParaRPr lang="en-US" b="1" dirty="0"/>
          </a:p>
          <a:p>
            <a:pPr>
              <a:buFont typeface="Arial" panose="020B0604020202020204" pitchFamily="34" charset="0"/>
              <a:buChar char="•"/>
            </a:pPr>
            <a:r>
              <a:rPr lang="en-US" b="1" dirty="0">
                <a:solidFill>
                  <a:srgbClr val="006600"/>
                </a:solidFill>
              </a:rPr>
              <a:t>HUD Pays Closing Costs</a:t>
            </a:r>
          </a:p>
          <a:p>
            <a:pPr>
              <a:buFont typeface="Arial" panose="020B0604020202020204" pitchFamily="34" charset="0"/>
              <a:buChar char="•"/>
            </a:pPr>
            <a:r>
              <a:rPr lang="en-US" dirty="0"/>
              <a:t>The Good Neighbor Next Door (GNND) participant must </a:t>
            </a:r>
            <a:r>
              <a:rPr lang="en-US" b="1" dirty="0">
                <a:solidFill>
                  <a:srgbClr val="006600"/>
                </a:solidFill>
              </a:rPr>
              <a:t>live in the Property as their sole residence</a:t>
            </a:r>
            <a:r>
              <a:rPr lang="en-US" dirty="0">
                <a:solidFill>
                  <a:srgbClr val="FF6600"/>
                </a:solidFill>
              </a:rPr>
              <a:t> </a:t>
            </a:r>
            <a:r>
              <a:rPr lang="en-US" dirty="0">
                <a:solidFill>
                  <a:srgbClr val="006600"/>
                </a:solidFill>
              </a:rPr>
              <a:t>f</a:t>
            </a:r>
            <a:r>
              <a:rPr lang="en-US" dirty="0"/>
              <a:t>or an owner-occupancy term of 36 months</a:t>
            </a:r>
          </a:p>
          <a:p>
            <a:endParaRPr lang="en-US" dirty="0"/>
          </a:p>
        </p:txBody>
      </p:sp>
      <p:sp>
        <p:nvSpPr>
          <p:cNvPr id="12" name="Text Placeholder 11">
            <a:extLst>
              <a:ext uri="{FF2B5EF4-FFF2-40B4-BE49-F238E27FC236}">
                <a16:creationId xmlns:a16="http://schemas.microsoft.com/office/drawing/2014/main" id="{8286E7B3-1D62-AD29-DA8D-2AD307E221B7}"/>
              </a:ext>
            </a:extLst>
          </p:cNvPr>
          <p:cNvSpPr>
            <a:spLocks noGrp="1"/>
          </p:cNvSpPr>
          <p:nvPr>
            <p:ph type="body" sz="quarter" idx="11"/>
          </p:nvPr>
        </p:nvSpPr>
        <p:spPr>
          <a:xfrm>
            <a:off x="1716089" y="281354"/>
            <a:ext cx="8688387" cy="518746"/>
          </a:xfrm>
        </p:spPr>
        <p:txBody>
          <a:bodyPr/>
          <a:lstStyle/>
          <a:p>
            <a:r>
              <a:rPr lang="en-US" dirty="0"/>
              <a:t>Good Neighbor Next Door Initiative</a:t>
            </a:r>
          </a:p>
        </p:txBody>
      </p:sp>
    </p:spTree>
    <p:extLst>
      <p:ext uri="{BB962C8B-B14F-4D97-AF65-F5344CB8AC3E}">
        <p14:creationId xmlns:p14="http://schemas.microsoft.com/office/powerpoint/2010/main" val="25434592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95051E-8653-E2D5-15DD-9E1B62236F0D}"/>
              </a:ext>
            </a:extLst>
          </p:cNvPr>
          <p:cNvSpPr>
            <a:spLocks noGrp="1"/>
          </p:cNvSpPr>
          <p:nvPr>
            <p:ph sz="quarter" idx="10"/>
          </p:nvPr>
        </p:nvSpPr>
        <p:spPr>
          <a:xfrm>
            <a:off x="1815389" y="1021339"/>
            <a:ext cx="8585054" cy="4826784"/>
          </a:xfrm>
        </p:spPr>
        <p:txBody>
          <a:bodyPr/>
          <a:lstStyle/>
          <a:p>
            <a:pPr marL="0" indent="0" algn="ctr">
              <a:buNone/>
            </a:pPr>
            <a:endParaRPr lang="en-US" b="1" dirty="0"/>
          </a:p>
        </p:txBody>
      </p:sp>
      <p:sp>
        <p:nvSpPr>
          <p:cNvPr id="3" name="Text Placeholder 2">
            <a:extLst>
              <a:ext uri="{FF2B5EF4-FFF2-40B4-BE49-F238E27FC236}">
                <a16:creationId xmlns:a16="http://schemas.microsoft.com/office/drawing/2014/main" id="{1080A8DE-81BA-1AF9-246D-5B0A250A1B53}"/>
              </a:ext>
            </a:extLst>
          </p:cNvPr>
          <p:cNvSpPr>
            <a:spLocks noGrp="1"/>
          </p:cNvSpPr>
          <p:nvPr>
            <p:ph type="body" sz="quarter" idx="11"/>
          </p:nvPr>
        </p:nvSpPr>
        <p:spPr>
          <a:xfrm>
            <a:off x="1819423" y="337626"/>
            <a:ext cx="8585053" cy="462475"/>
          </a:xfrm>
        </p:spPr>
        <p:txBody>
          <a:bodyPr/>
          <a:lstStyle/>
          <a:p>
            <a:r>
              <a:rPr lang="en-US" sz="2400" dirty="0"/>
              <a:t>REO Inventory (HUD Homes):</a:t>
            </a:r>
            <a:r>
              <a:rPr lang="en-US" sz="2400" dirty="0">
                <a:solidFill>
                  <a:srgbClr val="006600"/>
                </a:solidFill>
              </a:rPr>
              <a:t>www.HUDHomeStore.gov </a:t>
            </a:r>
          </a:p>
        </p:txBody>
      </p:sp>
      <p:pic>
        <p:nvPicPr>
          <p:cNvPr id="6" name="Picture 5">
            <a:extLst>
              <a:ext uri="{FF2B5EF4-FFF2-40B4-BE49-F238E27FC236}">
                <a16:creationId xmlns:a16="http://schemas.microsoft.com/office/drawing/2014/main" id="{2D7DE669-66C4-5177-F69C-FDFFF0E87459}"/>
              </a:ext>
            </a:extLst>
          </p:cNvPr>
          <p:cNvPicPr>
            <a:picLocks noChangeAspect="1"/>
          </p:cNvPicPr>
          <p:nvPr/>
        </p:nvPicPr>
        <p:blipFill>
          <a:blip r:embed="rId3"/>
          <a:stretch>
            <a:fillRect/>
          </a:stretch>
        </p:blipFill>
        <p:spPr>
          <a:xfrm>
            <a:off x="3461289" y="1146875"/>
            <a:ext cx="5765369" cy="4689786"/>
          </a:xfrm>
          <a:prstGeom prst="rect">
            <a:avLst/>
          </a:prstGeom>
        </p:spPr>
      </p:pic>
    </p:spTree>
    <p:extLst>
      <p:ext uri="{BB962C8B-B14F-4D97-AF65-F5344CB8AC3E}">
        <p14:creationId xmlns:p14="http://schemas.microsoft.com/office/powerpoint/2010/main" val="40975271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C14BF3-5687-EF5B-3681-DAA65E69E76C}"/>
              </a:ext>
            </a:extLst>
          </p:cNvPr>
          <p:cNvSpPr>
            <a:spLocks noGrp="1"/>
          </p:cNvSpPr>
          <p:nvPr>
            <p:ph sz="quarter" idx="10"/>
          </p:nvPr>
        </p:nvSpPr>
        <p:spPr>
          <a:xfrm>
            <a:off x="1716025" y="1164771"/>
            <a:ext cx="8687819" cy="4655926"/>
          </a:xfrm>
        </p:spPr>
        <p:txBody>
          <a:bodyPr/>
          <a:lstStyle/>
          <a:p>
            <a:pPr marL="0" indent="0">
              <a:buNone/>
            </a:pPr>
            <a:endParaRPr lang="en-US" dirty="0"/>
          </a:p>
          <a:p>
            <a:pPr marL="0" indent="0" algn="ctr">
              <a:buNone/>
            </a:pPr>
            <a:r>
              <a:rPr lang="en-US" sz="3200" dirty="0">
                <a:solidFill>
                  <a:srgbClr val="00007D"/>
                </a:solidFill>
              </a:rPr>
              <a:t>Mississippi has: </a:t>
            </a:r>
            <a:r>
              <a:rPr lang="en-US" sz="3200" b="1" dirty="0">
                <a:solidFill>
                  <a:srgbClr val="00007D"/>
                </a:solidFill>
              </a:rPr>
              <a:t>184 </a:t>
            </a:r>
            <a:r>
              <a:rPr lang="en-US" sz="3200" dirty="0">
                <a:solidFill>
                  <a:srgbClr val="00007D"/>
                </a:solidFill>
              </a:rPr>
              <a:t>Properties </a:t>
            </a:r>
            <a:r>
              <a:rPr lang="en-US" sz="2000" dirty="0">
                <a:solidFill>
                  <a:srgbClr val="00007D"/>
                </a:solidFill>
              </a:rPr>
              <a:t>as of 4/9/24</a:t>
            </a:r>
          </a:p>
          <a:p>
            <a:pPr marL="0" indent="0" algn="ctr">
              <a:buNone/>
            </a:pPr>
            <a:endParaRPr lang="en-US" sz="2000" dirty="0">
              <a:solidFill>
                <a:srgbClr val="00007D"/>
              </a:solidFill>
            </a:endParaRPr>
          </a:p>
          <a:p>
            <a:pPr marL="0" indent="0" algn="ctr">
              <a:buNone/>
            </a:pPr>
            <a:r>
              <a:rPr lang="en-US" sz="3200" i="1" dirty="0">
                <a:solidFill>
                  <a:srgbClr val="00007D"/>
                </a:solidFill>
              </a:rPr>
              <a:t>*Custodial Inventory: </a:t>
            </a:r>
            <a:r>
              <a:rPr lang="en-US" sz="3200" b="1" i="1" dirty="0">
                <a:solidFill>
                  <a:srgbClr val="00007D"/>
                </a:solidFill>
              </a:rPr>
              <a:t>104</a:t>
            </a:r>
          </a:p>
          <a:p>
            <a:pPr marL="0" indent="0" algn="ctr">
              <a:buNone/>
            </a:pPr>
            <a:r>
              <a:rPr lang="en-US" sz="3200" dirty="0">
                <a:solidFill>
                  <a:srgbClr val="00007D"/>
                </a:solidFill>
              </a:rPr>
              <a:t>Available Properties in MS</a:t>
            </a:r>
            <a:r>
              <a:rPr lang="en-US" sz="3200" b="1" dirty="0">
                <a:solidFill>
                  <a:srgbClr val="00007D"/>
                </a:solidFill>
              </a:rPr>
              <a:t>: 79</a:t>
            </a:r>
          </a:p>
          <a:p>
            <a:pPr marL="0" indent="0" algn="ctr">
              <a:buNone/>
            </a:pPr>
            <a:r>
              <a:rPr lang="en-US" sz="3200" dirty="0">
                <a:solidFill>
                  <a:srgbClr val="00007D"/>
                </a:solidFill>
              </a:rPr>
              <a:t>Vacant Lot: 1</a:t>
            </a:r>
          </a:p>
          <a:p>
            <a:pPr marL="0" indent="0" algn="ctr">
              <a:buNone/>
            </a:pPr>
            <a:endParaRPr lang="en-US" sz="2000" i="1" dirty="0">
              <a:solidFill>
                <a:srgbClr val="00007D"/>
              </a:solidFill>
            </a:endParaRPr>
          </a:p>
          <a:p>
            <a:pPr marL="0" indent="0" algn="ctr">
              <a:buNone/>
            </a:pPr>
            <a:r>
              <a:rPr lang="en-US" b="1" i="1" dirty="0">
                <a:solidFill>
                  <a:srgbClr val="00007D"/>
                </a:solidFill>
              </a:rPr>
              <a:t>*</a:t>
            </a:r>
            <a:r>
              <a:rPr lang="en-US" i="1" dirty="0">
                <a:solidFill>
                  <a:srgbClr val="00007D"/>
                </a:solidFill>
              </a:rPr>
              <a:t>These are properties that have an FHA Reverse Mortgage Loan (HECM) and are held off the market </a:t>
            </a:r>
          </a:p>
          <a:p>
            <a:pPr marL="0" indent="0" algn="ctr">
              <a:buNone/>
            </a:pPr>
            <a:endParaRPr lang="en-US" sz="3200" b="1" dirty="0">
              <a:solidFill>
                <a:srgbClr val="006600"/>
              </a:solidFill>
            </a:endParaRPr>
          </a:p>
        </p:txBody>
      </p:sp>
      <p:sp>
        <p:nvSpPr>
          <p:cNvPr id="3" name="Text Placeholder 2">
            <a:extLst>
              <a:ext uri="{FF2B5EF4-FFF2-40B4-BE49-F238E27FC236}">
                <a16:creationId xmlns:a16="http://schemas.microsoft.com/office/drawing/2014/main" id="{80BA1225-AC9E-D264-028A-B5FDBF8A0A8F}"/>
              </a:ext>
            </a:extLst>
          </p:cNvPr>
          <p:cNvSpPr>
            <a:spLocks noGrp="1"/>
          </p:cNvSpPr>
          <p:nvPr>
            <p:ph type="body" sz="quarter" idx="11"/>
          </p:nvPr>
        </p:nvSpPr>
        <p:spPr>
          <a:xfrm>
            <a:off x="1716089" y="237203"/>
            <a:ext cx="8688387" cy="800100"/>
          </a:xfrm>
        </p:spPr>
        <p:txBody>
          <a:bodyPr/>
          <a:lstStyle/>
          <a:p>
            <a:r>
              <a:rPr lang="en-US" dirty="0"/>
              <a:t>REO (HUD Homes) Inventory in MS</a:t>
            </a:r>
          </a:p>
        </p:txBody>
      </p:sp>
    </p:spTree>
    <p:extLst>
      <p:ext uri="{BB962C8B-B14F-4D97-AF65-F5344CB8AC3E}">
        <p14:creationId xmlns:p14="http://schemas.microsoft.com/office/powerpoint/2010/main" val="28171810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391861-D4DF-4ABD-9401-70DF140EB7B2}"/>
              </a:ext>
            </a:extLst>
          </p:cNvPr>
          <p:cNvSpPr>
            <a:spLocks noGrp="1"/>
          </p:cNvSpPr>
          <p:nvPr>
            <p:ph sz="quarter" idx="10"/>
          </p:nvPr>
        </p:nvSpPr>
        <p:spPr>
          <a:xfrm>
            <a:off x="1716088" y="1244184"/>
            <a:ext cx="8688387" cy="4627227"/>
          </a:xfrm>
        </p:spPr>
        <p:txBody>
          <a:bodyPr/>
          <a:lstStyle/>
          <a:p>
            <a:pPr marL="0" indent="0">
              <a:buNone/>
            </a:pPr>
            <a:r>
              <a:rPr lang="en-US" b="1" dirty="0">
                <a:solidFill>
                  <a:srgbClr val="006600"/>
                </a:solidFill>
                <a:effectLst/>
              </a:rPr>
              <a:t>HUD provides support to a nationwide network of Housing Counseling Agencies (HCAs) and Counselors. </a:t>
            </a:r>
            <a:r>
              <a:rPr lang="en-US" dirty="0">
                <a:solidFill>
                  <a:srgbClr val="000000"/>
                </a:solidFill>
                <a:effectLst/>
              </a:rPr>
              <a:t>They provide tools to current homeowners, prospective home buyers, renters, homeless, and victims of disasters, so they can make responsible choices to address their housing needs. </a:t>
            </a:r>
            <a:r>
              <a:rPr lang="en-US" b="1" dirty="0">
                <a:solidFill>
                  <a:srgbClr val="000000"/>
                </a:solidFill>
                <a:effectLst/>
                <a:hlinkClick r:id="rId3"/>
              </a:rPr>
              <a:t>https://www.hud.gov/program_offices/housing/sfh/hcc/hcc_home</a:t>
            </a:r>
            <a:r>
              <a:rPr lang="en-US" b="1" dirty="0">
                <a:solidFill>
                  <a:srgbClr val="000000"/>
                </a:solidFill>
                <a:effectLst/>
              </a:rPr>
              <a:t> </a:t>
            </a:r>
          </a:p>
          <a:p>
            <a:pPr marL="0" indent="0">
              <a:buNone/>
            </a:pPr>
            <a:endParaRPr lang="en-US" sz="800" dirty="0">
              <a:solidFill>
                <a:srgbClr val="00007D"/>
              </a:solidFill>
            </a:endParaRPr>
          </a:p>
          <a:p>
            <a:pPr marL="0" indent="0">
              <a:buNone/>
            </a:pPr>
            <a:r>
              <a:rPr lang="en-US" b="1" dirty="0">
                <a:solidFill>
                  <a:srgbClr val="006600"/>
                </a:solidFill>
              </a:rPr>
              <a:t>To find a Partnering HCA or Certified Counselor go to: </a:t>
            </a:r>
            <a:r>
              <a:rPr lang="en-US" b="1" dirty="0"/>
              <a:t> </a:t>
            </a:r>
            <a:r>
              <a:rPr lang="en-US" b="1" dirty="0">
                <a:solidFill>
                  <a:srgbClr val="0000FF"/>
                </a:solidFill>
                <a:hlinkClick r:id="rId4">
                  <a:extLst>
                    <a:ext uri="{A12FA001-AC4F-418D-AE19-62706E023703}">
                      <ahyp:hlinkClr xmlns:ahyp="http://schemas.microsoft.com/office/drawing/2018/hyperlinkcolor" val="tx"/>
                    </a:ext>
                  </a:extLst>
                </a:hlinkClick>
              </a:rPr>
              <a:t>https://apps.hud.gov/offices/hsg/sfh/hcc/hcs.cfm</a:t>
            </a:r>
            <a:r>
              <a:rPr lang="en-US" b="1" dirty="0">
                <a:solidFill>
                  <a:srgbClr val="0000FF"/>
                </a:solidFill>
              </a:rPr>
              <a:t> </a:t>
            </a:r>
          </a:p>
          <a:p>
            <a:pPr marL="0" indent="0">
              <a:buNone/>
            </a:pPr>
            <a:r>
              <a:rPr lang="en-US" dirty="0">
                <a:effectLst/>
              </a:rPr>
              <a:t>Call </a:t>
            </a:r>
            <a:r>
              <a:rPr lang="en-US" b="1" dirty="0">
                <a:solidFill>
                  <a:srgbClr val="006600"/>
                </a:solidFill>
                <a:effectLst/>
              </a:rPr>
              <a:t>(800) 569-4287</a:t>
            </a:r>
            <a:r>
              <a:rPr lang="en-US" b="1" dirty="0">
                <a:effectLst/>
              </a:rPr>
              <a:t> </a:t>
            </a:r>
            <a:r>
              <a:rPr lang="en-US" dirty="0">
                <a:effectLst/>
              </a:rPr>
              <a:t>or </a:t>
            </a:r>
            <a:r>
              <a:rPr lang="en-US" b="1" dirty="0">
                <a:solidFill>
                  <a:srgbClr val="006600"/>
                </a:solidFill>
                <a:effectLst/>
              </a:rPr>
              <a:t>TTY (800) 877-8339</a:t>
            </a:r>
          </a:p>
          <a:p>
            <a:pPr marL="0" indent="0">
              <a:buNone/>
            </a:pPr>
            <a:endParaRPr lang="en-US" sz="2000" b="1" dirty="0">
              <a:solidFill>
                <a:srgbClr val="00007D"/>
              </a:solidFill>
            </a:endParaRPr>
          </a:p>
        </p:txBody>
      </p:sp>
      <p:sp>
        <p:nvSpPr>
          <p:cNvPr id="3" name="Text Placeholder 2">
            <a:extLst>
              <a:ext uri="{FF2B5EF4-FFF2-40B4-BE49-F238E27FC236}">
                <a16:creationId xmlns:a16="http://schemas.microsoft.com/office/drawing/2014/main" id="{BB7BED07-7C60-4F7E-85ED-0BD942AFE9EE}"/>
              </a:ext>
            </a:extLst>
          </p:cNvPr>
          <p:cNvSpPr>
            <a:spLocks noGrp="1"/>
          </p:cNvSpPr>
          <p:nvPr>
            <p:ph type="body" sz="quarter" idx="11"/>
          </p:nvPr>
        </p:nvSpPr>
        <p:spPr>
          <a:xfrm>
            <a:off x="1716089" y="272716"/>
            <a:ext cx="8688387" cy="527384"/>
          </a:xfrm>
        </p:spPr>
        <p:txBody>
          <a:bodyPr/>
          <a:lstStyle/>
          <a:p>
            <a:r>
              <a:rPr lang="en-US" dirty="0"/>
              <a:t>Housing Counseling</a:t>
            </a:r>
          </a:p>
        </p:txBody>
      </p:sp>
    </p:spTree>
    <p:extLst>
      <p:ext uri="{BB962C8B-B14F-4D97-AF65-F5344CB8AC3E}">
        <p14:creationId xmlns:p14="http://schemas.microsoft.com/office/powerpoint/2010/main" val="18269980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999AE54-0FEE-F7FD-BB58-C81139621494}"/>
              </a:ext>
            </a:extLst>
          </p:cNvPr>
          <p:cNvPicPr>
            <a:picLocks noGrp="1" noChangeAspect="1"/>
          </p:cNvPicPr>
          <p:nvPr>
            <p:ph sz="quarter" idx="10"/>
          </p:nvPr>
        </p:nvPicPr>
        <p:blipFill>
          <a:blip r:embed="rId3"/>
          <a:stretch>
            <a:fillRect/>
          </a:stretch>
        </p:blipFill>
        <p:spPr>
          <a:xfrm>
            <a:off x="1716025" y="1284550"/>
            <a:ext cx="8687819" cy="4497273"/>
          </a:xfrm>
          <a:noFill/>
        </p:spPr>
      </p:pic>
      <p:sp>
        <p:nvSpPr>
          <p:cNvPr id="3" name="Text Placeholder 2">
            <a:extLst>
              <a:ext uri="{FF2B5EF4-FFF2-40B4-BE49-F238E27FC236}">
                <a16:creationId xmlns:a16="http://schemas.microsoft.com/office/drawing/2014/main" id="{50DB8D78-35C7-BD30-CF52-435C25ABBC8B}"/>
              </a:ext>
            </a:extLst>
          </p:cNvPr>
          <p:cNvSpPr>
            <a:spLocks noGrp="1"/>
          </p:cNvSpPr>
          <p:nvPr>
            <p:ph type="body" sz="quarter" idx="11"/>
          </p:nvPr>
        </p:nvSpPr>
        <p:spPr>
          <a:xfrm>
            <a:off x="1716089" y="239152"/>
            <a:ext cx="8688387" cy="560949"/>
          </a:xfrm>
        </p:spPr>
        <p:txBody>
          <a:bodyPr>
            <a:normAutofit/>
          </a:bodyPr>
          <a:lstStyle/>
          <a:p>
            <a:r>
              <a:rPr lang="en-US" dirty="0"/>
              <a:t>HUD’s Disaster Resources</a:t>
            </a:r>
          </a:p>
        </p:txBody>
      </p:sp>
    </p:spTree>
    <p:extLst>
      <p:ext uri="{BB962C8B-B14F-4D97-AF65-F5344CB8AC3E}">
        <p14:creationId xmlns:p14="http://schemas.microsoft.com/office/powerpoint/2010/main" val="19328216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
            <a:extLst>
              <a:ext uri="{FF2B5EF4-FFF2-40B4-BE49-F238E27FC236}">
                <a16:creationId xmlns:a16="http://schemas.microsoft.com/office/drawing/2014/main" id="{EFEF71DF-1E16-4578-8942-B193ED8CC126}"/>
              </a:ext>
            </a:extLst>
          </p:cNvPr>
          <p:cNvSpPr>
            <a:spLocks noGrp="1"/>
          </p:cNvSpPr>
          <p:nvPr>
            <p:ph sz="quarter" idx="10"/>
          </p:nvPr>
        </p:nvSpPr>
        <p:spPr>
          <a:xfrm>
            <a:off x="1716025" y="998806"/>
            <a:ext cx="8687819" cy="5008099"/>
          </a:xfrm>
        </p:spPr>
        <p:txBody>
          <a:bodyPr/>
          <a:lstStyle/>
          <a:p>
            <a:pPr marL="0" indent="0" algn="ctr">
              <a:buNone/>
            </a:pPr>
            <a:endParaRPr lang="en-US" sz="800" b="1" dirty="0">
              <a:solidFill>
                <a:srgbClr val="006600"/>
              </a:solidFill>
            </a:endParaRPr>
          </a:p>
          <a:p>
            <a:pPr marL="0" indent="0" algn="ctr">
              <a:buNone/>
            </a:pPr>
            <a:r>
              <a:rPr lang="en-US" b="1" dirty="0">
                <a:solidFill>
                  <a:srgbClr val="006600"/>
                </a:solidFill>
              </a:rPr>
              <a:t>FHA Resource Center</a:t>
            </a:r>
          </a:p>
          <a:p>
            <a:pPr marL="114300" indent="0" algn="ctr">
              <a:spcBef>
                <a:spcPts val="0"/>
              </a:spcBef>
              <a:spcAft>
                <a:spcPts val="0"/>
              </a:spcAft>
              <a:buNone/>
            </a:pPr>
            <a:r>
              <a:rPr lang="en-US" sz="1800" b="1" dirty="0">
                <a:ea typeface="Calibri" panose="020F0502020204030204" pitchFamily="34" charset="0"/>
              </a:rPr>
              <a:t>1 (800) CALL FHA or 1 (800) 225-5342</a:t>
            </a:r>
          </a:p>
          <a:p>
            <a:pPr marL="114300" indent="0" algn="ctr">
              <a:spcBef>
                <a:spcPts val="0"/>
              </a:spcBef>
              <a:spcAft>
                <a:spcPts val="0"/>
              </a:spcAft>
              <a:buNone/>
            </a:pPr>
            <a:endParaRPr lang="en-US" sz="800" dirty="0">
              <a:latin typeface="Calibri" panose="020F0502020204030204" pitchFamily="34" charset="0"/>
              <a:ea typeface="Calibri" panose="020F0502020204030204" pitchFamily="34" charset="0"/>
            </a:endParaRPr>
          </a:p>
          <a:p>
            <a:pPr marL="114300" indent="0" algn="ctr">
              <a:spcBef>
                <a:spcPts val="0"/>
              </a:spcBef>
              <a:spcAft>
                <a:spcPts val="0"/>
              </a:spcAft>
              <a:buNone/>
            </a:pPr>
            <a:r>
              <a:rPr lang="en-US" sz="1800" b="1" dirty="0">
                <a:ea typeface="Calibri" panose="020F0502020204030204" pitchFamily="34" charset="0"/>
              </a:rPr>
              <a:t>Persons with hearing or speech impairments may access this number via TTY by calling the </a:t>
            </a:r>
            <a:r>
              <a:rPr lang="en-US" sz="1800" b="1" dirty="0">
                <a:solidFill>
                  <a:srgbClr val="006600"/>
                </a:solidFill>
                <a:ea typeface="Calibri" panose="020F0502020204030204" pitchFamily="34" charset="0"/>
              </a:rPr>
              <a:t>Federal Information Relay Service at (800) 877-83</a:t>
            </a:r>
            <a:r>
              <a:rPr lang="en-US" sz="1800" b="1" dirty="0">
                <a:ea typeface="Calibri" panose="020F0502020204030204" pitchFamily="34" charset="0"/>
              </a:rPr>
              <a:t>39</a:t>
            </a:r>
          </a:p>
          <a:p>
            <a:pPr marL="457200" algn="ctr">
              <a:spcBef>
                <a:spcPts val="0"/>
              </a:spcBef>
              <a:spcAft>
                <a:spcPts val="0"/>
              </a:spcAft>
            </a:pPr>
            <a:endParaRPr lang="en-US" sz="800" dirty="0">
              <a:latin typeface="Calibri" panose="020F0502020204030204" pitchFamily="34" charset="0"/>
              <a:ea typeface="Calibri" panose="020F0502020204030204" pitchFamily="34" charset="0"/>
            </a:endParaRPr>
          </a:p>
          <a:p>
            <a:pPr marL="114300" indent="0" algn="ctr">
              <a:spcBef>
                <a:spcPts val="0"/>
              </a:spcBef>
              <a:spcAft>
                <a:spcPts val="0"/>
              </a:spcAft>
              <a:buNone/>
            </a:pPr>
            <a:r>
              <a:rPr lang="en-US" sz="1800" b="1" dirty="0">
                <a:ea typeface="Calibri" panose="020F0502020204030204" pitchFamily="34" charset="0"/>
              </a:rPr>
              <a:t>Email: </a:t>
            </a:r>
            <a:r>
              <a:rPr lang="en-US" sz="1800" b="1" u="sng" dirty="0">
                <a:solidFill>
                  <a:srgbClr val="006600"/>
                </a:solidFill>
                <a:ea typeface="Calibri" panose="020F0502020204030204" pitchFamily="34" charset="0"/>
                <a:hlinkClick r:id="rId3">
                  <a:extLst>
                    <a:ext uri="{A12FA001-AC4F-418D-AE19-62706E023703}">
                      <ahyp:hlinkClr xmlns:ahyp="http://schemas.microsoft.com/office/drawing/2018/hyperlinkcolor" val="tx"/>
                    </a:ext>
                  </a:extLst>
                </a:hlinkClick>
              </a:rPr>
              <a:t>answers@hud.gov</a:t>
            </a:r>
            <a:endParaRPr lang="en-US" sz="1800" dirty="0">
              <a:solidFill>
                <a:srgbClr val="006600"/>
              </a:solidFill>
              <a:latin typeface="Calibri" panose="020F0502020204030204" pitchFamily="34" charset="0"/>
              <a:ea typeface="Calibri" panose="020F0502020204030204" pitchFamily="34" charset="0"/>
            </a:endParaRPr>
          </a:p>
          <a:p>
            <a:pPr marL="114300" indent="0" algn="ctr">
              <a:spcBef>
                <a:spcPts val="0"/>
              </a:spcBef>
              <a:spcAft>
                <a:spcPts val="0"/>
              </a:spcAft>
              <a:buNone/>
            </a:pPr>
            <a:r>
              <a:rPr lang="en-US" sz="1800" b="1" dirty="0">
                <a:ea typeface="Calibri" panose="020F0502020204030204" pitchFamily="34" charset="0"/>
              </a:rPr>
              <a:t>FAQs: </a:t>
            </a:r>
            <a:r>
              <a:rPr lang="en-US" sz="1800" b="1" u="sng" dirty="0">
                <a:solidFill>
                  <a:srgbClr val="006600"/>
                </a:solidFill>
                <a:ea typeface="Calibri" panose="020F0502020204030204" pitchFamily="34" charset="0"/>
                <a:hlinkClick r:id="rId4">
                  <a:extLst>
                    <a:ext uri="{A12FA001-AC4F-418D-AE19-62706E023703}">
                      <ahyp:hlinkClr xmlns:ahyp="http://schemas.microsoft.com/office/drawing/2018/hyperlinkcolor" val="tx"/>
                    </a:ext>
                  </a:extLst>
                </a:hlinkClick>
              </a:rPr>
              <a:t>www.hud.gov/answers</a:t>
            </a:r>
            <a:endParaRPr lang="en-US" sz="1800" dirty="0">
              <a:solidFill>
                <a:srgbClr val="006600"/>
              </a:solidFill>
              <a:latin typeface="Calibri" panose="020F0502020204030204" pitchFamily="34" charset="0"/>
              <a:ea typeface="Calibri" panose="020F0502020204030204" pitchFamily="34" charset="0"/>
            </a:endParaRPr>
          </a:p>
          <a:p>
            <a:pPr marL="0" indent="0" algn="ctr">
              <a:buNone/>
            </a:pPr>
            <a:endParaRPr lang="en-US" sz="4800" b="1" dirty="0">
              <a:solidFill>
                <a:srgbClr val="006600"/>
              </a:solidFill>
            </a:endParaRPr>
          </a:p>
        </p:txBody>
      </p:sp>
      <p:pic>
        <p:nvPicPr>
          <p:cNvPr id="3" name="Picture 2">
            <a:extLst>
              <a:ext uri="{FF2B5EF4-FFF2-40B4-BE49-F238E27FC236}">
                <a16:creationId xmlns:a16="http://schemas.microsoft.com/office/drawing/2014/main" id="{78E5332E-E68F-17F5-B92A-5D48D6AD42A4}"/>
              </a:ext>
            </a:extLst>
          </p:cNvPr>
          <p:cNvPicPr>
            <a:picLocks noChangeAspect="1"/>
          </p:cNvPicPr>
          <p:nvPr/>
        </p:nvPicPr>
        <p:blipFill>
          <a:blip r:embed="rId5"/>
          <a:stretch>
            <a:fillRect/>
          </a:stretch>
        </p:blipFill>
        <p:spPr>
          <a:xfrm>
            <a:off x="4900247" y="3721787"/>
            <a:ext cx="1998616" cy="2137409"/>
          </a:xfrm>
          <a:prstGeom prst="rect">
            <a:avLst/>
          </a:prstGeom>
        </p:spPr>
      </p:pic>
    </p:spTree>
    <p:extLst>
      <p:ext uri="{BB962C8B-B14F-4D97-AF65-F5344CB8AC3E}">
        <p14:creationId xmlns:p14="http://schemas.microsoft.com/office/powerpoint/2010/main" val="20851433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9" name="Rectangle 70">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09600" y="640080"/>
            <a:ext cx="4191000" cy="3566160"/>
          </a:xfrm>
        </p:spPr>
        <p:txBody>
          <a:bodyPr anchor="b">
            <a:normAutofit/>
          </a:bodyPr>
          <a:lstStyle/>
          <a:p>
            <a:r>
              <a:rPr lang="en-US" sz="4200" spc="-151" dirty="0">
                <a:solidFill>
                  <a:srgbClr val="0B5395"/>
                </a:solidFill>
                <a:effectLst>
                  <a:outerShdw blurRad="38100" dist="38100" dir="2700000" algn="tl">
                    <a:srgbClr val="000000">
                      <a:alpha val="43137"/>
                    </a:srgbClr>
                  </a:outerShdw>
                </a:effectLst>
                <a:latin typeface="Narkisim" panose="020E0502050101010101" pitchFamily="34" charset="-79"/>
                <a:cs typeface="Narkisim" panose="020E0502050101010101" pitchFamily="34" charset="-79"/>
              </a:rPr>
              <a:t>U.S. Department of Housing and Urban Development </a:t>
            </a:r>
            <a:br>
              <a:rPr lang="en-US" sz="4200" spc="-151" dirty="0">
                <a:solidFill>
                  <a:srgbClr val="0B5395"/>
                </a:solidFill>
                <a:effectLst>
                  <a:outerShdw blurRad="38100" dist="38100" dir="2700000" algn="tl">
                    <a:srgbClr val="000000">
                      <a:alpha val="43137"/>
                    </a:srgbClr>
                  </a:outerShdw>
                </a:effectLst>
                <a:latin typeface="Narkisim" panose="020E0502050101010101" pitchFamily="34" charset="-79"/>
                <a:cs typeface="Narkisim" panose="020E0502050101010101" pitchFamily="34" charset="-79"/>
              </a:rPr>
            </a:br>
            <a:r>
              <a:rPr lang="en-US" sz="2400" spc="-151" dirty="0">
                <a:solidFill>
                  <a:srgbClr val="0B5395"/>
                </a:solidFill>
                <a:effectLst>
                  <a:outerShdw blurRad="38100" dist="38100" dir="2700000" algn="tl">
                    <a:srgbClr val="000000">
                      <a:alpha val="43137"/>
                    </a:srgbClr>
                  </a:outerShdw>
                </a:effectLst>
                <a:latin typeface="Narkisim" panose="020E0502050101010101" pitchFamily="34" charset="-79"/>
                <a:cs typeface="Narkisim" panose="020E0502050101010101" pitchFamily="34" charset="-79"/>
              </a:rPr>
              <a:t>Jackson Field Office</a:t>
            </a:r>
            <a:endParaRPr lang="en-US" sz="2400" dirty="0">
              <a:solidFill>
                <a:srgbClr val="0B5395"/>
              </a:solidFill>
              <a:latin typeface="Estrangelo Edessa" panose="03080600000000000000" pitchFamily="66" charset="0"/>
              <a:cs typeface="Estrangelo Edessa" panose="03080600000000000000" pitchFamily="66" charset="0"/>
            </a:endParaRPr>
          </a:p>
        </p:txBody>
      </p:sp>
      <p:sp>
        <p:nvSpPr>
          <p:cNvPr id="1030"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9"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2" b="2523"/>
          <a:stretch/>
        </p:blipFill>
        <p:spPr bwMode="auto">
          <a:xfrm>
            <a:off x="5311709" y="14"/>
            <a:ext cx="6878775" cy="6857991"/>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19F18202-3717-4894-B111-76087B956F00}"/>
              </a:ext>
            </a:extLst>
          </p:cNvPr>
          <p:cNvSpPr txBox="1">
            <a:spLocks/>
          </p:cNvSpPr>
          <p:nvPr/>
        </p:nvSpPr>
        <p:spPr>
          <a:xfrm>
            <a:off x="608075" y="3200400"/>
            <a:ext cx="4191000" cy="23622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00" spc="-151" dirty="0">
                <a:solidFill>
                  <a:srgbClr val="0B5395"/>
                </a:solidFill>
                <a:effectLst>
                  <a:outerShdw blurRad="38100" dist="38100" dir="2700000" algn="tl">
                    <a:srgbClr val="000000">
                      <a:alpha val="43137"/>
                    </a:srgbClr>
                  </a:outerShdw>
                </a:effectLst>
                <a:latin typeface="Narkisim" panose="020E0502050101010101" pitchFamily="34" charset="-79"/>
                <a:cs typeface="Narkisim" panose="020E0502050101010101" pitchFamily="34" charset="-79"/>
              </a:rPr>
              <a:t>Panel Q &amp;A</a:t>
            </a:r>
            <a:endParaRPr lang="en-US" sz="2400" dirty="0">
              <a:solidFill>
                <a:srgbClr val="0B5395"/>
              </a:solidFill>
              <a:latin typeface="Estrangelo Edessa" panose="03080600000000000000" pitchFamily="66" charset="0"/>
              <a:cs typeface="Estrangelo Edessa" panose="03080600000000000000" pitchFamily="66" charset="0"/>
            </a:endParaRPr>
          </a:p>
        </p:txBody>
      </p:sp>
    </p:spTree>
    <p:extLst>
      <p:ext uri="{BB962C8B-B14F-4D97-AF65-F5344CB8AC3E}">
        <p14:creationId xmlns:p14="http://schemas.microsoft.com/office/powerpoint/2010/main" val="2885743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6AD66-2513-4CE5-9854-78BC15993ADE}"/>
              </a:ext>
            </a:extLst>
          </p:cNvPr>
          <p:cNvSpPr>
            <a:spLocks noGrp="1"/>
          </p:cNvSpPr>
          <p:nvPr>
            <p:ph type="title"/>
          </p:nvPr>
        </p:nvSpPr>
        <p:spPr>
          <a:xfrm>
            <a:off x="2152654" y="228610"/>
            <a:ext cx="7886700" cy="990599"/>
          </a:xfrm>
        </p:spPr>
        <p:txBody>
          <a:bodyPr>
            <a:normAutofit/>
          </a:bodyPr>
          <a:lstStyle/>
          <a:p>
            <a:pPr algn="ctr"/>
            <a:r>
              <a:rPr lang="en-US" sz="3600" spc="-151" dirty="0">
                <a:solidFill>
                  <a:schemeClr val="accent1">
                    <a:lumMod val="75000"/>
                  </a:schemeClr>
                </a:solidFill>
                <a:effectLst>
                  <a:outerShdw blurRad="38100" dist="38100" dir="2700000" algn="tl">
                    <a:srgbClr val="000000">
                      <a:alpha val="43137"/>
                    </a:srgbClr>
                  </a:outerShdw>
                </a:effectLst>
                <a:latin typeface="Narkisim" panose="020E0502050101010101" pitchFamily="34" charset="-79"/>
                <a:cs typeface="Narkisim" panose="020E0502050101010101" pitchFamily="34" charset="-79"/>
              </a:rPr>
              <a:t>Major HUD Programs in Mississippi</a:t>
            </a:r>
            <a:endParaRPr lang="en-US" sz="3600" dirty="0">
              <a:solidFill>
                <a:schemeClr val="accent1">
                  <a:lumMod val="75000"/>
                </a:schemeClr>
              </a:solidFill>
            </a:endParaRPr>
          </a:p>
        </p:txBody>
      </p:sp>
      <p:graphicFrame>
        <p:nvGraphicFramePr>
          <p:cNvPr id="4" name="Content Placeholder 3">
            <a:extLst>
              <a:ext uri="{FF2B5EF4-FFF2-40B4-BE49-F238E27FC236}">
                <a16:creationId xmlns:a16="http://schemas.microsoft.com/office/drawing/2014/main" id="{E673A999-704F-4CFE-9636-92A6F3677317}"/>
              </a:ext>
            </a:extLst>
          </p:cNvPr>
          <p:cNvGraphicFramePr>
            <a:graphicFrameLocks noGrp="1"/>
          </p:cNvGraphicFramePr>
          <p:nvPr>
            <p:ph idx="1"/>
            <p:extLst>
              <p:ext uri="{D42A27DB-BD31-4B8C-83A1-F6EECF244321}">
                <p14:modId xmlns:p14="http://schemas.microsoft.com/office/powerpoint/2010/main" val="1907916295"/>
              </p:ext>
            </p:extLst>
          </p:nvPr>
        </p:nvGraphicFramePr>
        <p:xfrm>
          <a:off x="1905000" y="1524000"/>
          <a:ext cx="84582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67901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A67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logo with text and stars&#10;&#10;Description automatically generated">
            <a:extLst>
              <a:ext uri="{FF2B5EF4-FFF2-40B4-BE49-F238E27FC236}">
                <a16:creationId xmlns:a16="http://schemas.microsoft.com/office/drawing/2014/main" id="{E3DC0439-AD07-62AA-AB0D-266AD39900AC}"/>
              </a:ext>
            </a:extLst>
          </p:cNvPr>
          <p:cNvPicPr>
            <a:picLocks noChangeAspect="1"/>
          </p:cNvPicPr>
          <p:nvPr/>
        </p:nvPicPr>
        <p:blipFill>
          <a:blip r:embed="rId2">
            <a:duotone>
              <a:schemeClr val="bg2">
                <a:shade val="45000"/>
                <a:satMod val="135000"/>
              </a:schemeClr>
              <a:prstClr val="white"/>
            </a:duotone>
          </a:blip>
          <a:stretch>
            <a:fillRect/>
          </a:stretch>
        </p:blipFill>
        <p:spPr>
          <a:xfrm>
            <a:off x="3303490" y="643468"/>
            <a:ext cx="5585027" cy="5571067"/>
          </a:xfrm>
          <a:prstGeom prst="rect">
            <a:avLst/>
          </a:prstGeom>
        </p:spPr>
      </p:pic>
      <p:sp>
        <p:nvSpPr>
          <p:cNvPr id="3" name="Title 1">
            <a:extLst>
              <a:ext uri="{FF2B5EF4-FFF2-40B4-BE49-F238E27FC236}">
                <a16:creationId xmlns:a16="http://schemas.microsoft.com/office/drawing/2014/main" id="{DBFC8447-678D-D1DA-E08C-E7494393E07C}"/>
              </a:ext>
            </a:extLst>
          </p:cNvPr>
          <p:cNvSpPr txBox="1">
            <a:spLocks/>
          </p:cNvSpPr>
          <p:nvPr/>
        </p:nvSpPr>
        <p:spPr>
          <a:xfrm>
            <a:off x="506123" y="2362200"/>
            <a:ext cx="11237976" cy="1356360"/>
          </a:xfrm>
          <a:prstGeom prst="rect">
            <a:avLst/>
          </a:prstGeom>
        </p:spPr>
        <p:txBody>
          <a:bodyPr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pc="-151" dirty="0">
                <a:solidFill>
                  <a:srgbClr val="0B5395"/>
                </a:solidFill>
                <a:effectLst>
                  <a:outerShdw blurRad="38100" dist="38100" dir="2700000" algn="tl">
                    <a:srgbClr val="000000">
                      <a:alpha val="43137"/>
                    </a:srgbClr>
                  </a:outerShdw>
                </a:effectLst>
                <a:latin typeface="Narkisim" panose="020E0502050101010101" pitchFamily="34" charset="-79"/>
                <a:cs typeface="Narkisim" panose="020E0502050101010101" pitchFamily="34" charset="-79"/>
              </a:rPr>
              <a:t>Community Planning and Development</a:t>
            </a:r>
            <a:endParaRPr lang="en-US" sz="5400" dirty="0">
              <a:solidFill>
                <a:srgbClr val="0B5395"/>
              </a:solidFill>
              <a:latin typeface="Estrangelo Edessa" panose="03080600000000000000" pitchFamily="66" charset="0"/>
              <a:cs typeface="Estrangelo Edessa" panose="03080600000000000000" pitchFamily="66" charset="0"/>
            </a:endParaRPr>
          </a:p>
        </p:txBody>
      </p:sp>
    </p:spTree>
    <p:extLst>
      <p:ext uri="{BB962C8B-B14F-4D97-AF65-F5344CB8AC3E}">
        <p14:creationId xmlns:p14="http://schemas.microsoft.com/office/powerpoint/2010/main" val="22563148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A67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logo with text and stars&#10;&#10;Description automatically generated">
            <a:extLst>
              <a:ext uri="{FF2B5EF4-FFF2-40B4-BE49-F238E27FC236}">
                <a16:creationId xmlns:a16="http://schemas.microsoft.com/office/drawing/2014/main" id="{E3DC0439-AD07-62AA-AB0D-266AD39900AC}"/>
              </a:ext>
            </a:extLst>
          </p:cNvPr>
          <p:cNvPicPr>
            <a:picLocks noChangeAspect="1"/>
          </p:cNvPicPr>
          <p:nvPr/>
        </p:nvPicPr>
        <p:blipFill>
          <a:blip r:embed="rId2">
            <a:duotone>
              <a:schemeClr val="bg2">
                <a:shade val="45000"/>
                <a:satMod val="135000"/>
              </a:schemeClr>
              <a:prstClr val="white"/>
            </a:duotone>
          </a:blip>
          <a:stretch>
            <a:fillRect/>
          </a:stretch>
        </p:blipFill>
        <p:spPr>
          <a:xfrm>
            <a:off x="3303490" y="643468"/>
            <a:ext cx="5585027" cy="5571067"/>
          </a:xfrm>
          <a:prstGeom prst="rect">
            <a:avLst/>
          </a:prstGeom>
        </p:spPr>
      </p:pic>
      <p:sp>
        <p:nvSpPr>
          <p:cNvPr id="3" name="Title 1">
            <a:extLst>
              <a:ext uri="{FF2B5EF4-FFF2-40B4-BE49-F238E27FC236}">
                <a16:creationId xmlns:a16="http://schemas.microsoft.com/office/drawing/2014/main" id="{DBFC8447-678D-D1DA-E08C-E7494393E07C}"/>
              </a:ext>
            </a:extLst>
          </p:cNvPr>
          <p:cNvSpPr txBox="1">
            <a:spLocks/>
          </p:cNvSpPr>
          <p:nvPr/>
        </p:nvSpPr>
        <p:spPr>
          <a:xfrm>
            <a:off x="506123" y="2362200"/>
            <a:ext cx="11237976" cy="1356360"/>
          </a:xfrm>
          <a:prstGeom prst="rect">
            <a:avLst/>
          </a:prstGeom>
        </p:spPr>
        <p:txBody>
          <a:bodyPr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pc="-151" dirty="0">
                <a:solidFill>
                  <a:srgbClr val="0B5395"/>
                </a:solidFill>
                <a:effectLst>
                  <a:outerShdw blurRad="38100" dist="38100" dir="2700000" algn="tl">
                    <a:srgbClr val="000000">
                      <a:alpha val="43137"/>
                    </a:srgbClr>
                  </a:outerShdw>
                </a:effectLst>
                <a:latin typeface="Narkisim" panose="020E0502050101010101" pitchFamily="34" charset="-79"/>
                <a:cs typeface="Narkisim" panose="020E0502050101010101" pitchFamily="34" charset="-79"/>
              </a:rPr>
              <a:t>How can I receive funding from HUD?</a:t>
            </a:r>
            <a:endParaRPr lang="en-US" sz="5400" dirty="0">
              <a:solidFill>
                <a:srgbClr val="0B5395"/>
              </a:solidFill>
              <a:latin typeface="Estrangelo Edessa" panose="03080600000000000000" pitchFamily="66" charset="0"/>
              <a:cs typeface="Estrangelo Edessa" panose="03080600000000000000" pitchFamily="66" charset="0"/>
            </a:endParaRPr>
          </a:p>
        </p:txBody>
      </p:sp>
    </p:spTree>
    <p:extLst>
      <p:ext uri="{BB962C8B-B14F-4D97-AF65-F5344CB8AC3E}">
        <p14:creationId xmlns:p14="http://schemas.microsoft.com/office/powerpoint/2010/main" val="37614644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A67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logo with text and stars&#10;&#10;Description automatically generated">
            <a:extLst>
              <a:ext uri="{FF2B5EF4-FFF2-40B4-BE49-F238E27FC236}">
                <a16:creationId xmlns:a16="http://schemas.microsoft.com/office/drawing/2014/main" id="{E3DC0439-AD07-62AA-AB0D-266AD39900AC}"/>
              </a:ext>
            </a:extLst>
          </p:cNvPr>
          <p:cNvPicPr>
            <a:picLocks noChangeAspect="1"/>
          </p:cNvPicPr>
          <p:nvPr/>
        </p:nvPicPr>
        <p:blipFill>
          <a:blip r:embed="rId2">
            <a:duotone>
              <a:schemeClr val="bg2">
                <a:shade val="45000"/>
                <a:satMod val="135000"/>
              </a:schemeClr>
              <a:prstClr val="white"/>
            </a:duotone>
          </a:blip>
          <a:stretch>
            <a:fillRect/>
          </a:stretch>
        </p:blipFill>
        <p:spPr>
          <a:xfrm>
            <a:off x="3303490" y="643468"/>
            <a:ext cx="5585027" cy="5571067"/>
          </a:xfrm>
          <a:prstGeom prst="rect">
            <a:avLst/>
          </a:prstGeom>
        </p:spPr>
      </p:pic>
      <p:sp>
        <p:nvSpPr>
          <p:cNvPr id="3" name="Title 1">
            <a:extLst>
              <a:ext uri="{FF2B5EF4-FFF2-40B4-BE49-F238E27FC236}">
                <a16:creationId xmlns:a16="http://schemas.microsoft.com/office/drawing/2014/main" id="{DBFC8447-678D-D1DA-E08C-E7494393E07C}"/>
              </a:ext>
            </a:extLst>
          </p:cNvPr>
          <p:cNvSpPr txBox="1">
            <a:spLocks/>
          </p:cNvSpPr>
          <p:nvPr/>
        </p:nvSpPr>
        <p:spPr>
          <a:xfrm>
            <a:off x="506123" y="2362200"/>
            <a:ext cx="11237976" cy="1356360"/>
          </a:xfrm>
          <a:prstGeom prst="rect">
            <a:avLst/>
          </a:prstGeom>
        </p:spPr>
        <p:txBody>
          <a:bodyPr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pc="-151" dirty="0">
                <a:solidFill>
                  <a:srgbClr val="0B5395"/>
                </a:solidFill>
                <a:effectLst>
                  <a:outerShdw blurRad="38100" dist="38100" dir="2700000" algn="tl">
                    <a:srgbClr val="000000">
                      <a:alpha val="43137"/>
                    </a:srgbClr>
                  </a:outerShdw>
                </a:effectLst>
                <a:latin typeface="Narkisim" panose="020E0502050101010101" pitchFamily="34" charset="-79"/>
                <a:cs typeface="Narkisim" panose="020E0502050101010101" pitchFamily="34" charset="-79"/>
              </a:rPr>
              <a:t>Who do I contact to get funding?</a:t>
            </a:r>
            <a:endParaRPr lang="en-US" sz="5400" dirty="0">
              <a:solidFill>
                <a:srgbClr val="0B5395"/>
              </a:solidFill>
              <a:latin typeface="Estrangelo Edessa" panose="03080600000000000000" pitchFamily="66" charset="0"/>
              <a:cs typeface="Estrangelo Edessa" panose="03080600000000000000" pitchFamily="66" charset="0"/>
            </a:endParaRPr>
          </a:p>
        </p:txBody>
      </p:sp>
    </p:spTree>
    <p:extLst>
      <p:ext uri="{BB962C8B-B14F-4D97-AF65-F5344CB8AC3E}">
        <p14:creationId xmlns:p14="http://schemas.microsoft.com/office/powerpoint/2010/main" val="4169871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A67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logo with text and stars&#10;&#10;Description automatically generated">
            <a:extLst>
              <a:ext uri="{FF2B5EF4-FFF2-40B4-BE49-F238E27FC236}">
                <a16:creationId xmlns:a16="http://schemas.microsoft.com/office/drawing/2014/main" id="{E3DC0439-AD07-62AA-AB0D-266AD39900AC}"/>
              </a:ext>
            </a:extLst>
          </p:cNvPr>
          <p:cNvPicPr>
            <a:picLocks noChangeAspect="1"/>
          </p:cNvPicPr>
          <p:nvPr/>
        </p:nvPicPr>
        <p:blipFill>
          <a:blip r:embed="rId2">
            <a:duotone>
              <a:schemeClr val="bg2">
                <a:shade val="45000"/>
                <a:satMod val="135000"/>
              </a:schemeClr>
              <a:prstClr val="white"/>
            </a:duotone>
          </a:blip>
          <a:stretch>
            <a:fillRect/>
          </a:stretch>
        </p:blipFill>
        <p:spPr>
          <a:xfrm>
            <a:off x="3303490" y="643468"/>
            <a:ext cx="5585027" cy="5571067"/>
          </a:xfrm>
          <a:prstGeom prst="rect">
            <a:avLst/>
          </a:prstGeom>
        </p:spPr>
      </p:pic>
      <p:sp>
        <p:nvSpPr>
          <p:cNvPr id="3" name="Title 1">
            <a:extLst>
              <a:ext uri="{FF2B5EF4-FFF2-40B4-BE49-F238E27FC236}">
                <a16:creationId xmlns:a16="http://schemas.microsoft.com/office/drawing/2014/main" id="{DBFC8447-678D-D1DA-E08C-E7494393E07C}"/>
              </a:ext>
            </a:extLst>
          </p:cNvPr>
          <p:cNvSpPr txBox="1">
            <a:spLocks/>
          </p:cNvSpPr>
          <p:nvPr/>
        </p:nvSpPr>
        <p:spPr>
          <a:xfrm>
            <a:off x="506123" y="2362200"/>
            <a:ext cx="11237976" cy="1356360"/>
          </a:xfrm>
          <a:prstGeom prst="rect">
            <a:avLst/>
          </a:prstGeom>
        </p:spPr>
        <p:txBody>
          <a:bodyPr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pc="-151" dirty="0">
                <a:solidFill>
                  <a:srgbClr val="0B5395"/>
                </a:solidFill>
                <a:effectLst>
                  <a:outerShdw blurRad="38100" dist="38100" dir="2700000" algn="tl">
                    <a:srgbClr val="000000">
                      <a:alpha val="43137"/>
                    </a:srgbClr>
                  </a:outerShdw>
                </a:effectLst>
                <a:latin typeface="Narkisim" panose="020E0502050101010101" pitchFamily="34" charset="-79"/>
                <a:cs typeface="Narkisim" panose="020E0502050101010101" pitchFamily="34" charset="-79"/>
              </a:rPr>
              <a:t>What funding is available?</a:t>
            </a:r>
            <a:endParaRPr lang="en-US" sz="5400" dirty="0">
              <a:solidFill>
                <a:srgbClr val="0B5395"/>
              </a:solidFill>
              <a:latin typeface="Estrangelo Edessa" panose="03080600000000000000" pitchFamily="66" charset="0"/>
              <a:cs typeface="Estrangelo Edessa" panose="03080600000000000000" pitchFamily="66" charset="0"/>
            </a:endParaRPr>
          </a:p>
        </p:txBody>
      </p:sp>
    </p:spTree>
    <p:extLst>
      <p:ext uri="{BB962C8B-B14F-4D97-AF65-F5344CB8AC3E}">
        <p14:creationId xmlns:p14="http://schemas.microsoft.com/office/powerpoint/2010/main" val="11513202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A67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logo with text and stars&#10;&#10;Description automatically generated">
            <a:extLst>
              <a:ext uri="{FF2B5EF4-FFF2-40B4-BE49-F238E27FC236}">
                <a16:creationId xmlns:a16="http://schemas.microsoft.com/office/drawing/2014/main" id="{E3DC0439-AD07-62AA-AB0D-266AD39900AC}"/>
              </a:ext>
            </a:extLst>
          </p:cNvPr>
          <p:cNvPicPr>
            <a:picLocks noChangeAspect="1"/>
          </p:cNvPicPr>
          <p:nvPr/>
        </p:nvPicPr>
        <p:blipFill>
          <a:blip r:embed="rId2">
            <a:duotone>
              <a:schemeClr val="bg2">
                <a:shade val="45000"/>
                <a:satMod val="135000"/>
              </a:schemeClr>
              <a:prstClr val="white"/>
            </a:duotone>
          </a:blip>
          <a:stretch>
            <a:fillRect/>
          </a:stretch>
        </p:blipFill>
        <p:spPr>
          <a:xfrm>
            <a:off x="3303490" y="643468"/>
            <a:ext cx="5585027" cy="5571067"/>
          </a:xfrm>
          <a:prstGeom prst="rect">
            <a:avLst/>
          </a:prstGeom>
        </p:spPr>
      </p:pic>
      <p:sp>
        <p:nvSpPr>
          <p:cNvPr id="3" name="Title 1">
            <a:extLst>
              <a:ext uri="{FF2B5EF4-FFF2-40B4-BE49-F238E27FC236}">
                <a16:creationId xmlns:a16="http://schemas.microsoft.com/office/drawing/2014/main" id="{DBFC8447-678D-D1DA-E08C-E7494393E07C}"/>
              </a:ext>
            </a:extLst>
          </p:cNvPr>
          <p:cNvSpPr txBox="1">
            <a:spLocks/>
          </p:cNvSpPr>
          <p:nvPr/>
        </p:nvSpPr>
        <p:spPr>
          <a:xfrm>
            <a:off x="506123" y="2362200"/>
            <a:ext cx="11237976" cy="1356360"/>
          </a:xfrm>
          <a:prstGeom prst="rect">
            <a:avLst/>
          </a:prstGeom>
        </p:spPr>
        <p:txBody>
          <a:bodyPr anchor="b">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pc="-151" dirty="0">
                <a:solidFill>
                  <a:srgbClr val="0B5395"/>
                </a:solidFill>
                <a:effectLst>
                  <a:outerShdw blurRad="38100" dist="38100" dir="2700000" algn="tl">
                    <a:srgbClr val="000000">
                      <a:alpha val="43137"/>
                    </a:srgbClr>
                  </a:outerShdw>
                </a:effectLst>
                <a:latin typeface="Narkisim" panose="020E0502050101010101" pitchFamily="34" charset="-79"/>
                <a:cs typeface="Narkisim" panose="020E0502050101010101" pitchFamily="34" charset="-79"/>
              </a:rPr>
              <a:t>What activities are funded with your grant programs?</a:t>
            </a:r>
            <a:endParaRPr lang="en-US" sz="5400" dirty="0">
              <a:solidFill>
                <a:srgbClr val="0B5395"/>
              </a:solidFill>
              <a:latin typeface="Estrangelo Edessa" panose="03080600000000000000" pitchFamily="66" charset="0"/>
              <a:cs typeface="Estrangelo Edessa" panose="03080600000000000000" pitchFamily="66" charset="0"/>
            </a:endParaRPr>
          </a:p>
        </p:txBody>
      </p:sp>
    </p:spTree>
    <p:extLst>
      <p:ext uri="{BB962C8B-B14F-4D97-AF65-F5344CB8AC3E}">
        <p14:creationId xmlns:p14="http://schemas.microsoft.com/office/powerpoint/2010/main" val="21305777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A67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logo with text and stars&#10;&#10;Description automatically generated">
            <a:extLst>
              <a:ext uri="{FF2B5EF4-FFF2-40B4-BE49-F238E27FC236}">
                <a16:creationId xmlns:a16="http://schemas.microsoft.com/office/drawing/2014/main" id="{E3DC0439-AD07-62AA-AB0D-266AD39900AC}"/>
              </a:ext>
            </a:extLst>
          </p:cNvPr>
          <p:cNvPicPr>
            <a:picLocks noChangeAspect="1"/>
          </p:cNvPicPr>
          <p:nvPr/>
        </p:nvPicPr>
        <p:blipFill>
          <a:blip r:embed="rId2">
            <a:duotone>
              <a:schemeClr val="bg2">
                <a:shade val="45000"/>
                <a:satMod val="135000"/>
              </a:schemeClr>
              <a:prstClr val="white"/>
            </a:duotone>
          </a:blip>
          <a:stretch>
            <a:fillRect/>
          </a:stretch>
        </p:blipFill>
        <p:spPr>
          <a:xfrm>
            <a:off x="3303490" y="643468"/>
            <a:ext cx="5585027" cy="5571067"/>
          </a:xfrm>
          <a:prstGeom prst="rect">
            <a:avLst/>
          </a:prstGeom>
        </p:spPr>
      </p:pic>
      <p:sp>
        <p:nvSpPr>
          <p:cNvPr id="3" name="Title 1">
            <a:extLst>
              <a:ext uri="{FF2B5EF4-FFF2-40B4-BE49-F238E27FC236}">
                <a16:creationId xmlns:a16="http://schemas.microsoft.com/office/drawing/2014/main" id="{DBFC8447-678D-D1DA-E08C-E7494393E07C}"/>
              </a:ext>
            </a:extLst>
          </p:cNvPr>
          <p:cNvSpPr txBox="1">
            <a:spLocks/>
          </p:cNvSpPr>
          <p:nvPr/>
        </p:nvSpPr>
        <p:spPr>
          <a:xfrm>
            <a:off x="506123" y="2362200"/>
            <a:ext cx="11237976" cy="1356360"/>
          </a:xfrm>
          <a:prstGeom prst="rect">
            <a:avLst/>
          </a:prstGeom>
        </p:spPr>
        <p:txBody>
          <a:bodyPr anchor="b">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pc="-151" dirty="0">
                <a:solidFill>
                  <a:srgbClr val="0B5395"/>
                </a:solidFill>
                <a:effectLst>
                  <a:outerShdw blurRad="38100" dist="38100" dir="2700000" algn="tl">
                    <a:srgbClr val="000000">
                      <a:alpha val="43137"/>
                    </a:srgbClr>
                  </a:outerShdw>
                </a:effectLst>
                <a:latin typeface="Narkisim" panose="020E0502050101010101" pitchFamily="34" charset="-79"/>
                <a:cs typeface="Narkisim" panose="020E0502050101010101" pitchFamily="34" charset="-79"/>
              </a:rPr>
              <a:t>What are cross cutting requirements and how do they apply to a HUD activity?</a:t>
            </a:r>
            <a:endParaRPr lang="en-US" sz="5400" dirty="0">
              <a:solidFill>
                <a:srgbClr val="0B5395"/>
              </a:solidFill>
              <a:latin typeface="Estrangelo Edessa" panose="03080600000000000000" pitchFamily="66" charset="0"/>
              <a:cs typeface="Estrangelo Edessa" panose="03080600000000000000" pitchFamily="66" charset="0"/>
            </a:endParaRPr>
          </a:p>
        </p:txBody>
      </p:sp>
    </p:spTree>
    <p:extLst>
      <p:ext uri="{BB962C8B-B14F-4D97-AF65-F5344CB8AC3E}">
        <p14:creationId xmlns:p14="http://schemas.microsoft.com/office/powerpoint/2010/main" val="15381744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A67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logo with text and stars&#10;&#10;Description automatically generated">
            <a:extLst>
              <a:ext uri="{FF2B5EF4-FFF2-40B4-BE49-F238E27FC236}">
                <a16:creationId xmlns:a16="http://schemas.microsoft.com/office/drawing/2014/main" id="{E3DC0439-AD07-62AA-AB0D-266AD39900AC}"/>
              </a:ext>
            </a:extLst>
          </p:cNvPr>
          <p:cNvPicPr>
            <a:picLocks noChangeAspect="1"/>
          </p:cNvPicPr>
          <p:nvPr/>
        </p:nvPicPr>
        <p:blipFill>
          <a:blip r:embed="rId2">
            <a:duotone>
              <a:schemeClr val="bg2">
                <a:shade val="45000"/>
                <a:satMod val="135000"/>
              </a:schemeClr>
              <a:prstClr val="white"/>
            </a:duotone>
          </a:blip>
          <a:stretch>
            <a:fillRect/>
          </a:stretch>
        </p:blipFill>
        <p:spPr>
          <a:xfrm>
            <a:off x="3303490" y="643468"/>
            <a:ext cx="5585027" cy="5571067"/>
          </a:xfrm>
          <a:prstGeom prst="rect">
            <a:avLst/>
          </a:prstGeom>
        </p:spPr>
      </p:pic>
      <p:sp>
        <p:nvSpPr>
          <p:cNvPr id="3" name="Title 1">
            <a:extLst>
              <a:ext uri="{FF2B5EF4-FFF2-40B4-BE49-F238E27FC236}">
                <a16:creationId xmlns:a16="http://schemas.microsoft.com/office/drawing/2014/main" id="{DBFC8447-678D-D1DA-E08C-E7494393E07C}"/>
              </a:ext>
            </a:extLst>
          </p:cNvPr>
          <p:cNvSpPr txBox="1">
            <a:spLocks/>
          </p:cNvSpPr>
          <p:nvPr/>
        </p:nvSpPr>
        <p:spPr>
          <a:xfrm>
            <a:off x="506123" y="2362200"/>
            <a:ext cx="11237976" cy="1356360"/>
          </a:xfrm>
          <a:prstGeom prst="rect">
            <a:avLst/>
          </a:prstGeom>
        </p:spPr>
        <p:txBody>
          <a:bodyPr anchor="b">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pc="-151" dirty="0">
                <a:solidFill>
                  <a:srgbClr val="0B5395"/>
                </a:solidFill>
                <a:effectLst>
                  <a:outerShdw blurRad="38100" dist="38100" dir="2700000" algn="tl">
                    <a:srgbClr val="000000">
                      <a:alpha val="43137"/>
                    </a:srgbClr>
                  </a:outerShdw>
                </a:effectLst>
                <a:latin typeface="Narkisim" panose="020E0502050101010101" pitchFamily="34" charset="-79"/>
                <a:cs typeface="Narkisim" panose="020E0502050101010101" pitchFamily="34" charset="-79"/>
              </a:rPr>
              <a:t>Public and Indian Housing/ Multifamily Housing</a:t>
            </a:r>
            <a:endParaRPr lang="en-US" sz="5400" dirty="0">
              <a:solidFill>
                <a:srgbClr val="0B5395"/>
              </a:solidFill>
              <a:latin typeface="Estrangelo Edessa" panose="03080600000000000000" pitchFamily="66" charset="0"/>
              <a:cs typeface="Estrangelo Edessa" panose="03080600000000000000" pitchFamily="66" charset="0"/>
            </a:endParaRPr>
          </a:p>
        </p:txBody>
      </p:sp>
    </p:spTree>
    <p:extLst>
      <p:ext uri="{BB962C8B-B14F-4D97-AF65-F5344CB8AC3E}">
        <p14:creationId xmlns:p14="http://schemas.microsoft.com/office/powerpoint/2010/main" val="42909854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A67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logo with text and stars&#10;&#10;Description automatically generated">
            <a:extLst>
              <a:ext uri="{FF2B5EF4-FFF2-40B4-BE49-F238E27FC236}">
                <a16:creationId xmlns:a16="http://schemas.microsoft.com/office/drawing/2014/main" id="{E3DC0439-AD07-62AA-AB0D-266AD39900AC}"/>
              </a:ext>
            </a:extLst>
          </p:cNvPr>
          <p:cNvPicPr>
            <a:picLocks noChangeAspect="1"/>
          </p:cNvPicPr>
          <p:nvPr/>
        </p:nvPicPr>
        <p:blipFill>
          <a:blip r:embed="rId2">
            <a:duotone>
              <a:schemeClr val="bg2">
                <a:shade val="45000"/>
                <a:satMod val="135000"/>
              </a:schemeClr>
              <a:prstClr val="white"/>
            </a:duotone>
          </a:blip>
          <a:stretch>
            <a:fillRect/>
          </a:stretch>
        </p:blipFill>
        <p:spPr>
          <a:xfrm>
            <a:off x="3303490" y="643468"/>
            <a:ext cx="5585027" cy="5571067"/>
          </a:xfrm>
          <a:prstGeom prst="rect">
            <a:avLst/>
          </a:prstGeom>
        </p:spPr>
      </p:pic>
      <p:sp>
        <p:nvSpPr>
          <p:cNvPr id="3" name="Title 1">
            <a:extLst>
              <a:ext uri="{FF2B5EF4-FFF2-40B4-BE49-F238E27FC236}">
                <a16:creationId xmlns:a16="http://schemas.microsoft.com/office/drawing/2014/main" id="{DBFC8447-678D-D1DA-E08C-E7494393E07C}"/>
              </a:ext>
            </a:extLst>
          </p:cNvPr>
          <p:cNvSpPr txBox="1">
            <a:spLocks/>
          </p:cNvSpPr>
          <p:nvPr/>
        </p:nvSpPr>
        <p:spPr>
          <a:xfrm>
            <a:off x="506123" y="2362200"/>
            <a:ext cx="11237976" cy="1356360"/>
          </a:xfrm>
          <a:prstGeom prst="rect">
            <a:avLst/>
          </a:prstGeom>
        </p:spPr>
        <p:txBody>
          <a:bodyPr anchor="b">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pc="-151" dirty="0">
                <a:solidFill>
                  <a:srgbClr val="0B5395"/>
                </a:solidFill>
                <a:effectLst>
                  <a:outerShdw blurRad="38100" dist="38100" dir="2700000" algn="tl">
                    <a:srgbClr val="000000">
                      <a:alpha val="43137"/>
                    </a:srgbClr>
                  </a:outerShdw>
                </a:effectLst>
                <a:latin typeface="Narkisim" panose="020E0502050101010101" pitchFamily="34" charset="-79"/>
                <a:cs typeface="Narkisim" panose="020E0502050101010101" pitchFamily="34" charset="-79"/>
              </a:rPr>
              <a:t>Who would a tenant contact if they are having problems with their housing units?</a:t>
            </a:r>
            <a:endParaRPr lang="en-US" sz="5400" dirty="0">
              <a:solidFill>
                <a:srgbClr val="0B5395"/>
              </a:solidFill>
              <a:latin typeface="Estrangelo Edessa" panose="03080600000000000000" pitchFamily="66" charset="0"/>
              <a:cs typeface="Estrangelo Edessa" panose="03080600000000000000" pitchFamily="66" charset="0"/>
            </a:endParaRPr>
          </a:p>
        </p:txBody>
      </p:sp>
    </p:spTree>
    <p:extLst>
      <p:ext uri="{BB962C8B-B14F-4D97-AF65-F5344CB8AC3E}">
        <p14:creationId xmlns:p14="http://schemas.microsoft.com/office/powerpoint/2010/main" val="11721388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A67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logo with text and stars&#10;&#10;Description automatically generated">
            <a:extLst>
              <a:ext uri="{FF2B5EF4-FFF2-40B4-BE49-F238E27FC236}">
                <a16:creationId xmlns:a16="http://schemas.microsoft.com/office/drawing/2014/main" id="{E3DC0439-AD07-62AA-AB0D-266AD39900AC}"/>
              </a:ext>
            </a:extLst>
          </p:cNvPr>
          <p:cNvPicPr>
            <a:picLocks noChangeAspect="1"/>
          </p:cNvPicPr>
          <p:nvPr/>
        </p:nvPicPr>
        <p:blipFill>
          <a:blip r:embed="rId2">
            <a:duotone>
              <a:schemeClr val="bg2">
                <a:shade val="45000"/>
                <a:satMod val="135000"/>
              </a:schemeClr>
              <a:prstClr val="white"/>
            </a:duotone>
          </a:blip>
          <a:stretch>
            <a:fillRect/>
          </a:stretch>
        </p:blipFill>
        <p:spPr>
          <a:xfrm>
            <a:off x="3303490" y="643468"/>
            <a:ext cx="5585027" cy="5571067"/>
          </a:xfrm>
          <a:prstGeom prst="rect">
            <a:avLst/>
          </a:prstGeom>
        </p:spPr>
      </p:pic>
      <p:sp>
        <p:nvSpPr>
          <p:cNvPr id="3" name="Title 1">
            <a:extLst>
              <a:ext uri="{FF2B5EF4-FFF2-40B4-BE49-F238E27FC236}">
                <a16:creationId xmlns:a16="http://schemas.microsoft.com/office/drawing/2014/main" id="{DBFC8447-678D-D1DA-E08C-E7494393E07C}"/>
              </a:ext>
            </a:extLst>
          </p:cNvPr>
          <p:cNvSpPr txBox="1">
            <a:spLocks/>
          </p:cNvSpPr>
          <p:nvPr/>
        </p:nvSpPr>
        <p:spPr>
          <a:xfrm>
            <a:off x="506123" y="2362200"/>
            <a:ext cx="11237976" cy="1356360"/>
          </a:xfrm>
          <a:prstGeom prst="rect">
            <a:avLst/>
          </a:prstGeom>
        </p:spPr>
        <p:txBody>
          <a:bodyPr anchor="b">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pc="-151" dirty="0">
                <a:solidFill>
                  <a:srgbClr val="0B5395"/>
                </a:solidFill>
                <a:effectLst>
                  <a:outerShdw blurRad="38100" dist="38100" dir="2700000" algn="tl">
                    <a:srgbClr val="000000">
                      <a:alpha val="43137"/>
                    </a:srgbClr>
                  </a:outerShdw>
                </a:effectLst>
                <a:latin typeface="Narkisim" panose="020E0502050101010101" pitchFamily="34" charset="-79"/>
                <a:cs typeface="Narkisim" panose="020E0502050101010101" pitchFamily="34" charset="-79"/>
              </a:rPr>
              <a:t>What is the protocol for anyone who has problems with their voucher?</a:t>
            </a:r>
            <a:endParaRPr lang="en-US" sz="5400" dirty="0">
              <a:solidFill>
                <a:srgbClr val="0B5395"/>
              </a:solidFill>
              <a:latin typeface="Estrangelo Edessa" panose="03080600000000000000" pitchFamily="66" charset="0"/>
              <a:cs typeface="Estrangelo Edessa" panose="03080600000000000000" pitchFamily="66" charset="0"/>
            </a:endParaRPr>
          </a:p>
        </p:txBody>
      </p:sp>
    </p:spTree>
    <p:extLst>
      <p:ext uri="{BB962C8B-B14F-4D97-AF65-F5344CB8AC3E}">
        <p14:creationId xmlns:p14="http://schemas.microsoft.com/office/powerpoint/2010/main" val="36221620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A67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logo with text and stars&#10;&#10;Description automatically generated">
            <a:extLst>
              <a:ext uri="{FF2B5EF4-FFF2-40B4-BE49-F238E27FC236}">
                <a16:creationId xmlns:a16="http://schemas.microsoft.com/office/drawing/2014/main" id="{E3DC0439-AD07-62AA-AB0D-266AD39900AC}"/>
              </a:ext>
            </a:extLst>
          </p:cNvPr>
          <p:cNvPicPr>
            <a:picLocks noChangeAspect="1"/>
          </p:cNvPicPr>
          <p:nvPr/>
        </p:nvPicPr>
        <p:blipFill>
          <a:blip r:embed="rId2">
            <a:duotone>
              <a:schemeClr val="bg2">
                <a:shade val="45000"/>
                <a:satMod val="135000"/>
              </a:schemeClr>
              <a:prstClr val="white"/>
            </a:duotone>
          </a:blip>
          <a:stretch>
            <a:fillRect/>
          </a:stretch>
        </p:blipFill>
        <p:spPr>
          <a:xfrm>
            <a:off x="3303490" y="643468"/>
            <a:ext cx="5585027" cy="5571067"/>
          </a:xfrm>
          <a:prstGeom prst="rect">
            <a:avLst/>
          </a:prstGeom>
        </p:spPr>
      </p:pic>
      <p:sp>
        <p:nvSpPr>
          <p:cNvPr id="3" name="Title 1">
            <a:extLst>
              <a:ext uri="{FF2B5EF4-FFF2-40B4-BE49-F238E27FC236}">
                <a16:creationId xmlns:a16="http://schemas.microsoft.com/office/drawing/2014/main" id="{DBFC8447-678D-D1DA-E08C-E7494393E07C}"/>
              </a:ext>
            </a:extLst>
          </p:cNvPr>
          <p:cNvSpPr txBox="1">
            <a:spLocks/>
          </p:cNvSpPr>
          <p:nvPr/>
        </p:nvSpPr>
        <p:spPr>
          <a:xfrm>
            <a:off x="506123" y="2362200"/>
            <a:ext cx="11237976" cy="1356360"/>
          </a:xfrm>
          <a:prstGeom prst="rect">
            <a:avLst/>
          </a:prstGeom>
        </p:spPr>
        <p:txBody>
          <a:bodyPr anchor="b">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pc="-151" dirty="0">
                <a:solidFill>
                  <a:srgbClr val="0B5395"/>
                </a:solidFill>
                <a:effectLst>
                  <a:outerShdw blurRad="38100" dist="38100" dir="2700000" algn="tl">
                    <a:srgbClr val="000000">
                      <a:alpha val="43137"/>
                    </a:srgbClr>
                  </a:outerShdw>
                </a:effectLst>
                <a:latin typeface="Narkisim" panose="020E0502050101010101" pitchFamily="34" charset="-79"/>
                <a:cs typeface="Narkisim" panose="020E0502050101010101" pitchFamily="34" charset="-79"/>
              </a:rPr>
              <a:t>What are the options to redevelopment a housing portfolio?</a:t>
            </a:r>
            <a:endParaRPr lang="en-US" sz="5400" dirty="0">
              <a:solidFill>
                <a:srgbClr val="0B5395"/>
              </a:solidFill>
              <a:latin typeface="Estrangelo Edessa" panose="03080600000000000000" pitchFamily="66" charset="0"/>
              <a:cs typeface="Estrangelo Edessa" panose="03080600000000000000" pitchFamily="66" charset="0"/>
            </a:endParaRPr>
          </a:p>
        </p:txBody>
      </p:sp>
    </p:spTree>
    <p:extLst>
      <p:ext uri="{BB962C8B-B14F-4D97-AF65-F5344CB8AC3E}">
        <p14:creationId xmlns:p14="http://schemas.microsoft.com/office/powerpoint/2010/main" val="30046958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122F9423-F4B1-45D4-8445-E9991ECCB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B56E31-C6D3-47CB-89B2-96A52B949B92}"/>
              </a:ext>
            </a:extLst>
          </p:cNvPr>
          <p:cNvSpPr>
            <a:spLocks noGrp="1"/>
          </p:cNvSpPr>
          <p:nvPr>
            <p:ph type="title"/>
          </p:nvPr>
        </p:nvSpPr>
        <p:spPr>
          <a:xfrm>
            <a:off x="1812902" y="518650"/>
            <a:ext cx="9882279" cy="1067635"/>
          </a:xfrm>
        </p:spPr>
        <p:txBody>
          <a:bodyPr anchor="ctr">
            <a:normAutofit/>
          </a:bodyPr>
          <a:lstStyle/>
          <a:p>
            <a:r>
              <a:rPr lang="en-US" dirty="0">
                <a:solidFill>
                  <a:srgbClr val="0B5395"/>
                </a:solidFill>
                <a:effectLst>
                  <a:outerShdw blurRad="38100" dist="38100" dir="2700000" algn="tl">
                    <a:srgbClr val="000000">
                      <a:alpha val="43137"/>
                    </a:srgbClr>
                  </a:outerShdw>
                </a:effectLst>
                <a:latin typeface="Narkisim" panose="020E0502050101010101" pitchFamily="34" charset="-79"/>
                <a:cs typeface="Narkisim" panose="020E0502050101010101" pitchFamily="34" charset="-79"/>
              </a:rPr>
              <a:t>Agency Initiatives</a:t>
            </a:r>
          </a:p>
        </p:txBody>
      </p:sp>
      <p:grpSp>
        <p:nvGrpSpPr>
          <p:cNvPr id="12" name="Group 11">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2" y="628863"/>
            <a:ext cx="1128383" cy="847207"/>
            <a:chOff x="8183879" y="1000124"/>
            <a:chExt cx="1562267" cy="1172973"/>
          </a:xfrm>
        </p:grpSpPr>
        <p:sp>
          <p:nvSpPr>
            <p:cNvPr id="13"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4"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graphicFrame>
        <p:nvGraphicFramePr>
          <p:cNvPr id="5" name="Content Placeholder 2">
            <a:extLst>
              <a:ext uri="{FF2B5EF4-FFF2-40B4-BE49-F238E27FC236}">
                <a16:creationId xmlns:a16="http://schemas.microsoft.com/office/drawing/2014/main" id="{A88CDB70-CB77-4EEE-98B0-4ADB67AE7908}"/>
              </a:ext>
            </a:extLst>
          </p:cNvPr>
          <p:cNvGraphicFramePr>
            <a:graphicFrameLocks noGrp="1"/>
          </p:cNvGraphicFramePr>
          <p:nvPr>
            <p:ph idx="1"/>
            <p:extLst>
              <p:ext uri="{D42A27DB-BD31-4B8C-83A1-F6EECF244321}">
                <p14:modId xmlns:p14="http://schemas.microsoft.com/office/powerpoint/2010/main" val="2479733976"/>
              </p:ext>
            </p:extLst>
          </p:nvPr>
        </p:nvGraphicFramePr>
        <p:xfrm>
          <a:off x="629853" y="1860605"/>
          <a:ext cx="10907491" cy="40949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255295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A67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logo with text and stars&#10;&#10;Description automatically generated">
            <a:extLst>
              <a:ext uri="{FF2B5EF4-FFF2-40B4-BE49-F238E27FC236}">
                <a16:creationId xmlns:a16="http://schemas.microsoft.com/office/drawing/2014/main" id="{E3DC0439-AD07-62AA-AB0D-266AD39900AC}"/>
              </a:ext>
            </a:extLst>
          </p:cNvPr>
          <p:cNvPicPr>
            <a:picLocks noChangeAspect="1"/>
          </p:cNvPicPr>
          <p:nvPr/>
        </p:nvPicPr>
        <p:blipFill>
          <a:blip r:embed="rId2">
            <a:duotone>
              <a:schemeClr val="bg2">
                <a:shade val="45000"/>
                <a:satMod val="135000"/>
              </a:schemeClr>
              <a:prstClr val="white"/>
            </a:duotone>
          </a:blip>
          <a:stretch>
            <a:fillRect/>
          </a:stretch>
        </p:blipFill>
        <p:spPr>
          <a:xfrm>
            <a:off x="3303490" y="643468"/>
            <a:ext cx="5585027" cy="5571067"/>
          </a:xfrm>
          <a:prstGeom prst="rect">
            <a:avLst/>
          </a:prstGeom>
        </p:spPr>
      </p:pic>
      <p:sp>
        <p:nvSpPr>
          <p:cNvPr id="3" name="Title 1">
            <a:extLst>
              <a:ext uri="{FF2B5EF4-FFF2-40B4-BE49-F238E27FC236}">
                <a16:creationId xmlns:a16="http://schemas.microsoft.com/office/drawing/2014/main" id="{DBFC8447-678D-D1DA-E08C-E7494393E07C}"/>
              </a:ext>
            </a:extLst>
          </p:cNvPr>
          <p:cNvSpPr txBox="1">
            <a:spLocks/>
          </p:cNvSpPr>
          <p:nvPr/>
        </p:nvSpPr>
        <p:spPr>
          <a:xfrm>
            <a:off x="506123" y="2362200"/>
            <a:ext cx="11237976" cy="1356360"/>
          </a:xfrm>
          <a:prstGeom prst="rect">
            <a:avLst/>
          </a:prstGeom>
        </p:spPr>
        <p:txBody>
          <a:bodyPr anchor="b">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pc="-151" dirty="0">
                <a:solidFill>
                  <a:srgbClr val="0B5395"/>
                </a:solidFill>
                <a:effectLst>
                  <a:outerShdw blurRad="38100" dist="38100" dir="2700000" algn="tl">
                    <a:srgbClr val="000000">
                      <a:alpha val="43137"/>
                    </a:srgbClr>
                  </a:outerShdw>
                </a:effectLst>
                <a:latin typeface="Narkisim" panose="020E0502050101010101" pitchFamily="34" charset="-79"/>
                <a:cs typeface="Narkisim" panose="020E0502050101010101" pitchFamily="34" charset="-79"/>
              </a:rPr>
              <a:t>How does a person obtain housing or a Housing Choice Voucher?</a:t>
            </a:r>
            <a:endParaRPr lang="en-US" sz="5400" dirty="0">
              <a:solidFill>
                <a:srgbClr val="0B5395"/>
              </a:solidFill>
              <a:latin typeface="Estrangelo Edessa" panose="03080600000000000000" pitchFamily="66" charset="0"/>
              <a:cs typeface="Estrangelo Edessa" panose="03080600000000000000" pitchFamily="66" charset="0"/>
            </a:endParaRPr>
          </a:p>
        </p:txBody>
      </p:sp>
    </p:spTree>
    <p:extLst>
      <p:ext uri="{BB962C8B-B14F-4D97-AF65-F5344CB8AC3E}">
        <p14:creationId xmlns:p14="http://schemas.microsoft.com/office/powerpoint/2010/main" val="33517317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A67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logo with text and stars&#10;&#10;Description automatically generated">
            <a:extLst>
              <a:ext uri="{FF2B5EF4-FFF2-40B4-BE49-F238E27FC236}">
                <a16:creationId xmlns:a16="http://schemas.microsoft.com/office/drawing/2014/main" id="{E3DC0439-AD07-62AA-AB0D-266AD39900AC}"/>
              </a:ext>
            </a:extLst>
          </p:cNvPr>
          <p:cNvPicPr>
            <a:picLocks noChangeAspect="1"/>
          </p:cNvPicPr>
          <p:nvPr/>
        </p:nvPicPr>
        <p:blipFill>
          <a:blip r:embed="rId2">
            <a:duotone>
              <a:schemeClr val="bg2">
                <a:shade val="45000"/>
                <a:satMod val="135000"/>
              </a:schemeClr>
              <a:prstClr val="white"/>
            </a:duotone>
          </a:blip>
          <a:stretch>
            <a:fillRect/>
          </a:stretch>
        </p:blipFill>
        <p:spPr>
          <a:xfrm>
            <a:off x="3303490" y="643468"/>
            <a:ext cx="5585027" cy="5571067"/>
          </a:xfrm>
          <a:prstGeom prst="rect">
            <a:avLst/>
          </a:prstGeom>
        </p:spPr>
      </p:pic>
      <p:sp>
        <p:nvSpPr>
          <p:cNvPr id="3" name="Title 1">
            <a:extLst>
              <a:ext uri="{FF2B5EF4-FFF2-40B4-BE49-F238E27FC236}">
                <a16:creationId xmlns:a16="http://schemas.microsoft.com/office/drawing/2014/main" id="{DBFC8447-678D-D1DA-E08C-E7494393E07C}"/>
              </a:ext>
            </a:extLst>
          </p:cNvPr>
          <p:cNvSpPr txBox="1">
            <a:spLocks/>
          </p:cNvSpPr>
          <p:nvPr/>
        </p:nvSpPr>
        <p:spPr>
          <a:xfrm>
            <a:off x="506123" y="2362200"/>
            <a:ext cx="11237976" cy="1356360"/>
          </a:xfrm>
          <a:prstGeom prst="rect">
            <a:avLst/>
          </a:prstGeom>
        </p:spPr>
        <p:txBody>
          <a:bodyPr anchor="b">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pc="-151" dirty="0">
                <a:solidFill>
                  <a:srgbClr val="0B5395"/>
                </a:solidFill>
                <a:effectLst>
                  <a:outerShdw blurRad="38100" dist="38100" dir="2700000" algn="tl">
                    <a:srgbClr val="000000">
                      <a:alpha val="43137"/>
                    </a:srgbClr>
                  </a:outerShdw>
                </a:effectLst>
                <a:latin typeface="Narkisim" panose="020E0502050101010101" pitchFamily="34" charset="-79"/>
                <a:cs typeface="Narkisim" panose="020E0502050101010101" pitchFamily="34" charset="-79"/>
              </a:rPr>
              <a:t>What are some of the eligibility requirements for  housing or a voucher?</a:t>
            </a:r>
            <a:endParaRPr lang="en-US" sz="5400" dirty="0">
              <a:solidFill>
                <a:srgbClr val="0B5395"/>
              </a:solidFill>
              <a:latin typeface="Estrangelo Edessa" panose="03080600000000000000" pitchFamily="66" charset="0"/>
              <a:cs typeface="Estrangelo Edessa" panose="03080600000000000000" pitchFamily="66" charset="0"/>
            </a:endParaRPr>
          </a:p>
        </p:txBody>
      </p:sp>
    </p:spTree>
    <p:extLst>
      <p:ext uri="{BB962C8B-B14F-4D97-AF65-F5344CB8AC3E}">
        <p14:creationId xmlns:p14="http://schemas.microsoft.com/office/powerpoint/2010/main" val="33599325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A67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logo with text and stars&#10;&#10;Description automatically generated">
            <a:extLst>
              <a:ext uri="{FF2B5EF4-FFF2-40B4-BE49-F238E27FC236}">
                <a16:creationId xmlns:a16="http://schemas.microsoft.com/office/drawing/2014/main" id="{E3DC0439-AD07-62AA-AB0D-266AD39900AC}"/>
              </a:ext>
            </a:extLst>
          </p:cNvPr>
          <p:cNvPicPr>
            <a:picLocks noChangeAspect="1"/>
          </p:cNvPicPr>
          <p:nvPr/>
        </p:nvPicPr>
        <p:blipFill>
          <a:blip r:embed="rId2">
            <a:duotone>
              <a:schemeClr val="bg2">
                <a:shade val="45000"/>
                <a:satMod val="135000"/>
              </a:schemeClr>
              <a:prstClr val="white"/>
            </a:duotone>
          </a:blip>
          <a:stretch>
            <a:fillRect/>
          </a:stretch>
        </p:blipFill>
        <p:spPr>
          <a:xfrm>
            <a:off x="3303490" y="643468"/>
            <a:ext cx="5585027" cy="5571067"/>
          </a:xfrm>
          <a:prstGeom prst="rect">
            <a:avLst/>
          </a:prstGeom>
        </p:spPr>
      </p:pic>
      <p:sp>
        <p:nvSpPr>
          <p:cNvPr id="3" name="Title 1">
            <a:extLst>
              <a:ext uri="{FF2B5EF4-FFF2-40B4-BE49-F238E27FC236}">
                <a16:creationId xmlns:a16="http://schemas.microsoft.com/office/drawing/2014/main" id="{DBFC8447-678D-D1DA-E08C-E7494393E07C}"/>
              </a:ext>
            </a:extLst>
          </p:cNvPr>
          <p:cNvSpPr txBox="1">
            <a:spLocks/>
          </p:cNvSpPr>
          <p:nvPr/>
        </p:nvSpPr>
        <p:spPr>
          <a:xfrm>
            <a:off x="506123" y="2362200"/>
            <a:ext cx="11237976" cy="1356360"/>
          </a:xfrm>
          <a:prstGeom prst="rect">
            <a:avLst/>
          </a:prstGeom>
        </p:spPr>
        <p:txBody>
          <a:bodyPr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pc="-151" dirty="0">
                <a:solidFill>
                  <a:srgbClr val="0B5395"/>
                </a:solidFill>
                <a:effectLst>
                  <a:outerShdw blurRad="38100" dist="38100" dir="2700000" algn="tl">
                    <a:srgbClr val="000000">
                      <a:alpha val="43137"/>
                    </a:srgbClr>
                  </a:outerShdw>
                </a:effectLst>
                <a:latin typeface="Narkisim" panose="020E0502050101010101" pitchFamily="34" charset="-79"/>
                <a:cs typeface="Narkisim" panose="020E0502050101010101" pitchFamily="34" charset="-79"/>
              </a:rPr>
              <a:t>Multifamily Housing</a:t>
            </a:r>
            <a:endParaRPr lang="en-US" sz="5400" dirty="0">
              <a:solidFill>
                <a:srgbClr val="0B5395"/>
              </a:solidFill>
              <a:latin typeface="Estrangelo Edessa" panose="03080600000000000000" pitchFamily="66" charset="0"/>
              <a:cs typeface="Estrangelo Edessa" panose="03080600000000000000" pitchFamily="66" charset="0"/>
            </a:endParaRPr>
          </a:p>
        </p:txBody>
      </p:sp>
    </p:spTree>
    <p:extLst>
      <p:ext uri="{BB962C8B-B14F-4D97-AF65-F5344CB8AC3E}">
        <p14:creationId xmlns:p14="http://schemas.microsoft.com/office/powerpoint/2010/main" val="20062257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A67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logo with text and stars&#10;&#10;Description automatically generated">
            <a:extLst>
              <a:ext uri="{FF2B5EF4-FFF2-40B4-BE49-F238E27FC236}">
                <a16:creationId xmlns:a16="http://schemas.microsoft.com/office/drawing/2014/main" id="{E3DC0439-AD07-62AA-AB0D-266AD39900AC}"/>
              </a:ext>
            </a:extLst>
          </p:cNvPr>
          <p:cNvPicPr>
            <a:picLocks noChangeAspect="1"/>
          </p:cNvPicPr>
          <p:nvPr/>
        </p:nvPicPr>
        <p:blipFill>
          <a:blip r:embed="rId2">
            <a:duotone>
              <a:schemeClr val="bg2">
                <a:shade val="45000"/>
                <a:satMod val="135000"/>
              </a:schemeClr>
              <a:prstClr val="white"/>
            </a:duotone>
          </a:blip>
          <a:stretch>
            <a:fillRect/>
          </a:stretch>
        </p:blipFill>
        <p:spPr>
          <a:xfrm>
            <a:off x="3303490" y="643468"/>
            <a:ext cx="5585027" cy="5571067"/>
          </a:xfrm>
          <a:prstGeom prst="rect">
            <a:avLst/>
          </a:prstGeom>
        </p:spPr>
      </p:pic>
      <p:sp>
        <p:nvSpPr>
          <p:cNvPr id="3" name="Title 1">
            <a:extLst>
              <a:ext uri="{FF2B5EF4-FFF2-40B4-BE49-F238E27FC236}">
                <a16:creationId xmlns:a16="http://schemas.microsoft.com/office/drawing/2014/main" id="{DBFC8447-678D-D1DA-E08C-E7494393E07C}"/>
              </a:ext>
            </a:extLst>
          </p:cNvPr>
          <p:cNvSpPr txBox="1">
            <a:spLocks/>
          </p:cNvSpPr>
          <p:nvPr/>
        </p:nvSpPr>
        <p:spPr>
          <a:xfrm>
            <a:off x="506123" y="2362200"/>
            <a:ext cx="11237976" cy="1356360"/>
          </a:xfrm>
          <a:prstGeom prst="rect">
            <a:avLst/>
          </a:prstGeom>
        </p:spPr>
        <p:txBody>
          <a:bodyPr anchor="b">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pc="-151" dirty="0">
                <a:solidFill>
                  <a:srgbClr val="0B5395"/>
                </a:solidFill>
                <a:effectLst>
                  <a:outerShdw blurRad="38100" dist="38100" dir="2700000" algn="tl">
                    <a:srgbClr val="000000">
                      <a:alpha val="43137"/>
                    </a:srgbClr>
                  </a:outerShdw>
                </a:effectLst>
                <a:latin typeface="Narkisim" panose="020E0502050101010101" pitchFamily="34" charset="-79"/>
                <a:cs typeface="Narkisim" panose="020E0502050101010101" pitchFamily="34" charset="-79"/>
              </a:rPr>
              <a:t>Public Housing vs Multifamily Housing</a:t>
            </a:r>
          </a:p>
          <a:p>
            <a:pPr algn="ctr"/>
            <a:r>
              <a:rPr lang="en-US" sz="5400" spc="-151" dirty="0">
                <a:solidFill>
                  <a:srgbClr val="0B5395"/>
                </a:solidFill>
                <a:effectLst>
                  <a:outerShdw blurRad="38100" dist="38100" dir="2700000" algn="tl">
                    <a:srgbClr val="000000">
                      <a:alpha val="43137"/>
                    </a:srgbClr>
                  </a:outerShdw>
                </a:effectLst>
                <a:latin typeface="Narkisim" panose="020E0502050101010101" pitchFamily="34" charset="-79"/>
                <a:cs typeface="Narkisim" panose="020E0502050101010101" pitchFamily="34" charset="-79"/>
              </a:rPr>
              <a:t>What’s the difference?</a:t>
            </a:r>
            <a:endParaRPr lang="en-US" sz="5400" dirty="0">
              <a:solidFill>
                <a:srgbClr val="0B5395"/>
              </a:solidFill>
              <a:latin typeface="Estrangelo Edessa" panose="03080600000000000000" pitchFamily="66" charset="0"/>
              <a:cs typeface="Estrangelo Edessa" panose="03080600000000000000" pitchFamily="66" charset="0"/>
            </a:endParaRPr>
          </a:p>
        </p:txBody>
      </p:sp>
    </p:spTree>
    <p:extLst>
      <p:ext uri="{BB962C8B-B14F-4D97-AF65-F5344CB8AC3E}">
        <p14:creationId xmlns:p14="http://schemas.microsoft.com/office/powerpoint/2010/main" val="32637166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A67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logo with text and stars&#10;&#10;Description automatically generated">
            <a:extLst>
              <a:ext uri="{FF2B5EF4-FFF2-40B4-BE49-F238E27FC236}">
                <a16:creationId xmlns:a16="http://schemas.microsoft.com/office/drawing/2014/main" id="{E3DC0439-AD07-62AA-AB0D-266AD39900AC}"/>
              </a:ext>
            </a:extLst>
          </p:cNvPr>
          <p:cNvPicPr>
            <a:picLocks noChangeAspect="1"/>
          </p:cNvPicPr>
          <p:nvPr/>
        </p:nvPicPr>
        <p:blipFill>
          <a:blip r:embed="rId2">
            <a:duotone>
              <a:schemeClr val="bg2">
                <a:shade val="45000"/>
                <a:satMod val="135000"/>
              </a:schemeClr>
              <a:prstClr val="white"/>
            </a:duotone>
          </a:blip>
          <a:stretch>
            <a:fillRect/>
          </a:stretch>
        </p:blipFill>
        <p:spPr>
          <a:xfrm>
            <a:off x="3303490" y="643468"/>
            <a:ext cx="5585027" cy="5571067"/>
          </a:xfrm>
          <a:prstGeom prst="rect">
            <a:avLst/>
          </a:prstGeom>
        </p:spPr>
      </p:pic>
      <p:sp>
        <p:nvSpPr>
          <p:cNvPr id="3" name="Title 1">
            <a:extLst>
              <a:ext uri="{FF2B5EF4-FFF2-40B4-BE49-F238E27FC236}">
                <a16:creationId xmlns:a16="http://schemas.microsoft.com/office/drawing/2014/main" id="{DBFC8447-678D-D1DA-E08C-E7494393E07C}"/>
              </a:ext>
            </a:extLst>
          </p:cNvPr>
          <p:cNvSpPr txBox="1">
            <a:spLocks/>
          </p:cNvSpPr>
          <p:nvPr/>
        </p:nvSpPr>
        <p:spPr>
          <a:xfrm>
            <a:off x="506123" y="2362200"/>
            <a:ext cx="11237976" cy="1356360"/>
          </a:xfrm>
          <a:prstGeom prst="rect">
            <a:avLst/>
          </a:prstGeom>
        </p:spPr>
        <p:txBody>
          <a:bodyPr anchor="b">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pc="-151" dirty="0">
                <a:solidFill>
                  <a:srgbClr val="0B5395"/>
                </a:solidFill>
                <a:effectLst>
                  <a:outerShdw blurRad="38100" dist="38100" dir="2700000" algn="tl">
                    <a:srgbClr val="000000">
                      <a:alpha val="43137"/>
                    </a:srgbClr>
                  </a:outerShdw>
                </a:effectLst>
                <a:latin typeface="Narkisim" panose="020E0502050101010101" pitchFamily="34" charset="-79"/>
                <a:cs typeface="Narkisim" panose="020E0502050101010101" pitchFamily="34" charset="-79"/>
              </a:rPr>
              <a:t>How has staffing changed in the Southeast region over the last two years, and what are the main focuses now?</a:t>
            </a:r>
            <a:endParaRPr lang="en-US" sz="5400" dirty="0">
              <a:solidFill>
                <a:srgbClr val="0B5395"/>
              </a:solidFill>
              <a:latin typeface="Estrangelo Edessa" panose="03080600000000000000" pitchFamily="66" charset="0"/>
              <a:cs typeface="Estrangelo Edessa" panose="03080600000000000000" pitchFamily="66" charset="0"/>
            </a:endParaRPr>
          </a:p>
        </p:txBody>
      </p:sp>
    </p:spTree>
    <p:extLst>
      <p:ext uri="{BB962C8B-B14F-4D97-AF65-F5344CB8AC3E}">
        <p14:creationId xmlns:p14="http://schemas.microsoft.com/office/powerpoint/2010/main" val="11866012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A67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logo with text and stars&#10;&#10;Description automatically generated">
            <a:extLst>
              <a:ext uri="{FF2B5EF4-FFF2-40B4-BE49-F238E27FC236}">
                <a16:creationId xmlns:a16="http://schemas.microsoft.com/office/drawing/2014/main" id="{E3DC0439-AD07-62AA-AB0D-266AD39900AC}"/>
              </a:ext>
            </a:extLst>
          </p:cNvPr>
          <p:cNvPicPr>
            <a:picLocks noChangeAspect="1"/>
          </p:cNvPicPr>
          <p:nvPr/>
        </p:nvPicPr>
        <p:blipFill>
          <a:blip r:embed="rId2">
            <a:duotone>
              <a:schemeClr val="bg2">
                <a:shade val="45000"/>
                <a:satMod val="135000"/>
              </a:schemeClr>
              <a:prstClr val="white"/>
            </a:duotone>
          </a:blip>
          <a:stretch>
            <a:fillRect/>
          </a:stretch>
        </p:blipFill>
        <p:spPr>
          <a:xfrm>
            <a:off x="3303490" y="643468"/>
            <a:ext cx="5585027" cy="5571067"/>
          </a:xfrm>
          <a:prstGeom prst="rect">
            <a:avLst/>
          </a:prstGeom>
        </p:spPr>
      </p:pic>
      <p:sp>
        <p:nvSpPr>
          <p:cNvPr id="3" name="Title 1">
            <a:extLst>
              <a:ext uri="{FF2B5EF4-FFF2-40B4-BE49-F238E27FC236}">
                <a16:creationId xmlns:a16="http://schemas.microsoft.com/office/drawing/2014/main" id="{DBFC8447-678D-D1DA-E08C-E7494393E07C}"/>
              </a:ext>
            </a:extLst>
          </p:cNvPr>
          <p:cNvSpPr txBox="1">
            <a:spLocks/>
          </p:cNvSpPr>
          <p:nvPr/>
        </p:nvSpPr>
        <p:spPr>
          <a:xfrm>
            <a:off x="506123" y="2362200"/>
            <a:ext cx="11237976" cy="1356360"/>
          </a:xfrm>
          <a:prstGeom prst="rect">
            <a:avLst/>
          </a:prstGeom>
        </p:spPr>
        <p:txBody>
          <a:bodyPr anchor="b">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pc="-151" dirty="0">
                <a:solidFill>
                  <a:srgbClr val="0B5395"/>
                </a:solidFill>
                <a:effectLst>
                  <a:outerShdw blurRad="38100" dist="38100" dir="2700000" algn="tl">
                    <a:srgbClr val="000000">
                      <a:alpha val="43137"/>
                    </a:srgbClr>
                  </a:outerShdw>
                </a:effectLst>
                <a:latin typeface="Narkisim" panose="020E0502050101010101" pitchFamily="34" charset="-79"/>
                <a:cs typeface="Narkisim" panose="020E0502050101010101" pitchFamily="34" charset="-79"/>
              </a:rPr>
              <a:t>What are the top priorities for the Southeast region, especially concerning site visits and monitoring troubled properties?</a:t>
            </a:r>
            <a:endParaRPr lang="en-US" sz="5400" dirty="0">
              <a:solidFill>
                <a:srgbClr val="0B5395"/>
              </a:solidFill>
              <a:latin typeface="Estrangelo Edessa" panose="03080600000000000000" pitchFamily="66" charset="0"/>
              <a:cs typeface="Estrangelo Edessa" panose="03080600000000000000" pitchFamily="66" charset="0"/>
            </a:endParaRPr>
          </a:p>
        </p:txBody>
      </p:sp>
    </p:spTree>
    <p:extLst>
      <p:ext uri="{BB962C8B-B14F-4D97-AF65-F5344CB8AC3E}">
        <p14:creationId xmlns:p14="http://schemas.microsoft.com/office/powerpoint/2010/main" val="17058947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A67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logo with text and stars&#10;&#10;Description automatically generated">
            <a:extLst>
              <a:ext uri="{FF2B5EF4-FFF2-40B4-BE49-F238E27FC236}">
                <a16:creationId xmlns:a16="http://schemas.microsoft.com/office/drawing/2014/main" id="{E3DC0439-AD07-62AA-AB0D-266AD39900AC}"/>
              </a:ext>
            </a:extLst>
          </p:cNvPr>
          <p:cNvPicPr>
            <a:picLocks noChangeAspect="1"/>
          </p:cNvPicPr>
          <p:nvPr/>
        </p:nvPicPr>
        <p:blipFill>
          <a:blip r:embed="rId2">
            <a:duotone>
              <a:schemeClr val="bg2">
                <a:shade val="45000"/>
                <a:satMod val="135000"/>
              </a:schemeClr>
              <a:prstClr val="white"/>
            </a:duotone>
          </a:blip>
          <a:stretch>
            <a:fillRect/>
          </a:stretch>
        </p:blipFill>
        <p:spPr>
          <a:xfrm>
            <a:off x="3303490" y="643468"/>
            <a:ext cx="5585027" cy="5571067"/>
          </a:xfrm>
          <a:prstGeom prst="rect">
            <a:avLst/>
          </a:prstGeom>
        </p:spPr>
      </p:pic>
      <p:sp>
        <p:nvSpPr>
          <p:cNvPr id="3" name="Title 1">
            <a:extLst>
              <a:ext uri="{FF2B5EF4-FFF2-40B4-BE49-F238E27FC236}">
                <a16:creationId xmlns:a16="http://schemas.microsoft.com/office/drawing/2014/main" id="{DBFC8447-678D-D1DA-E08C-E7494393E07C}"/>
              </a:ext>
            </a:extLst>
          </p:cNvPr>
          <p:cNvSpPr txBox="1">
            <a:spLocks/>
          </p:cNvSpPr>
          <p:nvPr/>
        </p:nvSpPr>
        <p:spPr>
          <a:xfrm>
            <a:off x="506123" y="2362200"/>
            <a:ext cx="11237976" cy="1356360"/>
          </a:xfrm>
          <a:prstGeom prst="rect">
            <a:avLst/>
          </a:prstGeom>
        </p:spPr>
        <p:txBody>
          <a:bodyPr anchor="b">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pc="-151" dirty="0">
                <a:solidFill>
                  <a:srgbClr val="0B5395"/>
                </a:solidFill>
                <a:effectLst>
                  <a:outerShdw blurRad="38100" dist="38100" dir="2700000" algn="tl">
                    <a:srgbClr val="000000">
                      <a:alpha val="43137"/>
                    </a:srgbClr>
                  </a:outerShdw>
                </a:effectLst>
                <a:latin typeface="Narkisim" panose="020E0502050101010101" pitchFamily="34" charset="-79"/>
                <a:cs typeface="Narkisim" panose="020E0502050101010101" pitchFamily="34" charset="-79"/>
              </a:rPr>
              <a:t>Can you give a rundown of upcoming funding opportunities in housing, including deadlines and what they're for?</a:t>
            </a:r>
            <a:endParaRPr lang="en-US" sz="5400" dirty="0">
              <a:solidFill>
                <a:srgbClr val="0B5395"/>
              </a:solidFill>
              <a:latin typeface="Estrangelo Edessa" panose="03080600000000000000" pitchFamily="66" charset="0"/>
              <a:cs typeface="Estrangelo Edessa" panose="03080600000000000000" pitchFamily="66" charset="0"/>
            </a:endParaRPr>
          </a:p>
        </p:txBody>
      </p:sp>
    </p:spTree>
    <p:extLst>
      <p:ext uri="{BB962C8B-B14F-4D97-AF65-F5344CB8AC3E}">
        <p14:creationId xmlns:p14="http://schemas.microsoft.com/office/powerpoint/2010/main" val="1283598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A67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logo with text and stars&#10;&#10;Description automatically generated">
            <a:extLst>
              <a:ext uri="{FF2B5EF4-FFF2-40B4-BE49-F238E27FC236}">
                <a16:creationId xmlns:a16="http://schemas.microsoft.com/office/drawing/2014/main" id="{E3DC0439-AD07-62AA-AB0D-266AD39900AC}"/>
              </a:ext>
            </a:extLst>
          </p:cNvPr>
          <p:cNvPicPr>
            <a:picLocks noChangeAspect="1"/>
          </p:cNvPicPr>
          <p:nvPr/>
        </p:nvPicPr>
        <p:blipFill>
          <a:blip r:embed="rId2">
            <a:duotone>
              <a:schemeClr val="bg2">
                <a:shade val="45000"/>
                <a:satMod val="135000"/>
              </a:schemeClr>
              <a:prstClr val="white"/>
            </a:duotone>
          </a:blip>
          <a:stretch>
            <a:fillRect/>
          </a:stretch>
        </p:blipFill>
        <p:spPr>
          <a:xfrm>
            <a:off x="3303490" y="643468"/>
            <a:ext cx="5585027" cy="5571067"/>
          </a:xfrm>
          <a:prstGeom prst="rect">
            <a:avLst/>
          </a:prstGeom>
        </p:spPr>
      </p:pic>
      <p:sp>
        <p:nvSpPr>
          <p:cNvPr id="3" name="Title 1">
            <a:extLst>
              <a:ext uri="{FF2B5EF4-FFF2-40B4-BE49-F238E27FC236}">
                <a16:creationId xmlns:a16="http://schemas.microsoft.com/office/drawing/2014/main" id="{DBFC8447-678D-D1DA-E08C-E7494393E07C}"/>
              </a:ext>
            </a:extLst>
          </p:cNvPr>
          <p:cNvSpPr txBox="1">
            <a:spLocks/>
          </p:cNvSpPr>
          <p:nvPr/>
        </p:nvSpPr>
        <p:spPr>
          <a:xfrm>
            <a:off x="506123" y="2362200"/>
            <a:ext cx="11237976" cy="1356360"/>
          </a:xfrm>
          <a:prstGeom prst="rect">
            <a:avLst/>
          </a:prstGeom>
        </p:spPr>
        <p:txBody>
          <a:bodyPr anchor="b">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pc="-151" dirty="0">
                <a:solidFill>
                  <a:srgbClr val="0B5395"/>
                </a:solidFill>
                <a:effectLst>
                  <a:outerShdw blurRad="38100" dist="38100" dir="2700000" algn="tl">
                    <a:srgbClr val="000000">
                      <a:alpha val="43137"/>
                    </a:srgbClr>
                  </a:outerShdw>
                </a:effectLst>
                <a:latin typeface="Narkisim" panose="020E0502050101010101" pitchFamily="34" charset="-79"/>
                <a:cs typeface="Narkisim" panose="020E0502050101010101" pitchFamily="34" charset="-79"/>
              </a:rPr>
              <a:t>What's the Multifamily Benchmarking Initiative, and why is it important for HUD-assisted properties?</a:t>
            </a:r>
            <a:endParaRPr lang="en-US" sz="5400" dirty="0">
              <a:solidFill>
                <a:srgbClr val="0B5395"/>
              </a:solidFill>
              <a:latin typeface="Estrangelo Edessa" panose="03080600000000000000" pitchFamily="66" charset="0"/>
              <a:cs typeface="Estrangelo Edessa" panose="03080600000000000000" pitchFamily="66" charset="0"/>
            </a:endParaRPr>
          </a:p>
        </p:txBody>
      </p:sp>
    </p:spTree>
    <p:extLst>
      <p:ext uri="{BB962C8B-B14F-4D97-AF65-F5344CB8AC3E}">
        <p14:creationId xmlns:p14="http://schemas.microsoft.com/office/powerpoint/2010/main" val="8585106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A67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logo with text and stars&#10;&#10;Description automatically generated">
            <a:extLst>
              <a:ext uri="{FF2B5EF4-FFF2-40B4-BE49-F238E27FC236}">
                <a16:creationId xmlns:a16="http://schemas.microsoft.com/office/drawing/2014/main" id="{E3DC0439-AD07-62AA-AB0D-266AD39900AC}"/>
              </a:ext>
            </a:extLst>
          </p:cNvPr>
          <p:cNvPicPr>
            <a:picLocks noChangeAspect="1"/>
          </p:cNvPicPr>
          <p:nvPr/>
        </p:nvPicPr>
        <p:blipFill>
          <a:blip r:embed="rId2">
            <a:duotone>
              <a:schemeClr val="bg2">
                <a:shade val="45000"/>
                <a:satMod val="135000"/>
              </a:schemeClr>
              <a:prstClr val="white"/>
            </a:duotone>
          </a:blip>
          <a:stretch>
            <a:fillRect/>
          </a:stretch>
        </p:blipFill>
        <p:spPr>
          <a:xfrm>
            <a:off x="3303490" y="643468"/>
            <a:ext cx="5585027" cy="5571067"/>
          </a:xfrm>
          <a:prstGeom prst="rect">
            <a:avLst/>
          </a:prstGeom>
        </p:spPr>
      </p:pic>
      <p:sp>
        <p:nvSpPr>
          <p:cNvPr id="3" name="Title 1">
            <a:extLst>
              <a:ext uri="{FF2B5EF4-FFF2-40B4-BE49-F238E27FC236}">
                <a16:creationId xmlns:a16="http://schemas.microsoft.com/office/drawing/2014/main" id="{DBFC8447-678D-D1DA-E08C-E7494393E07C}"/>
              </a:ext>
            </a:extLst>
          </p:cNvPr>
          <p:cNvSpPr txBox="1">
            <a:spLocks/>
          </p:cNvSpPr>
          <p:nvPr/>
        </p:nvSpPr>
        <p:spPr>
          <a:xfrm>
            <a:off x="506123" y="2362200"/>
            <a:ext cx="11237976" cy="1356360"/>
          </a:xfrm>
          <a:prstGeom prst="rect">
            <a:avLst/>
          </a:prstGeom>
        </p:spPr>
        <p:txBody>
          <a:bodyPr anchor="b">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pc="-151" dirty="0">
                <a:solidFill>
                  <a:srgbClr val="0B5395"/>
                </a:solidFill>
                <a:effectLst>
                  <a:outerShdw blurRad="38100" dist="38100" dir="2700000" algn="tl">
                    <a:srgbClr val="000000">
                      <a:alpha val="43137"/>
                    </a:srgbClr>
                  </a:outerShdw>
                </a:effectLst>
                <a:latin typeface="Narkisim" panose="020E0502050101010101" pitchFamily="34" charset="-79"/>
                <a:cs typeface="Narkisim" panose="020E0502050101010101" pitchFamily="34" charset="-79"/>
              </a:rPr>
              <a:t>What does the Green and Resilient Retrofit Program aim to achieve, and how does it help multifamily properties?</a:t>
            </a:r>
            <a:endParaRPr lang="en-US" sz="5400" dirty="0">
              <a:solidFill>
                <a:srgbClr val="0B5395"/>
              </a:solidFill>
              <a:latin typeface="Estrangelo Edessa" panose="03080600000000000000" pitchFamily="66" charset="0"/>
              <a:cs typeface="Estrangelo Edessa" panose="03080600000000000000" pitchFamily="66" charset="0"/>
            </a:endParaRPr>
          </a:p>
        </p:txBody>
      </p:sp>
    </p:spTree>
    <p:extLst>
      <p:ext uri="{BB962C8B-B14F-4D97-AF65-F5344CB8AC3E}">
        <p14:creationId xmlns:p14="http://schemas.microsoft.com/office/powerpoint/2010/main" val="36972444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A67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logo with text and stars&#10;&#10;Description automatically generated">
            <a:extLst>
              <a:ext uri="{FF2B5EF4-FFF2-40B4-BE49-F238E27FC236}">
                <a16:creationId xmlns:a16="http://schemas.microsoft.com/office/drawing/2014/main" id="{E3DC0439-AD07-62AA-AB0D-266AD39900AC}"/>
              </a:ext>
            </a:extLst>
          </p:cNvPr>
          <p:cNvPicPr>
            <a:picLocks noChangeAspect="1"/>
          </p:cNvPicPr>
          <p:nvPr/>
        </p:nvPicPr>
        <p:blipFill>
          <a:blip r:embed="rId2">
            <a:duotone>
              <a:schemeClr val="bg2">
                <a:shade val="45000"/>
                <a:satMod val="135000"/>
              </a:schemeClr>
              <a:prstClr val="white"/>
            </a:duotone>
          </a:blip>
          <a:stretch>
            <a:fillRect/>
          </a:stretch>
        </p:blipFill>
        <p:spPr>
          <a:xfrm>
            <a:off x="3303490" y="643468"/>
            <a:ext cx="5585027" cy="5571067"/>
          </a:xfrm>
          <a:prstGeom prst="rect">
            <a:avLst/>
          </a:prstGeom>
        </p:spPr>
      </p:pic>
      <p:sp>
        <p:nvSpPr>
          <p:cNvPr id="3" name="Title 1">
            <a:extLst>
              <a:ext uri="{FF2B5EF4-FFF2-40B4-BE49-F238E27FC236}">
                <a16:creationId xmlns:a16="http://schemas.microsoft.com/office/drawing/2014/main" id="{DBFC8447-678D-D1DA-E08C-E7494393E07C}"/>
              </a:ext>
            </a:extLst>
          </p:cNvPr>
          <p:cNvSpPr txBox="1">
            <a:spLocks/>
          </p:cNvSpPr>
          <p:nvPr/>
        </p:nvSpPr>
        <p:spPr>
          <a:xfrm>
            <a:off x="506123" y="2362200"/>
            <a:ext cx="11237976" cy="1356360"/>
          </a:xfrm>
          <a:prstGeom prst="rect">
            <a:avLst/>
          </a:prstGeom>
        </p:spPr>
        <p:txBody>
          <a:bodyPr anchor="b">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pc="-151" dirty="0">
                <a:solidFill>
                  <a:srgbClr val="0B5395"/>
                </a:solidFill>
                <a:effectLst>
                  <a:outerShdw blurRad="38100" dist="38100" dir="2700000" algn="tl">
                    <a:srgbClr val="000000">
                      <a:alpha val="43137"/>
                    </a:srgbClr>
                  </a:outerShdw>
                </a:effectLst>
                <a:latin typeface="Narkisim" panose="020E0502050101010101" pitchFamily="34" charset="-79"/>
                <a:cs typeface="Narkisim" panose="020E0502050101010101" pitchFamily="34" charset="-79"/>
              </a:rPr>
              <a:t>How are properties chosen for the Comprehensive Cohort, and how does the assessment process help with renovations?</a:t>
            </a:r>
            <a:endParaRPr lang="en-US" sz="5400" dirty="0">
              <a:solidFill>
                <a:srgbClr val="0B5395"/>
              </a:solidFill>
              <a:latin typeface="Estrangelo Edessa" panose="03080600000000000000" pitchFamily="66" charset="0"/>
              <a:cs typeface="Estrangelo Edessa" panose="03080600000000000000" pitchFamily="66" charset="0"/>
            </a:endParaRPr>
          </a:p>
        </p:txBody>
      </p:sp>
    </p:spTree>
    <p:extLst>
      <p:ext uri="{BB962C8B-B14F-4D97-AF65-F5344CB8AC3E}">
        <p14:creationId xmlns:p14="http://schemas.microsoft.com/office/powerpoint/2010/main" val="31421084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Freeform: Shape 42">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Freeform: Shape 44">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1"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Shape 46">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6" y="-6588"/>
            <a:ext cx="4059393" cy="2548111"/>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Rectangle 48">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5" y="1465781"/>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Shape 50">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Rectangle 52">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9" y="5439896"/>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55" name="Freeform: Shape 54">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4" y="734314"/>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Freeform: Shape 56">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6" y="33286"/>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id="{E80740FF-0531-4EE4-A268-EDD11EFEF83A}"/>
              </a:ext>
            </a:extLst>
          </p:cNvPr>
          <p:cNvSpPr>
            <a:spLocks noGrp="1"/>
          </p:cNvSpPr>
          <p:nvPr>
            <p:ph type="title"/>
          </p:nvPr>
        </p:nvSpPr>
        <p:spPr>
          <a:xfrm>
            <a:off x="3204646" y="2353648"/>
            <a:ext cx="5782716" cy="2150719"/>
          </a:xfrm>
          <a:noFill/>
        </p:spPr>
        <p:txBody>
          <a:bodyPr vert="horz" lIns="91440" tIns="45720" rIns="91440" bIns="45720" rtlCol="0" anchor="ctr">
            <a:normAutofit/>
          </a:bodyPr>
          <a:lstStyle/>
          <a:p>
            <a:pPr algn="ctr" defTabSz="914354"/>
            <a:r>
              <a:rPr lang="en-US" sz="3600" dirty="0">
                <a:solidFill>
                  <a:srgbClr val="0B5395"/>
                </a:solidFill>
                <a:effectLst>
                  <a:outerShdw blurRad="38100" dist="38100" dir="2700000" algn="tl">
                    <a:srgbClr val="000000">
                      <a:alpha val="43137"/>
                    </a:srgbClr>
                  </a:outerShdw>
                </a:effectLst>
                <a:latin typeface="Narkisim" panose="020E0502050101010101" pitchFamily="34" charset="-79"/>
                <a:cs typeface="Narkisim" panose="020E0502050101010101" pitchFamily="34" charset="-79"/>
              </a:rPr>
              <a:t>Programs Available to Assist Constituents in Need </a:t>
            </a:r>
          </a:p>
        </p:txBody>
      </p:sp>
      <p:sp>
        <p:nvSpPr>
          <p:cNvPr id="59" name="Freeform: Shape 58">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3"/>
            <a:ext cx="2231795"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 name="Rectangle 60">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62" y="5243549"/>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1134471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A67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logo with text and stars&#10;&#10;Description automatically generated">
            <a:extLst>
              <a:ext uri="{FF2B5EF4-FFF2-40B4-BE49-F238E27FC236}">
                <a16:creationId xmlns:a16="http://schemas.microsoft.com/office/drawing/2014/main" id="{E3DC0439-AD07-62AA-AB0D-266AD39900AC}"/>
              </a:ext>
            </a:extLst>
          </p:cNvPr>
          <p:cNvPicPr>
            <a:picLocks noChangeAspect="1"/>
          </p:cNvPicPr>
          <p:nvPr/>
        </p:nvPicPr>
        <p:blipFill>
          <a:blip r:embed="rId2">
            <a:duotone>
              <a:schemeClr val="bg2">
                <a:shade val="45000"/>
                <a:satMod val="135000"/>
              </a:schemeClr>
              <a:prstClr val="white"/>
            </a:duotone>
          </a:blip>
          <a:stretch>
            <a:fillRect/>
          </a:stretch>
        </p:blipFill>
        <p:spPr>
          <a:xfrm>
            <a:off x="3303490" y="643468"/>
            <a:ext cx="5585027" cy="5571067"/>
          </a:xfrm>
          <a:prstGeom prst="rect">
            <a:avLst/>
          </a:prstGeom>
        </p:spPr>
      </p:pic>
      <p:sp>
        <p:nvSpPr>
          <p:cNvPr id="3" name="Title 1">
            <a:extLst>
              <a:ext uri="{FF2B5EF4-FFF2-40B4-BE49-F238E27FC236}">
                <a16:creationId xmlns:a16="http://schemas.microsoft.com/office/drawing/2014/main" id="{DBFC8447-678D-D1DA-E08C-E7494393E07C}"/>
              </a:ext>
            </a:extLst>
          </p:cNvPr>
          <p:cNvSpPr txBox="1">
            <a:spLocks/>
          </p:cNvSpPr>
          <p:nvPr/>
        </p:nvSpPr>
        <p:spPr>
          <a:xfrm>
            <a:off x="506123" y="2362200"/>
            <a:ext cx="11237976" cy="1356360"/>
          </a:xfrm>
          <a:prstGeom prst="rect">
            <a:avLst/>
          </a:prstGeom>
        </p:spPr>
        <p:txBody>
          <a:bodyPr anchor="b">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pc="-151" dirty="0">
                <a:solidFill>
                  <a:srgbClr val="0B5395"/>
                </a:solidFill>
                <a:effectLst>
                  <a:outerShdw blurRad="38100" dist="38100" dir="2700000" algn="tl">
                    <a:srgbClr val="000000">
                      <a:alpha val="43137"/>
                    </a:srgbClr>
                  </a:outerShdw>
                </a:effectLst>
                <a:latin typeface="Narkisim" panose="020E0502050101010101" pitchFamily="34" charset="-79"/>
                <a:cs typeface="Narkisim" panose="020E0502050101010101" pitchFamily="34" charset="-79"/>
              </a:rPr>
              <a:t>What should property owners do if they want to get involved in these programs?</a:t>
            </a:r>
            <a:endParaRPr lang="en-US" sz="5400" dirty="0">
              <a:solidFill>
                <a:srgbClr val="0B5395"/>
              </a:solidFill>
              <a:latin typeface="Estrangelo Edessa" panose="03080600000000000000" pitchFamily="66" charset="0"/>
              <a:cs typeface="Estrangelo Edessa" panose="03080600000000000000" pitchFamily="66" charset="0"/>
            </a:endParaRPr>
          </a:p>
        </p:txBody>
      </p:sp>
    </p:spTree>
    <p:extLst>
      <p:ext uri="{BB962C8B-B14F-4D97-AF65-F5344CB8AC3E}">
        <p14:creationId xmlns:p14="http://schemas.microsoft.com/office/powerpoint/2010/main" val="10879429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A67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logo with text and stars&#10;&#10;Description automatically generated">
            <a:extLst>
              <a:ext uri="{FF2B5EF4-FFF2-40B4-BE49-F238E27FC236}">
                <a16:creationId xmlns:a16="http://schemas.microsoft.com/office/drawing/2014/main" id="{E3DC0439-AD07-62AA-AB0D-266AD39900AC}"/>
              </a:ext>
            </a:extLst>
          </p:cNvPr>
          <p:cNvPicPr>
            <a:picLocks noChangeAspect="1"/>
          </p:cNvPicPr>
          <p:nvPr/>
        </p:nvPicPr>
        <p:blipFill>
          <a:blip r:embed="rId2">
            <a:duotone>
              <a:schemeClr val="bg2">
                <a:shade val="45000"/>
                <a:satMod val="135000"/>
              </a:schemeClr>
              <a:prstClr val="white"/>
            </a:duotone>
          </a:blip>
          <a:stretch>
            <a:fillRect/>
          </a:stretch>
        </p:blipFill>
        <p:spPr>
          <a:xfrm>
            <a:off x="3303490" y="643468"/>
            <a:ext cx="5585027" cy="5571067"/>
          </a:xfrm>
          <a:prstGeom prst="rect">
            <a:avLst/>
          </a:prstGeom>
        </p:spPr>
      </p:pic>
      <p:sp>
        <p:nvSpPr>
          <p:cNvPr id="3" name="Title 1">
            <a:extLst>
              <a:ext uri="{FF2B5EF4-FFF2-40B4-BE49-F238E27FC236}">
                <a16:creationId xmlns:a16="http://schemas.microsoft.com/office/drawing/2014/main" id="{DBFC8447-678D-D1DA-E08C-E7494393E07C}"/>
              </a:ext>
            </a:extLst>
          </p:cNvPr>
          <p:cNvSpPr txBox="1">
            <a:spLocks/>
          </p:cNvSpPr>
          <p:nvPr/>
        </p:nvSpPr>
        <p:spPr>
          <a:xfrm>
            <a:off x="506123" y="2362200"/>
            <a:ext cx="11237976" cy="1356360"/>
          </a:xfrm>
          <a:prstGeom prst="rect">
            <a:avLst/>
          </a:prstGeom>
        </p:spPr>
        <p:txBody>
          <a:bodyPr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pc="-151" dirty="0">
                <a:solidFill>
                  <a:srgbClr val="0B5395"/>
                </a:solidFill>
                <a:effectLst>
                  <a:outerShdw blurRad="38100" dist="38100" dir="2700000" algn="tl">
                    <a:srgbClr val="000000">
                      <a:alpha val="43137"/>
                    </a:srgbClr>
                  </a:outerShdw>
                </a:effectLst>
                <a:latin typeface="Narkisim" panose="020E0502050101010101" pitchFamily="34" charset="-79"/>
                <a:cs typeface="Narkisim" panose="020E0502050101010101" pitchFamily="34" charset="-79"/>
              </a:rPr>
              <a:t>Office of Housing Counseling</a:t>
            </a:r>
            <a:endParaRPr lang="en-US" sz="5400" dirty="0">
              <a:solidFill>
                <a:srgbClr val="0B5395"/>
              </a:solidFill>
              <a:latin typeface="Estrangelo Edessa" panose="03080600000000000000" pitchFamily="66" charset="0"/>
              <a:cs typeface="Estrangelo Edessa" panose="03080600000000000000" pitchFamily="66" charset="0"/>
            </a:endParaRPr>
          </a:p>
        </p:txBody>
      </p:sp>
    </p:spTree>
    <p:extLst>
      <p:ext uri="{BB962C8B-B14F-4D97-AF65-F5344CB8AC3E}">
        <p14:creationId xmlns:p14="http://schemas.microsoft.com/office/powerpoint/2010/main" val="27115689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A67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logo with text and stars&#10;&#10;Description automatically generated">
            <a:extLst>
              <a:ext uri="{FF2B5EF4-FFF2-40B4-BE49-F238E27FC236}">
                <a16:creationId xmlns:a16="http://schemas.microsoft.com/office/drawing/2014/main" id="{E3DC0439-AD07-62AA-AB0D-266AD39900AC}"/>
              </a:ext>
            </a:extLst>
          </p:cNvPr>
          <p:cNvPicPr>
            <a:picLocks noChangeAspect="1"/>
          </p:cNvPicPr>
          <p:nvPr/>
        </p:nvPicPr>
        <p:blipFill>
          <a:blip r:embed="rId2">
            <a:duotone>
              <a:schemeClr val="bg2">
                <a:shade val="45000"/>
                <a:satMod val="135000"/>
              </a:schemeClr>
              <a:prstClr val="white"/>
            </a:duotone>
          </a:blip>
          <a:stretch>
            <a:fillRect/>
          </a:stretch>
        </p:blipFill>
        <p:spPr>
          <a:xfrm>
            <a:off x="3303490" y="643468"/>
            <a:ext cx="5585027" cy="5571067"/>
          </a:xfrm>
          <a:prstGeom prst="rect">
            <a:avLst/>
          </a:prstGeom>
        </p:spPr>
      </p:pic>
      <p:sp>
        <p:nvSpPr>
          <p:cNvPr id="3" name="Title 1">
            <a:extLst>
              <a:ext uri="{FF2B5EF4-FFF2-40B4-BE49-F238E27FC236}">
                <a16:creationId xmlns:a16="http://schemas.microsoft.com/office/drawing/2014/main" id="{DBFC8447-678D-D1DA-E08C-E7494393E07C}"/>
              </a:ext>
            </a:extLst>
          </p:cNvPr>
          <p:cNvSpPr txBox="1">
            <a:spLocks/>
          </p:cNvSpPr>
          <p:nvPr/>
        </p:nvSpPr>
        <p:spPr>
          <a:xfrm>
            <a:off x="506123" y="2362200"/>
            <a:ext cx="11237976" cy="1356360"/>
          </a:xfrm>
          <a:prstGeom prst="rect">
            <a:avLst/>
          </a:prstGeom>
        </p:spPr>
        <p:txBody>
          <a:bodyPr anchor="b">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pc="-151" dirty="0">
                <a:solidFill>
                  <a:srgbClr val="0B5395"/>
                </a:solidFill>
                <a:effectLst>
                  <a:outerShdw blurRad="38100" dist="38100" dir="2700000" algn="tl">
                    <a:srgbClr val="000000">
                      <a:alpha val="43137"/>
                    </a:srgbClr>
                  </a:outerShdw>
                </a:effectLst>
                <a:latin typeface="Narkisim" panose="020E0502050101010101" pitchFamily="34" charset="-79"/>
                <a:cs typeface="Narkisim" panose="020E0502050101010101" pitchFamily="34" charset="-79"/>
              </a:rPr>
              <a:t>What services does HUD's Office of Housing Counseling provide?</a:t>
            </a:r>
            <a:endParaRPr lang="en-US" sz="5400" dirty="0">
              <a:solidFill>
                <a:srgbClr val="0B5395"/>
              </a:solidFill>
              <a:latin typeface="Estrangelo Edessa" panose="03080600000000000000" pitchFamily="66" charset="0"/>
              <a:cs typeface="Estrangelo Edessa" panose="03080600000000000000" pitchFamily="66" charset="0"/>
            </a:endParaRPr>
          </a:p>
        </p:txBody>
      </p:sp>
    </p:spTree>
    <p:extLst>
      <p:ext uri="{BB962C8B-B14F-4D97-AF65-F5344CB8AC3E}">
        <p14:creationId xmlns:p14="http://schemas.microsoft.com/office/powerpoint/2010/main" val="31268626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A67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logo with text and stars&#10;&#10;Description automatically generated">
            <a:extLst>
              <a:ext uri="{FF2B5EF4-FFF2-40B4-BE49-F238E27FC236}">
                <a16:creationId xmlns:a16="http://schemas.microsoft.com/office/drawing/2014/main" id="{E3DC0439-AD07-62AA-AB0D-266AD39900AC}"/>
              </a:ext>
            </a:extLst>
          </p:cNvPr>
          <p:cNvPicPr>
            <a:picLocks noChangeAspect="1"/>
          </p:cNvPicPr>
          <p:nvPr/>
        </p:nvPicPr>
        <p:blipFill>
          <a:blip r:embed="rId2">
            <a:duotone>
              <a:schemeClr val="bg2">
                <a:shade val="45000"/>
                <a:satMod val="135000"/>
              </a:schemeClr>
              <a:prstClr val="white"/>
            </a:duotone>
          </a:blip>
          <a:stretch>
            <a:fillRect/>
          </a:stretch>
        </p:blipFill>
        <p:spPr>
          <a:xfrm>
            <a:off x="3303490" y="643468"/>
            <a:ext cx="5585027" cy="5571067"/>
          </a:xfrm>
          <a:prstGeom prst="rect">
            <a:avLst/>
          </a:prstGeom>
        </p:spPr>
      </p:pic>
      <p:sp>
        <p:nvSpPr>
          <p:cNvPr id="3" name="Title 1">
            <a:extLst>
              <a:ext uri="{FF2B5EF4-FFF2-40B4-BE49-F238E27FC236}">
                <a16:creationId xmlns:a16="http://schemas.microsoft.com/office/drawing/2014/main" id="{DBFC8447-678D-D1DA-E08C-E7494393E07C}"/>
              </a:ext>
            </a:extLst>
          </p:cNvPr>
          <p:cNvSpPr txBox="1">
            <a:spLocks/>
          </p:cNvSpPr>
          <p:nvPr/>
        </p:nvSpPr>
        <p:spPr>
          <a:xfrm>
            <a:off x="506123" y="2362200"/>
            <a:ext cx="11237976" cy="1356360"/>
          </a:xfrm>
          <a:prstGeom prst="rect">
            <a:avLst/>
          </a:prstGeom>
        </p:spPr>
        <p:txBody>
          <a:bodyPr anchor="b">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pc="-151" dirty="0">
                <a:solidFill>
                  <a:srgbClr val="0B5395"/>
                </a:solidFill>
                <a:effectLst>
                  <a:outerShdw blurRad="38100" dist="38100" dir="2700000" algn="tl">
                    <a:srgbClr val="000000">
                      <a:alpha val="43137"/>
                    </a:srgbClr>
                  </a:outerShdw>
                </a:effectLst>
                <a:latin typeface="Narkisim" panose="020E0502050101010101" pitchFamily="34" charset="-79"/>
                <a:cs typeface="Narkisim" panose="020E0502050101010101" pitchFamily="34" charset="-79"/>
              </a:rPr>
              <a:t>How can I find a HUD-approved housing counselor in my area?</a:t>
            </a:r>
            <a:endParaRPr lang="en-US" sz="5400" dirty="0">
              <a:solidFill>
                <a:srgbClr val="0B5395"/>
              </a:solidFill>
              <a:latin typeface="Estrangelo Edessa" panose="03080600000000000000" pitchFamily="66" charset="0"/>
              <a:cs typeface="Estrangelo Edessa" panose="03080600000000000000" pitchFamily="66" charset="0"/>
            </a:endParaRPr>
          </a:p>
        </p:txBody>
      </p:sp>
    </p:spTree>
    <p:extLst>
      <p:ext uri="{BB962C8B-B14F-4D97-AF65-F5344CB8AC3E}">
        <p14:creationId xmlns:p14="http://schemas.microsoft.com/office/powerpoint/2010/main" val="3476823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A67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logo with text and stars&#10;&#10;Description automatically generated">
            <a:extLst>
              <a:ext uri="{FF2B5EF4-FFF2-40B4-BE49-F238E27FC236}">
                <a16:creationId xmlns:a16="http://schemas.microsoft.com/office/drawing/2014/main" id="{E3DC0439-AD07-62AA-AB0D-266AD39900AC}"/>
              </a:ext>
            </a:extLst>
          </p:cNvPr>
          <p:cNvPicPr>
            <a:picLocks noChangeAspect="1"/>
          </p:cNvPicPr>
          <p:nvPr/>
        </p:nvPicPr>
        <p:blipFill>
          <a:blip r:embed="rId2">
            <a:duotone>
              <a:schemeClr val="bg2">
                <a:shade val="45000"/>
                <a:satMod val="135000"/>
              </a:schemeClr>
              <a:prstClr val="white"/>
            </a:duotone>
          </a:blip>
          <a:stretch>
            <a:fillRect/>
          </a:stretch>
        </p:blipFill>
        <p:spPr>
          <a:xfrm>
            <a:off x="3303490" y="643468"/>
            <a:ext cx="5585027" cy="5571067"/>
          </a:xfrm>
          <a:prstGeom prst="rect">
            <a:avLst/>
          </a:prstGeom>
        </p:spPr>
      </p:pic>
      <p:sp>
        <p:nvSpPr>
          <p:cNvPr id="3" name="Title 1">
            <a:extLst>
              <a:ext uri="{FF2B5EF4-FFF2-40B4-BE49-F238E27FC236}">
                <a16:creationId xmlns:a16="http://schemas.microsoft.com/office/drawing/2014/main" id="{DBFC8447-678D-D1DA-E08C-E7494393E07C}"/>
              </a:ext>
            </a:extLst>
          </p:cNvPr>
          <p:cNvSpPr txBox="1">
            <a:spLocks/>
          </p:cNvSpPr>
          <p:nvPr/>
        </p:nvSpPr>
        <p:spPr>
          <a:xfrm>
            <a:off x="506123" y="2362200"/>
            <a:ext cx="11237976" cy="1356360"/>
          </a:xfrm>
          <a:prstGeom prst="rect">
            <a:avLst/>
          </a:prstGeom>
        </p:spPr>
        <p:txBody>
          <a:bodyPr anchor="b">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pc="-151" dirty="0">
                <a:solidFill>
                  <a:srgbClr val="0B5395"/>
                </a:solidFill>
                <a:effectLst>
                  <a:outerShdw blurRad="38100" dist="38100" dir="2700000" algn="tl">
                    <a:srgbClr val="000000">
                      <a:alpha val="43137"/>
                    </a:srgbClr>
                  </a:outerShdw>
                </a:effectLst>
                <a:latin typeface="Narkisim" panose="020E0502050101010101" pitchFamily="34" charset="-79"/>
                <a:cs typeface="Narkisim" panose="020E0502050101010101" pitchFamily="34" charset="-79"/>
              </a:rPr>
              <a:t>Are there any fees associated with HUD housing counseling services?</a:t>
            </a:r>
            <a:endParaRPr lang="en-US" sz="5400" dirty="0">
              <a:solidFill>
                <a:srgbClr val="0B5395"/>
              </a:solidFill>
              <a:latin typeface="Estrangelo Edessa" panose="03080600000000000000" pitchFamily="66" charset="0"/>
              <a:cs typeface="Estrangelo Edessa" panose="03080600000000000000" pitchFamily="66" charset="0"/>
            </a:endParaRPr>
          </a:p>
        </p:txBody>
      </p:sp>
    </p:spTree>
    <p:extLst>
      <p:ext uri="{BB962C8B-B14F-4D97-AF65-F5344CB8AC3E}">
        <p14:creationId xmlns:p14="http://schemas.microsoft.com/office/powerpoint/2010/main" val="36207563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A67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logo with text and stars&#10;&#10;Description automatically generated">
            <a:extLst>
              <a:ext uri="{FF2B5EF4-FFF2-40B4-BE49-F238E27FC236}">
                <a16:creationId xmlns:a16="http://schemas.microsoft.com/office/drawing/2014/main" id="{E3DC0439-AD07-62AA-AB0D-266AD39900AC}"/>
              </a:ext>
            </a:extLst>
          </p:cNvPr>
          <p:cNvPicPr>
            <a:picLocks noChangeAspect="1"/>
          </p:cNvPicPr>
          <p:nvPr/>
        </p:nvPicPr>
        <p:blipFill>
          <a:blip r:embed="rId2">
            <a:duotone>
              <a:schemeClr val="bg2">
                <a:shade val="45000"/>
                <a:satMod val="135000"/>
              </a:schemeClr>
              <a:prstClr val="white"/>
            </a:duotone>
          </a:blip>
          <a:stretch>
            <a:fillRect/>
          </a:stretch>
        </p:blipFill>
        <p:spPr>
          <a:xfrm>
            <a:off x="3303490" y="643468"/>
            <a:ext cx="5585027" cy="5571067"/>
          </a:xfrm>
          <a:prstGeom prst="rect">
            <a:avLst/>
          </a:prstGeom>
        </p:spPr>
      </p:pic>
      <p:sp>
        <p:nvSpPr>
          <p:cNvPr id="3" name="Title 1">
            <a:extLst>
              <a:ext uri="{FF2B5EF4-FFF2-40B4-BE49-F238E27FC236}">
                <a16:creationId xmlns:a16="http://schemas.microsoft.com/office/drawing/2014/main" id="{DBFC8447-678D-D1DA-E08C-E7494393E07C}"/>
              </a:ext>
            </a:extLst>
          </p:cNvPr>
          <p:cNvSpPr txBox="1">
            <a:spLocks/>
          </p:cNvSpPr>
          <p:nvPr/>
        </p:nvSpPr>
        <p:spPr>
          <a:xfrm>
            <a:off x="506123" y="2362200"/>
            <a:ext cx="11237976" cy="1356360"/>
          </a:xfrm>
          <a:prstGeom prst="rect">
            <a:avLst/>
          </a:prstGeom>
        </p:spPr>
        <p:txBody>
          <a:bodyPr anchor="b">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pc="-151" dirty="0">
                <a:solidFill>
                  <a:srgbClr val="0B5395"/>
                </a:solidFill>
                <a:effectLst>
                  <a:outerShdw blurRad="38100" dist="38100" dir="2700000" algn="tl">
                    <a:srgbClr val="000000">
                      <a:alpha val="43137"/>
                    </a:srgbClr>
                  </a:outerShdw>
                </a:effectLst>
                <a:latin typeface="Narkisim" panose="020E0502050101010101" pitchFamily="34" charset="-79"/>
                <a:cs typeface="Narkisim" panose="020E0502050101010101" pitchFamily="34" charset="-79"/>
              </a:rPr>
              <a:t>Can HUD housing counselors help me with specific issues such as foreclosure prevention or rental assistance?</a:t>
            </a:r>
            <a:endParaRPr lang="en-US" sz="5400" dirty="0">
              <a:solidFill>
                <a:srgbClr val="0B5395"/>
              </a:solidFill>
              <a:latin typeface="Estrangelo Edessa" panose="03080600000000000000" pitchFamily="66" charset="0"/>
              <a:cs typeface="Estrangelo Edessa" panose="03080600000000000000" pitchFamily="66" charset="0"/>
            </a:endParaRPr>
          </a:p>
        </p:txBody>
      </p:sp>
    </p:spTree>
    <p:extLst>
      <p:ext uri="{BB962C8B-B14F-4D97-AF65-F5344CB8AC3E}">
        <p14:creationId xmlns:p14="http://schemas.microsoft.com/office/powerpoint/2010/main" val="15397427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A67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logo with text and stars&#10;&#10;Description automatically generated">
            <a:extLst>
              <a:ext uri="{FF2B5EF4-FFF2-40B4-BE49-F238E27FC236}">
                <a16:creationId xmlns:a16="http://schemas.microsoft.com/office/drawing/2014/main" id="{E3DC0439-AD07-62AA-AB0D-266AD39900AC}"/>
              </a:ext>
            </a:extLst>
          </p:cNvPr>
          <p:cNvPicPr>
            <a:picLocks noChangeAspect="1"/>
          </p:cNvPicPr>
          <p:nvPr/>
        </p:nvPicPr>
        <p:blipFill>
          <a:blip r:embed="rId2">
            <a:duotone>
              <a:schemeClr val="bg2">
                <a:shade val="45000"/>
                <a:satMod val="135000"/>
              </a:schemeClr>
              <a:prstClr val="white"/>
            </a:duotone>
          </a:blip>
          <a:stretch>
            <a:fillRect/>
          </a:stretch>
        </p:blipFill>
        <p:spPr>
          <a:xfrm>
            <a:off x="3303490" y="643468"/>
            <a:ext cx="5585027" cy="5571067"/>
          </a:xfrm>
          <a:prstGeom prst="rect">
            <a:avLst/>
          </a:prstGeom>
        </p:spPr>
      </p:pic>
      <p:sp>
        <p:nvSpPr>
          <p:cNvPr id="3" name="Title 1">
            <a:extLst>
              <a:ext uri="{FF2B5EF4-FFF2-40B4-BE49-F238E27FC236}">
                <a16:creationId xmlns:a16="http://schemas.microsoft.com/office/drawing/2014/main" id="{DBFC8447-678D-D1DA-E08C-E7494393E07C}"/>
              </a:ext>
            </a:extLst>
          </p:cNvPr>
          <p:cNvSpPr txBox="1">
            <a:spLocks/>
          </p:cNvSpPr>
          <p:nvPr/>
        </p:nvSpPr>
        <p:spPr>
          <a:xfrm>
            <a:off x="506123" y="2362200"/>
            <a:ext cx="11237976" cy="1356360"/>
          </a:xfrm>
          <a:prstGeom prst="rect">
            <a:avLst/>
          </a:prstGeom>
        </p:spPr>
        <p:txBody>
          <a:bodyPr anchor="b">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pc="-151" dirty="0">
                <a:solidFill>
                  <a:srgbClr val="0B5395"/>
                </a:solidFill>
                <a:effectLst>
                  <a:outerShdw blurRad="38100" dist="38100" dir="2700000" algn="tl">
                    <a:srgbClr val="000000">
                      <a:alpha val="43137"/>
                    </a:srgbClr>
                  </a:outerShdw>
                </a:effectLst>
                <a:latin typeface="Narkisim" panose="020E0502050101010101" pitchFamily="34" charset="-79"/>
                <a:cs typeface="Narkisim" panose="020E0502050101010101" pitchFamily="34" charset="-79"/>
              </a:rPr>
              <a:t>What qualifications do housing counselors have, and how are they trained and certified by HUD?</a:t>
            </a:r>
            <a:endParaRPr lang="en-US" sz="5400" dirty="0">
              <a:solidFill>
                <a:srgbClr val="0B5395"/>
              </a:solidFill>
              <a:latin typeface="Estrangelo Edessa" panose="03080600000000000000" pitchFamily="66" charset="0"/>
              <a:cs typeface="Estrangelo Edessa" panose="03080600000000000000" pitchFamily="66" charset="0"/>
            </a:endParaRPr>
          </a:p>
        </p:txBody>
      </p:sp>
    </p:spTree>
    <p:extLst>
      <p:ext uri="{BB962C8B-B14F-4D97-AF65-F5344CB8AC3E}">
        <p14:creationId xmlns:p14="http://schemas.microsoft.com/office/powerpoint/2010/main" val="17353582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A67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logo with text and stars&#10;&#10;Description automatically generated">
            <a:extLst>
              <a:ext uri="{FF2B5EF4-FFF2-40B4-BE49-F238E27FC236}">
                <a16:creationId xmlns:a16="http://schemas.microsoft.com/office/drawing/2014/main" id="{E3DC0439-AD07-62AA-AB0D-266AD39900AC}"/>
              </a:ext>
            </a:extLst>
          </p:cNvPr>
          <p:cNvPicPr>
            <a:picLocks noChangeAspect="1"/>
          </p:cNvPicPr>
          <p:nvPr/>
        </p:nvPicPr>
        <p:blipFill>
          <a:blip r:embed="rId2">
            <a:duotone>
              <a:schemeClr val="bg2">
                <a:shade val="45000"/>
                <a:satMod val="135000"/>
              </a:schemeClr>
              <a:prstClr val="white"/>
            </a:duotone>
          </a:blip>
          <a:stretch>
            <a:fillRect/>
          </a:stretch>
        </p:blipFill>
        <p:spPr>
          <a:xfrm>
            <a:off x="3303490" y="643468"/>
            <a:ext cx="5585027" cy="5571067"/>
          </a:xfrm>
          <a:prstGeom prst="rect">
            <a:avLst/>
          </a:prstGeom>
        </p:spPr>
      </p:pic>
      <p:sp>
        <p:nvSpPr>
          <p:cNvPr id="3" name="Title 1">
            <a:extLst>
              <a:ext uri="{FF2B5EF4-FFF2-40B4-BE49-F238E27FC236}">
                <a16:creationId xmlns:a16="http://schemas.microsoft.com/office/drawing/2014/main" id="{DBFC8447-678D-D1DA-E08C-E7494393E07C}"/>
              </a:ext>
            </a:extLst>
          </p:cNvPr>
          <p:cNvSpPr txBox="1">
            <a:spLocks/>
          </p:cNvSpPr>
          <p:nvPr/>
        </p:nvSpPr>
        <p:spPr>
          <a:xfrm>
            <a:off x="506123" y="2362200"/>
            <a:ext cx="11237976" cy="1356360"/>
          </a:xfrm>
          <a:prstGeom prst="rect">
            <a:avLst/>
          </a:prstGeom>
        </p:spPr>
        <p:txBody>
          <a:bodyPr anchor="b">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pc="-151" dirty="0">
                <a:solidFill>
                  <a:srgbClr val="0B5395"/>
                </a:solidFill>
                <a:effectLst>
                  <a:outerShdw blurRad="38100" dist="38100" dir="2700000" algn="tl">
                    <a:srgbClr val="000000">
                      <a:alpha val="43137"/>
                    </a:srgbClr>
                  </a:outerShdw>
                </a:effectLst>
                <a:latin typeface="Narkisim" panose="020E0502050101010101" pitchFamily="34" charset="-79"/>
                <a:cs typeface="Narkisim" panose="020E0502050101010101" pitchFamily="34" charset="-79"/>
              </a:rPr>
              <a:t>What funding is available for HUD-approved Housing Counseling Agencies?</a:t>
            </a:r>
            <a:endParaRPr lang="en-US" sz="5400" dirty="0">
              <a:solidFill>
                <a:srgbClr val="0B5395"/>
              </a:solidFill>
              <a:latin typeface="Estrangelo Edessa" panose="03080600000000000000" pitchFamily="66" charset="0"/>
              <a:cs typeface="Estrangelo Edessa" panose="03080600000000000000" pitchFamily="66" charset="0"/>
            </a:endParaRPr>
          </a:p>
        </p:txBody>
      </p:sp>
    </p:spTree>
    <p:extLst>
      <p:ext uri="{BB962C8B-B14F-4D97-AF65-F5344CB8AC3E}">
        <p14:creationId xmlns:p14="http://schemas.microsoft.com/office/powerpoint/2010/main" val="21512563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A67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logo with text and stars&#10;&#10;Description automatically generated">
            <a:extLst>
              <a:ext uri="{FF2B5EF4-FFF2-40B4-BE49-F238E27FC236}">
                <a16:creationId xmlns:a16="http://schemas.microsoft.com/office/drawing/2014/main" id="{E3DC0439-AD07-62AA-AB0D-266AD39900AC}"/>
              </a:ext>
            </a:extLst>
          </p:cNvPr>
          <p:cNvPicPr>
            <a:picLocks noChangeAspect="1"/>
          </p:cNvPicPr>
          <p:nvPr/>
        </p:nvPicPr>
        <p:blipFill>
          <a:blip r:embed="rId2">
            <a:duotone>
              <a:schemeClr val="bg2">
                <a:shade val="45000"/>
                <a:satMod val="135000"/>
              </a:schemeClr>
              <a:prstClr val="white"/>
            </a:duotone>
          </a:blip>
          <a:stretch>
            <a:fillRect/>
          </a:stretch>
        </p:blipFill>
        <p:spPr>
          <a:xfrm>
            <a:off x="3303490" y="643468"/>
            <a:ext cx="5585027" cy="5571067"/>
          </a:xfrm>
          <a:prstGeom prst="rect">
            <a:avLst/>
          </a:prstGeom>
        </p:spPr>
      </p:pic>
      <p:sp>
        <p:nvSpPr>
          <p:cNvPr id="3" name="Title 1">
            <a:extLst>
              <a:ext uri="{FF2B5EF4-FFF2-40B4-BE49-F238E27FC236}">
                <a16:creationId xmlns:a16="http://schemas.microsoft.com/office/drawing/2014/main" id="{DBFC8447-678D-D1DA-E08C-E7494393E07C}"/>
              </a:ext>
            </a:extLst>
          </p:cNvPr>
          <p:cNvSpPr txBox="1">
            <a:spLocks/>
          </p:cNvSpPr>
          <p:nvPr/>
        </p:nvSpPr>
        <p:spPr>
          <a:xfrm>
            <a:off x="506123" y="2362200"/>
            <a:ext cx="11237976" cy="1356360"/>
          </a:xfrm>
          <a:prstGeom prst="rect">
            <a:avLst/>
          </a:prstGeom>
        </p:spPr>
        <p:txBody>
          <a:bodyPr anchor="b">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pc="-151" dirty="0">
                <a:solidFill>
                  <a:srgbClr val="0B5395"/>
                </a:solidFill>
                <a:effectLst>
                  <a:outerShdw blurRad="38100" dist="38100" dir="2700000" algn="tl">
                    <a:srgbClr val="000000">
                      <a:alpha val="43137"/>
                    </a:srgbClr>
                  </a:outerShdw>
                </a:effectLst>
                <a:latin typeface="Narkisim" panose="020E0502050101010101" pitchFamily="34" charset="-79"/>
                <a:cs typeface="Narkisim" panose="020E0502050101010101" pitchFamily="34" charset="-79"/>
              </a:rPr>
              <a:t>Our agency/ municipality is new to all of this, so we don’t know where to start.  Does HUD provide any technical assistance that can help us navigate these programs/ funding sources ?</a:t>
            </a:r>
            <a:endParaRPr lang="en-US" sz="5400" dirty="0">
              <a:solidFill>
                <a:srgbClr val="0B5395"/>
              </a:solidFill>
              <a:latin typeface="Estrangelo Edessa" panose="03080600000000000000" pitchFamily="66" charset="0"/>
              <a:cs typeface="Estrangelo Edessa" panose="03080600000000000000" pitchFamily="66" charset="0"/>
            </a:endParaRPr>
          </a:p>
        </p:txBody>
      </p:sp>
    </p:spTree>
    <p:extLst>
      <p:ext uri="{BB962C8B-B14F-4D97-AF65-F5344CB8AC3E}">
        <p14:creationId xmlns:p14="http://schemas.microsoft.com/office/powerpoint/2010/main" val="1942744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 building, outdoor, sky&#10;&#10;Description automatically generated">
            <a:extLst>
              <a:ext uri="{FF2B5EF4-FFF2-40B4-BE49-F238E27FC236}">
                <a16:creationId xmlns:a16="http://schemas.microsoft.com/office/drawing/2014/main" id="{C341FD38-D69D-D2EB-1993-1D4BCB40B6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154" y="0"/>
            <a:ext cx="14078308" cy="6858000"/>
          </a:xfrm>
          <a:prstGeom prst="rect">
            <a:avLst/>
          </a:prstGeom>
        </p:spPr>
      </p:pic>
      <p:sp>
        <p:nvSpPr>
          <p:cNvPr id="2" name="Title 1">
            <a:extLst>
              <a:ext uri="{FF2B5EF4-FFF2-40B4-BE49-F238E27FC236}">
                <a16:creationId xmlns:a16="http://schemas.microsoft.com/office/drawing/2014/main" id="{E6EF75A2-0BB5-4306-A2C1-E294146E481C}"/>
              </a:ext>
            </a:extLst>
          </p:cNvPr>
          <p:cNvSpPr>
            <a:spLocks noGrp="1"/>
          </p:cNvSpPr>
          <p:nvPr>
            <p:ph type="ctrTitle"/>
          </p:nvPr>
        </p:nvSpPr>
        <p:spPr>
          <a:xfrm>
            <a:off x="7250276" y="2158349"/>
            <a:ext cx="4554966" cy="235560"/>
          </a:xfrm>
        </p:spPr>
        <p:txBody>
          <a:bodyPr>
            <a:normAutofit/>
          </a:bodyPr>
          <a:lstStyle/>
          <a:p>
            <a:r>
              <a:rPr lang="en-US" sz="900" dirty="0"/>
              <a:t>Distressed Cities and</a:t>
            </a:r>
            <a:r>
              <a:rPr lang="en-US" sz="900" baseline="0" dirty="0"/>
              <a:t> Persistent Poverty Technical Assistance(DCTA) Program</a:t>
            </a:r>
            <a:endParaRPr lang="en-US" sz="900" dirty="0"/>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65419" y="5475249"/>
            <a:ext cx="1147192" cy="1147192"/>
          </a:xfrm>
          <a:prstGeom prst="rect">
            <a:avLst/>
          </a:prstGeom>
        </p:spPr>
      </p:pic>
      <p:pic>
        <p:nvPicPr>
          <p:cNvPr id="4" name="Picture 3">
            <a:extLst>
              <a:ext uri="{FF2B5EF4-FFF2-40B4-BE49-F238E27FC236}">
                <a16:creationId xmlns:a16="http://schemas.microsoft.com/office/drawing/2014/main" id="{D94886F2-EA05-46C6-92E4-85630428FF6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167417" y="235559"/>
            <a:ext cx="4720685" cy="2158378"/>
          </a:xfrm>
          <a:prstGeom prst="rect">
            <a:avLst/>
          </a:prstGeom>
        </p:spPr>
      </p:pic>
    </p:spTree>
    <p:extLst>
      <p:ext uri="{BB962C8B-B14F-4D97-AF65-F5344CB8AC3E}">
        <p14:creationId xmlns:p14="http://schemas.microsoft.com/office/powerpoint/2010/main" val="4226323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6803"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D8C7B7E4-B818-496C-A0E1-B743A09E8698}"/>
              </a:ext>
            </a:extLst>
          </p:cNvPr>
          <p:cNvSpPr>
            <a:spLocks noGrp="1"/>
          </p:cNvSpPr>
          <p:nvPr>
            <p:ph type="title"/>
          </p:nvPr>
        </p:nvSpPr>
        <p:spPr>
          <a:xfrm>
            <a:off x="838200" y="365129"/>
            <a:ext cx="10515600" cy="1325563"/>
          </a:xfrm>
        </p:spPr>
        <p:txBody>
          <a:bodyPr>
            <a:normAutofit/>
          </a:bodyPr>
          <a:lstStyle/>
          <a:p>
            <a:r>
              <a:rPr lang="en-US" sz="3600" dirty="0">
                <a:solidFill>
                  <a:srgbClr val="0B5395"/>
                </a:solidFill>
                <a:effectLst>
                  <a:outerShdw blurRad="38100" dist="38100" dir="2700000" algn="tl">
                    <a:srgbClr val="000000">
                      <a:alpha val="43137"/>
                    </a:srgbClr>
                  </a:outerShdw>
                </a:effectLst>
                <a:latin typeface="Narkisim" panose="020E0502050101010101" pitchFamily="34" charset="-79"/>
                <a:cs typeface="Narkisim" panose="020E0502050101010101" pitchFamily="34" charset="-79"/>
              </a:rPr>
              <a:t>Public Housing</a:t>
            </a:r>
          </a:p>
        </p:txBody>
      </p:sp>
      <p:graphicFrame>
        <p:nvGraphicFramePr>
          <p:cNvPr id="5" name="Content Placeholder 2">
            <a:extLst>
              <a:ext uri="{FF2B5EF4-FFF2-40B4-BE49-F238E27FC236}">
                <a16:creationId xmlns:a16="http://schemas.microsoft.com/office/drawing/2014/main" id="{0B75472F-729E-4688-90C8-8B8CC109E894}"/>
              </a:ext>
            </a:extLst>
          </p:cNvPr>
          <p:cNvGraphicFramePr>
            <a:graphicFrameLocks noGrp="1"/>
          </p:cNvGraphicFramePr>
          <p:nvPr>
            <p:ph idx="1"/>
            <p:extLst>
              <p:ext uri="{D42A27DB-BD31-4B8C-83A1-F6EECF244321}">
                <p14:modId xmlns:p14="http://schemas.microsoft.com/office/powerpoint/2010/main" val="4124723218"/>
              </p:ext>
            </p:extLst>
          </p:nvPr>
        </p:nvGraphicFramePr>
        <p:xfrm>
          <a:off x="838200" y="1825626"/>
          <a:ext cx="10515600" cy="43513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333096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B39D8A6-6766-47DA-A4FE-80BD9B29EF8D}"/>
              </a:ext>
            </a:extLst>
          </p:cNvPr>
          <p:cNvSpPr>
            <a:spLocks noGrp="1"/>
          </p:cNvSpPr>
          <p:nvPr>
            <p:ph type="title" idx="4294967295"/>
          </p:nvPr>
        </p:nvSpPr>
        <p:spPr>
          <a:xfrm>
            <a:off x="296334" y="368771"/>
            <a:ext cx="10515600" cy="1325563"/>
          </a:xfrm>
        </p:spPr>
        <p:txBody>
          <a:bodyPr>
            <a:normAutofit/>
          </a:bodyPr>
          <a:lstStyle/>
          <a:p>
            <a:pPr rtl="0" eaLnBrk="1" latinLnBrk="0" hangingPunct="1"/>
            <a:r>
              <a:rPr lang="en-US" b="1" kern="1200" dirty="0">
                <a:solidFill>
                  <a:srgbClr val="000000"/>
                </a:solidFill>
                <a:effectLst/>
                <a:latin typeface="Century Gothic" panose="020B0502020202020204" pitchFamily="34" charset="0"/>
                <a:ea typeface="+mn-ea"/>
                <a:cs typeface="+mn-cs"/>
              </a:rPr>
              <a:t>DCTA Program Overview</a:t>
            </a:r>
            <a:endParaRPr lang="en-US" dirty="0">
              <a:effectLst/>
            </a:endParaRPr>
          </a:p>
        </p:txBody>
      </p:sp>
      <p:sp>
        <p:nvSpPr>
          <p:cNvPr id="8" name="TextBox 7"/>
          <p:cNvSpPr txBox="1"/>
          <p:nvPr/>
        </p:nvSpPr>
        <p:spPr>
          <a:xfrm>
            <a:off x="326352" y="1446867"/>
            <a:ext cx="11802534" cy="5162952"/>
          </a:xfrm>
          <a:prstGeom prst="rect">
            <a:avLst/>
          </a:prstGeom>
          <a:noFill/>
        </p:spPr>
        <p:txBody>
          <a:bodyPr wrap="square" lIns="91440" tIns="45720" rIns="91440" bIns="45720" rtlCol="0" anchor="t">
            <a:spAutoFit/>
          </a:bodyPr>
          <a:lstStyle/>
          <a:p>
            <a:r>
              <a:rPr lang="en-US" sz="2350" dirty="0">
                <a:latin typeface="Century Gothic" panose="020B0502020202020204" pitchFamily="34" charset="0"/>
              </a:rPr>
              <a:t>Established in 2018 to build capacity of relatively small local governments that may not otherwise have direct access to HUD programs and TA resources</a:t>
            </a:r>
          </a:p>
          <a:p>
            <a:endParaRPr lang="en-US" sz="2350" dirty="0">
              <a:latin typeface="Century Gothic" panose="020B0502020202020204" pitchFamily="34" charset="0"/>
            </a:endParaRPr>
          </a:p>
          <a:p>
            <a:r>
              <a:rPr lang="en-US" sz="2350" dirty="0">
                <a:latin typeface="Century Gothic" panose="020B0502020202020204" pitchFamily="34" charset="0"/>
              </a:rPr>
              <a:t>Primary goal to help local governments improve their fiscal health so they may be more successful in securing additional resources, completing projects, and meeting goals</a:t>
            </a:r>
          </a:p>
          <a:p>
            <a:endParaRPr lang="en-US" sz="2350" dirty="0">
              <a:latin typeface="Century Gothic" panose="020B0502020202020204" pitchFamily="34" charset="0"/>
            </a:endParaRPr>
          </a:p>
          <a:p>
            <a:r>
              <a:rPr lang="en-US" sz="2350" dirty="0">
                <a:latin typeface="Century Gothic" panose="020B0502020202020204" pitchFamily="34" charset="0"/>
              </a:rPr>
              <a:t>TA may be available for a range of topics – including governance, management and administration; community engagement; grant administration and compliance; plan implementation, and partnership building </a:t>
            </a:r>
          </a:p>
          <a:p>
            <a:endParaRPr lang="en-US" sz="2350" dirty="0">
              <a:latin typeface="Century Gothic" panose="020B0502020202020204" pitchFamily="34" charset="0"/>
            </a:endParaRPr>
          </a:p>
          <a:p>
            <a:r>
              <a:rPr lang="en-US" sz="2350" dirty="0">
                <a:latin typeface="Century Gothic" panose="020B0502020202020204" pitchFamily="34" charset="0"/>
              </a:rPr>
              <a:t>Focus on building capacity in ways that are sustainable (long-lasting) for the local government</a:t>
            </a:r>
          </a:p>
          <a:p>
            <a:endParaRPr lang="en-US" sz="2400" dirty="0">
              <a:latin typeface="Century Gothic" panose="020B0502020202020204" pitchFamily="34" charset="0"/>
            </a:endParaRPr>
          </a:p>
        </p:txBody>
      </p:sp>
      <p:pic>
        <p:nvPicPr>
          <p:cNvPr id="5" name="Picture 4">
            <a:extLst>
              <a:ext uri="{FF2B5EF4-FFF2-40B4-BE49-F238E27FC236}">
                <a16:creationId xmlns:a16="http://schemas.microsoft.com/office/drawing/2014/main" id="{A0F81C09-AD94-4333-8738-F6C3C382765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090341" y="6098815"/>
            <a:ext cx="1316213" cy="601795"/>
          </a:xfrm>
          <a:prstGeom prst="rect">
            <a:avLst/>
          </a:prstGeom>
        </p:spPr>
      </p:pic>
      <p:sp>
        <p:nvSpPr>
          <p:cNvPr id="4" name="Slide Number Placeholder 3">
            <a:extLst>
              <a:ext uri="{FF2B5EF4-FFF2-40B4-BE49-F238E27FC236}">
                <a16:creationId xmlns:a16="http://schemas.microsoft.com/office/drawing/2014/main" id="{0EF32D68-F479-42FE-A905-5758E0F31888}"/>
              </a:ext>
              <a:ext uri="{C183D7F6-B498-43B3-948B-1728B52AA6E4}">
                <adec:decorative xmlns:adec="http://schemas.microsoft.com/office/drawing/2017/decorative" val="1"/>
              </a:ext>
            </a:extLst>
          </p:cNvPr>
          <p:cNvSpPr>
            <a:spLocks noGrp="1"/>
          </p:cNvSpPr>
          <p:nvPr>
            <p:ph type="sldNum" sz="quarter" idx="10"/>
          </p:nvPr>
        </p:nvSpPr>
        <p:spPr/>
        <p:txBody>
          <a:bodyPr/>
          <a:lstStyle/>
          <a:p>
            <a:fld id="{4749BECD-3273-4FE3-BD63-F549C359A7E1}" type="slidenum">
              <a:rPr lang="en-US" smtClean="0"/>
              <a:pPr/>
              <a:t>70</a:t>
            </a:fld>
            <a:endParaRPr lang="en-US" dirty="0"/>
          </a:p>
        </p:txBody>
      </p:sp>
    </p:spTree>
    <p:extLst>
      <p:ext uri="{BB962C8B-B14F-4D97-AF65-F5344CB8AC3E}">
        <p14:creationId xmlns:p14="http://schemas.microsoft.com/office/powerpoint/2010/main" val="11188811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3B60B23-A389-4AE7-9832-3442207B73F6}"/>
              </a:ext>
            </a:extLst>
          </p:cNvPr>
          <p:cNvSpPr>
            <a:spLocks noGrp="1"/>
          </p:cNvSpPr>
          <p:nvPr>
            <p:ph type="title" idx="4294967295"/>
          </p:nvPr>
        </p:nvSpPr>
        <p:spPr>
          <a:xfrm>
            <a:off x="296334" y="368771"/>
            <a:ext cx="10515600" cy="1325563"/>
          </a:xfrm>
        </p:spPr>
        <p:txBody>
          <a:bodyPr>
            <a:normAutofit/>
          </a:bodyPr>
          <a:lstStyle/>
          <a:p>
            <a:pPr rtl="0" eaLnBrk="1" latinLnBrk="0" hangingPunct="1"/>
            <a:r>
              <a:rPr lang="en-US" b="1" kern="1200" dirty="0">
                <a:solidFill>
                  <a:srgbClr val="000000"/>
                </a:solidFill>
                <a:effectLst/>
                <a:latin typeface="Century Gothic" panose="020B0502020202020204" pitchFamily="34" charset="0"/>
                <a:ea typeface="+mn-ea"/>
                <a:cs typeface="+mn-cs"/>
              </a:rPr>
              <a:t>What is technical assistance?</a:t>
            </a:r>
            <a:endParaRPr lang="en-US" dirty="0">
              <a:effectLst/>
            </a:endParaRPr>
          </a:p>
        </p:txBody>
      </p:sp>
      <p:sp>
        <p:nvSpPr>
          <p:cNvPr id="8" name="TextBox 7"/>
          <p:cNvSpPr txBox="1"/>
          <p:nvPr/>
        </p:nvSpPr>
        <p:spPr>
          <a:xfrm>
            <a:off x="296334" y="1437631"/>
            <a:ext cx="11802534" cy="5262979"/>
          </a:xfrm>
          <a:prstGeom prst="rect">
            <a:avLst/>
          </a:prstGeom>
          <a:noFill/>
        </p:spPr>
        <p:txBody>
          <a:bodyPr wrap="square" lIns="91440" tIns="45720" rIns="91440" bIns="45720" rtlCol="0" anchor="t">
            <a:spAutoFit/>
          </a:bodyPr>
          <a:lstStyle/>
          <a:p>
            <a:r>
              <a:rPr lang="en-US" sz="2200" dirty="0">
                <a:latin typeface="Century Gothic" panose="020B0502020202020204" pitchFamily="34" charset="0"/>
              </a:rPr>
              <a:t>HUD Definition: Guidance which enables recipients to overcome a lack of specific skills or knowledge and, by doing so, become more successful in meeting the needs of their communities. TA is the transfer of skills and knowledge to entities that may need, but do not possess, such skills and knowledge. </a:t>
            </a:r>
          </a:p>
          <a:p>
            <a:endParaRPr lang="en-US" sz="2400" dirty="0">
              <a:latin typeface="Century Gothic" panose="020B0502020202020204" pitchFamily="34" charset="0"/>
            </a:endParaRPr>
          </a:p>
          <a:p>
            <a:r>
              <a:rPr lang="en-US" sz="2400" dirty="0">
                <a:latin typeface="Century Gothic" panose="020B0502020202020204" pitchFamily="34" charset="0"/>
              </a:rPr>
              <a:t>What does this mean in terms of DCTA? </a:t>
            </a:r>
          </a:p>
          <a:p>
            <a:pPr marL="342900" indent="-342900">
              <a:buFont typeface="Arial" panose="020B0604020202020204" pitchFamily="34" charset="0"/>
              <a:buChar char="•"/>
            </a:pPr>
            <a:r>
              <a:rPr lang="en-US" sz="2200" dirty="0">
                <a:latin typeface="Century Gothic" panose="020B0502020202020204" pitchFamily="34" charset="0"/>
              </a:rPr>
              <a:t>The TA provider works directly with program recipients (local governments and sometimes their partners) to make progress in identified focus areas. </a:t>
            </a:r>
          </a:p>
          <a:p>
            <a:pPr marL="342900" indent="-342900">
              <a:buFont typeface="Arial" panose="020B0604020202020204" pitchFamily="34" charset="0"/>
              <a:buChar char="•"/>
            </a:pPr>
            <a:r>
              <a:rPr lang="en-US" sz="2200" dirty="0">
                <a:latin typeface="Century Gothic" panose="020B0502020202020204" pitchFamily="34" charset="0"/>
              </a:rPr>
              <a:t>The recipient must be actively involved throughout the process. If the recipient is unresponsive, the TA must pause or terminate.</a:t>
            </a:r>
          </a:p>
          <a:p>
            <a:pPr marL="342900" indent="-342900">
              <a:buFont typeface="Arial" panose="020B0604020202020204" pitchFamily="34" charset="0"/>
              <a:buChar char="•"/>
            </a:pPr>
            <a:r>
              <a:rPr lang="en-US" sz="2200" dirty="0">
                <a:latin typeface="Century Gothic" panose="020B0502020202020204" pitchFamily="34" charset="0"/>
              </a:rPr>
              <a:t>Typical recipients are very low capacity and successful recipients decide to make DCTA a priority.</a:t>
            </a:r>
          </a:p>
          <a:p>
            <a:pPr marL="342900" indent="-342900">
              <a:buFont typeface="Arial" panose="020B0604020202020204" pitchFamily="34" charset="0"/>
              <a:buChar char="•"/>
            </a:pPr>
            <a:r>
              <a:rPr lang="en-US" sz="2200" dirty="0">
                <a:latin typeface="Century Gothic" panose="020B0502020202020204" pitchFamily="34" charset="0"/>
              </a:rPr>
              <a:t>The DCTA program cannot help a recipient if the recipient does not have capacity to engage and work with the TA provider.</a:t>
            </a:r>
          </a:p>
          <a:p>
            <a:endParaRPr lang="en-US" sz="2400" dirty="0">
              <a:latin typeface="Century Gothic" panose="020B0502020202020204" pitchFamily="34" charset="0"/>
            </a:endParaRPr>
          </a:p>
        </p:txBody>
      </p:sp>
      <p:pic>
        <p:nvPicPr>
          <p:cNvPr id="5" name="Picture 4">
            <a:extLst>
              <a:ext uri="{FF2B5EF4-FFF2-40B4-BE49-F238E27FC236}">
                <a16:creationId xmlns:a16="http://schemas.microsoft.com/office/drawing/2014/main" id="{A0F81C09-AD94-4333-8738-F6C3C382765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090341" y="6098815"/>
            <a:ext cx="1316213" cy="601795"/>
          </a:xfrm>
          <a:prstGeom prst="rect">
            <a:avLst/>
          </a:prstGeom>
        </p:spPr>
      </p:pic>
      <p:sp>
        <p:nvSpPr>
          <p:cNvPr id="4" name="Slide Number Placeholder 3">
            <a:extLst>
              <a:ext uri="{FF2B5EF4-FFF2-40B4-BE49-F238E27FC236}">
                <a16:creationId xmlns:a16="http://schemas.microsoft.com/office/drawing/2014/main" id="{0EF32D68-F479-42FE-A905-5758E0F31888}"/>
              </a:ext>
              <a:ext uri="{C183D7F6-B498-43B3-948B-1728B52AA6E4}">
                <adec:decorative xmlns:adec="http://schemas.microsoft.com/office/drawing/2017/decorative" val="1"/>
              </a:ext>
            </a:extLst>
          </p:cNvPr>
          <p:cNvSpPr>
            <a:spLocks noGrp="1"/>
          </p:cNvSpPr>
          <p:nvPr>
            <p:ph type="sldNum" sz="quarter" idx="10"/>
          </p:nvPr>
        </p:nvSpPr>
        <p:spPr/>
        <p:txBody>
          <a:bodyPr/>
          <a:lstStyle/>
          <a:p>
            <a:fld id="{4749BECD-3273-4FE3-BD63-F549C359A7E1}" type="slidenum">
              <a:rPr lang="en-US" smtClean="0"/>
              <a:pPr/>
              <a:t>71</a:t>
            </a:fld>
            <a:endParaRPr lang="en-US" dirty="0"/>
          </a:p>
        </p:txBody>
      </p:sp>
    </p:spTree>
    <p:extLst>
      <p:ext uri="{BB962C8B-B14F-4D97-AF65-F5344CB8AC3E}">
        <p14:creationId xmlns:p14="http://schemas.microsoft.com/office/powerpoint/2010/main" val="13941649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4400" b="1" dirty="0">
                <a:latin typeface="Century Gothic" panose="020B0502020202020204" pitchFamily="34" charset="0"/>
              </a:rPr>
              <a:t>DCTA Team</a:t>
            </a:r>
          </a:p>
        </p:txBody>
      </p:sp>
      <p:sp>
        <p:nvSpPr>
          <p:cNvPr id="10" name="Text Placeholder 9"/>
          <p:cNvSpPr>
            <a:spLocks noGrp="1"/>
          </p:cNvSpPr>
          <p:nvPr>
            <p:ph type="body" sz="quarter" idx="13"/>
          </p:nvPr>
        </p:nvSpPr>
        <p:spPr>
          <a:xfrm>
            <a:off x="230766" y="2116271"/>
            <a:ext cx="6702129" cy="4584339"/>
          </a:xfrm>
        </p:spPr>
        <p:txBody>
          <a:bodyPr vert="horz" lIns="91440" tIns="45720" rIns="91440" bIns="45720" rtlCol="0" anchor="t">
            <a:normAutofit/>
          </a:bodyPr>
          <a:lstStyle/>
          <a:p>
            <a:pPr marL="0" indent="0">
              <a:buNone/>
            </a:pPr>
            <a:r>
              <a:rPr lang="en-US" sz="3000" dirty="0">
                <a:latin typeface="Century Gothic" panose="020B0502020202020204" pitchFamily="34" charset="0"/>
              </a:rPr>
              <a:t>TA Providers Bring Expertise and Resources* to Local Governments </a:t>
            </a:r>
          </a:p>
          <a:p>
            <a:pPr lvl="1"/>
            <a:r>
              <a:rPr lang="en-US" sz="2000" dirty="0">
                <a:latin typeface="Century Gothic" panose="020B0502020202020204" pitchFamily="34" charset="0"/>
              </a:rPr>
              <a:t>Local Initiatives Support Corporation </a:t>
            </a:r>
            <a:r>
              <a:rPr lang="en-US" sz="2000" dirty="0">
                <a:solidFill>
                  <a:schemeClr val="accent4"/>
                </a:solidFill>
                <a:latin typeface="Century Gothic" panose="020B0502020202020204" pitchFamily="34" charset="0"/>
                <a:hlinkClick r:id="rId2">
                  <a:extLst>
                    <a:ext uri="{A12FA001-AC4F-418D-AE19-62706E023703}">
                      <ahyp:hlinkClr xmlns:ahyp="http://schemas.microsoft.com/office/drawing/2018/hyperlinkcolor" val="tx"/>
                    </a:ext>
                  </a:extLst>
                </a:hlinkClick>
              </a:rPr>
              <a:t>https://www.lisc.org/</a:t>
            </a:r>
            <a:endParaRPr lang="en-US" sz="2000" dirty="0">
              <a:solidFill>
                <a:schemeClr val="accent4"/>
              </a:solidFill>
              <a:latin typeface="Century Gothic" panose="020B0502020202020204" pitchFamily="34" charset="0"/>
            </a:endParaRPr>
          </a:p>
          <a:p>
            <a:pPr lvl="1"/>
            <a:r>
              <a:rPr lang="en-US" sz="2200" dirty="0">
                <a:latin typeface="Century Gothic" panose="020B0502020202020204" pitchFamily="34" charset="0"/>
              </a:rPr>
              <a:t>Enterprise Community Partners </a:t>
            </a:r>
            <a:r>
              <a:rPr lang="en-US" sz="2200" dirty="0">
                <a:solidFill>
                  <a:schemeClr val="accent4"/>
                </a:solidFill>
                <a:latin typeface="Century Gothic" panose="020B0502020202020204" pitchFamily="34" charset="0"/>
                <a:hlinkClick r:id="rId3">
                  <a:extLst>
                    <a:ext uri="{A12FA001-AC4F-418D-AE19-62706E023703}">
                      <ahyp:hlinkClr xmlns:ahyp="http://schemas.microsoft.com/office/drawing/2018/hyperlinkcolor" val="tx"/>
                    </a:ext>
                  </a:extLst>
                </a:hlinkClick>
              </a:rPr>
              <a:t>https://www.enterprisecommunity.org/</a:t>
            </a:r>
            <a:endParaRPr lang="en-US" sz="2200" dirty="0">
              <a:solidFill>
                <a:schemeClr val="accent4"/>
              </a:solidFill>
              <a:latin typeface="Century Gothic" panose="020B0502020202020204" pitchFamily="34" charset="0"/>
            </a:endParaRPr>
          </a:p>
          <a:p>
            <a:pPr lvl="1"/>
            <a:r>
              <a:rPr lang="en-US" sz="2200" dirty="0">
                <a:latin typeface="Century Gothic" panose="020B0502020202020204" pitchFamily="34" charset="0"/>
              </a:rPr>
              <a:t>BCT Partners </a:t>
            </a:r>
            <a:r>
              <a:rPr lang="en-US" sz="2200" dirty="0">
                <a:solidFill>
                  <a:schemeClr val="accent4"/>
                </a:solidFill>
                <a:latin typeface="Century Gothic" panose="020B0502020202020204" pitchFamily="34" charset="0"/>
                <a:hlinkClick r:id="rId4">
                  <a:extLst>
                    <a:ext uri="{A12FA001-AC4F-418D-AE19-62706E023703}">
                      <ahyp:hlinkClr xmlns:ahyp="http://schemas.microsoft.com/office/drawing/2018/hyperlinkcolor" val="tx"/>
                    </a:ext>
                  </a:extLst>
                </a:hlinkClick>
              </a:rPr>
              <a:t>https://www.bctpartners.com/</a:t>
            </a:r>
            <a:endParaRPr lang="en-US" sz="2200" dirty="0">
              <a:solidFill>
                <a:schemeClr val="accent4"/>
              </a:solidFill>
              <a:latin typeface="Century Gothic" panose="020B0502020202020204" pitchFamily="34" charset="0"/>
            </a:endParaRPr>
          </a:p>
          <a:p>
            <a:pPr lvl="1"/>
            <a:r>
              <a:rPr lang="en-US" sz="2200" dirty="0">
                <a:latin typeface="Century Gothic" panose="020B0502020202020204" pitchFamily="34" charset="0"/>
              </a:rPr>
              <a:t>PFM </a:t>
            </a:r>
            <a:r>
              <a:rPr lang="en-US" sz="2200" dirty="0">
                <a:solidFill>
                  <a:schemeClr val="accent4"/>
                </a:solidFill>
                <a:latin typeface="Century Gothic" panose="020B0502020202020204" pitchFamily="34" charset="0"/>
                <a:hlinkClick r:id="rId5">
                  <a:extLst>
                    <a:ext uri="{A12FA001-AC4F-418D-AE19-62706E023703}">
                      <ahyp:hlinkClr xmlns:ahyp="http://schemas.microsoft.com/office/drawing/2018/hyperlinkcolor" val="tx"/>
                    </a:ext>
                  </a:extLst>
                </a:hlinkClick>
              </a:rPr>
              <a:t>https://www.pfm.com/</a:t>
            </a:r>
            <a:endParaRPr lang="en-US" sz="2200" dirty="0">
              <a:solidFill>
                <a:schemeClr val="accent4"/>
              </a:solidFill>
              <a:latin typeface="Century Gothic" panose="020B0502020202020204" pitchFamily="34" charset="0"/>
            </a:endParaRPr>
          </a:p>
        </p:txBody>
      </p:sp>
      <p:sp>
        <p:nvSpPr>
          <p:cNvPr id="5" name="TextBox 4">
            <a:extLst>
              <a:ext uri="{FF2B5EF4-FFF2-40B4-BE49-F238E27FC236}">
                <a16:creationId xmlns:a16="http://schemas.microsoft.com/office/drawing/2014/main" id="{EBA19AC6-A579-4910-94E1-3E5DC89DFBDD}"/>
              </a:ext>
              <a:ext uri="{C183D7F6-B498-43B3-948B-1728B52AA6E4}">
                <adec:decorative xmlns:adec="http://schemas.microsoft.com/office/drawing/2017/decorative" val="0"/>
              </a:ext>
            </a:extLst>
          </p:cNvPr>
          <p:cNvSpPr txBox="1"/>
          <p:nvPr/>
        </p:nvSpPr>
        <p:spPr>
          <a:xfrm>
            <a:off x="0" y="6227018"/>
            <a:ext cx="10016339" cy="738664"/>
          </a:xfrm>
          <a:prstGeom prst="rect">
            <a:avLst/>
          </a:prstGeom>
          <a:noFill/>
        </p:spPr>
        <p:txBody>
          <a:bodyPr wrap="square" rtlCol="0">
            <a:spAutoFit/>
          </a:bodyPr>
          <a:lstStyle/>
          <a:p>
            <a:r>
              <a:rPr lang="en-US" sz="1400" dirty="0">
                <a:latin typeface="Century Gothic" panose="020B0502020202020204" pitchFamily="34" charset="0"/>
              </a:rPr>
              <a:t>*A recipient typically receives TA from one primary provider. HUD determines the most appropriate provider based on local government needs and program resources. </a:t>
            </a:r>
          </a:p>
          <a:p>
            <a:endParaRPr lang="en-US" sz="1400" dirty="0"/>
          </a:p>
        </p:txBody>
      </p:sp>
      <p:sp>
        <p:nvSpPr>
          <p:cNvPr id="9" name="Text Placeholder 8"/>
          <p:cNvSpPr>
            <a:spLocks noGrp="1"/>
          </p:cNvSpPr>
          <p:nvPr>
            <p:ph type="body" sz="quarter" idx="12"/>
          </p:nvPr>
        </p:nvSpPr>
        <p:spPr>
          <a:xfrm>
            <a:off x="7001435" y="4275545"/>
            <a:ext cx="4809565" cy="1405862"/>
          </a:xfrm>
        </p:spPr>
        <p:txBody>
          <a:bodyPr vert="horz" lIns="91440" tIns="45720" rIns="91440" bIns="45720" rtlCol="0" anchor="t">
            <a:normAutofit lnSpcReduction="10000"/>
          </a:bodyPr>
          <a:lstStyle/>
          <a:p>
            <a:pPr marL="0" indent="0">
              <a:buNone/>
            </a:pPr>
            <a:r>
              <a:rPr lang="en-US" sz="3200" dirty="0">
                <a:solidFill>
                  <a:schemeClr val="tx1"/>
                </a:solidFill>
                <a:latin typeface="Century Gothic" panose="020B0502020202020204" pitchFamily="34" charset="0"/>
              </a:rPr>
              <a:t>HUD Funds, Directs, and Oversees TA Providers</a:t>
            </a:r>
          </a:p>
        </p:txBody>
      </p:sp>
      <p:sp>
        <p:nvSpPr>
          <p:cNvPr id="2" name="Slide Number Placeholder 1">
            <a:extLst>
              <a:ext uri="{FF2B5EF4-FFF2-40B4-BE49-F238E27FC236}">
                <a16:creationId xmlns:a16="http://schemas.microsoft.com/office/drawing/2014/main" id="{79A01C2C-846B-4CFB-B3C6-BFC2038201E3}"/>
              </a:ext>
              <a:ext uri="{C183D7F6-B498-43B3-948B-1728B52AA6E4}">
                <adec:decorative xmlns:adec="http://schemas.microsoft.com/office/drawing/2017/decorative" val="1"/>
              </a:ext>
            </a:extLst>
          </p:cNvPr>
          <p:cNvSpPr>
            <a:spLocks noGrp="1"/>
          </p:cNvSpPr>
          <p:nvPr>
            <p:ph type="sldNum" sz="quarter" idx="10"/>
          </p:nvPr>
        </p:nvSpPr>
        <p:spPr/>
        <p:txBody>
          <a:bodyPr/>
          <a:lstStyle/>
          <a:p>
            <a:fld id="{4749BECD-3273-4FE3-BD63-F549C359A7E1}" type="slidenum">
              <a:rPr lang="en-US" smtClean="0"/>
              <a:pPr/>
              <a:t>72</a:t>
            </a:fld>
            <a:endParaRPr lang="en-US" dirty="0"/>
          </a:p>
        </p:txBody>
      </p:sp>
      <p:grpSp>
        <p:nvGrpSpPr>
          <p:cNvPr id="18" name="Group 17">
            <a:extLst>
              <a:ext uri="{FF2B5EF4-FFF2-40B4-BE49-F238E27FC236}">
                <a16:creationId xmlns:a16="http://schemas.microsoft.com/office/drawing/2014/main" id="{413BD323-A37A-40BF-9D6B-6F0AE46CAABD}"/>
              </a:ext>
              <a:ext uri="{C183D7F6-B498-43B3-948B-1728B52AA6E4}">
                <adec:decorative xmlns:adec="http://schemas.microsoft.com/office/drawing/2017/decorative" val="1"/>
              </a:ext>
            </a:extLst>
          </p:cNvPr>
          <p:cNvGrpSpPr/>
          <p:nvPr/>
        </p:nvGrpSpPr>
        <p:grpSpPr>
          <a:xfrm>
            <a:off x="7817674" y="702984"/>
            <a:ext cx="3993326" cy="2826573"/>
            <a:chOff x="6596609" y="3369681"/>
            <a:chExt cx="3993326" cy="2826573"/>
          </a:xfrm>
        </p:grpSpPr>
        <p:pic>
          <p:nvPicPr>
            <p:cNvPr id="1032" name="Picture 8">
              <a:extLst>
                <a:ext uri="{FF2B5EF4-FFF2-40B4-BE49-F238E27FC236}">
                  <a16:creationId xmlns:a16="http://schemas.microsoft.com/office/drawing/2014/main" id="{A56F7F53-BE22-4595-8CD6-1FF782CCBB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96609" y="5177078"/>
              <a:ext cx="3305175" cy="1019176"/>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a:extLst>
                <a:ext uri="{FF2B5EF4-FFF2-40B4-BE49-F238E27FC236}">
                  <a16:creationId xmlns:a16="http://schemas.microsoft.com/office/drawing/2014/main" id="{4A38EB88-8D81-427D-81E9-67AFE92AAB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98126" y="3369681"/>
              <a:ext cx="2326557" cy="63597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C76353FA-E913-42DD-89EF-0734CECC5AA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29345" y="4065790"/>
              <a:ext cx="846705" cy="1302077"/>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a:extLst>
                <a:ext uri="{FF2B5EF4-FFF2-40B4-BE49-F238E27FC236}">
                  <a16:creationId xmlns:a16="http://schemas.microsoft.com/office/drawing/2014/main" id="{14842938-0C96-4B37-9FB2-1E13D29DD0E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98126" y="4321417"/>
              <a:ext cx="941325" cy="71571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11223BE8-51D0-4AAE-8508-3A5B024B8D1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42743" y="4024113"/>
              <a:ext cx="1147192" cy="1147192"/>
            </a:xfrm>
            <a:prstGeom prst="rect">
              <a:avLst/>
            </a:prstGeom>
          </p:spPr>
        </p:pic>
      </p:grpSp>
    </p:spTree>
    <p:extLst>
      <p:ext uri="{BB962C8B-B14F-4D97-AF65-F5344CB8AC3E}">
        <p14:creationId xmlns:p14="http://schemas.microsoft.com/office/powerpoint/2010/main" val="460244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D5F97F-679F-4D77-B965-A91FF94B402D}"/>
              </a:ext>
            </a:extLst>
          </p:cNvPr>
          <p:cNvSpPr>
            <a:spLocks noGrp="1"/>
          </p:cNvSpPr>
          <p:nvPr>
            <p:ph type="title" idx="4294967295"/>
          </p:nvPr>
        </p:nvSpPr>
        <p:spPr/>
        <p:txBody>
          <a:bodyPr>
            <a:normAutofit/>
          </a:bodyPr>
          <a:lstStyle/>
          <a:p>
            <a:pPr rtl="0" eaLnBrk="1" latinLnBrk="0" hangingPunct="1"/>
            <a:r>
              <a:rPr lang="en-US" b="1" kern="1200" dirty="0">
                <a:solidFill>
                  <a:srgbClr val="000000"/>
                </a:solidFill>
                <a:effectLst/>
                <a:latin typeface="Century Gothic" panose="020B0502020202020204" pitchFamily="34" charset="0"/>
                <a:ea typeface="+mn-ea"/>
                <a:cs typeface="+mn-cs"/>
              </a:rPr>
              <a:t>DCTA Process</a:t>
            </a:r>
            <a:endParaRPr lang="en-US" dirty="0">
              <a:effectLst/>
            </a:endParaRPr>
          </a:p>
        </p:txBody>
      </p:sp>
      <p:graphicFrame>
        <p:nvGraphicFramePr>
          <p:cNvPr id="15" name="TextBox 7" descr="There are six steps in the DCTA process. One - the local government requests assistance. Two - HUD reviews the request and meets with the local government. Three - If HUD approves the request, the local government participates in a Capacity Needs Assessment. Four - through the Capacity Needs Assessment, the focus and scope of future direct technical assistance is outlined. Five - the local government participants in capacity building direct technical assistance, and Six - HUD and the technical assistanc eprovider conduct follow-up with the local government after direct technical assistance has ended.">
            <a:extLst>
              <a:ext uri="{FF2B5EF4-FFF2-40B4-BE49-F238E27FC236}">
                <a16:creationId xmlns:a16="http://schemas.microsoft.com/office/drawing/2014/main" id="{CAEACC07-3EA4-4B6E-9D1F-20EDD80F9C98}"/>
              </a:ext>
            </a:extLst>
          </p:cNvPr>
          <p:cNvGraphicFramePr/>
          <p:nvPr/>
        </p:nvGraphicFramePr>
        <p:xfrm>
          <a:off x="838200" y="1651454"/>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a:extLst>
              <a:ext uri="{FF2B5EF4-FFF2-40B4-BE49-F238E27FC236}">
                <a16:creationId xmlns:a16="http://schemas.microsoft.com/office/drawing/2014/main" id="{8C190F28-4358-41EF-842D-0F786B8F269A}"/>
              </a:ext>
              <a:ext uri="{C183D7F6-B498-43B3-948B-1728B52AA6E4}">
                <adec:decorative xmlns:adec="http://schemas.microsoft.com/office/drawing/2017/decorative" val="1"/>
              </a:ext>
            </a:extLst>
          </p:cNvPr>
          <p:cNvSpPr>
            <a:spLocks noGrp="1"/>
          </p:cNvSpPr>
          <p:nvPr>
            <p:ph type="sldNum" sz="quarter" idx="10"/>
          </p:nvPr>
        </p:nvSpPr>
        <p:spPr/>
        <p:txBody>
          <a:bodyPr/>
          <a:lstStyle/>
          <a:p>
            <a:fld id="{4749BECD-3273-4FE3-BD63-F549C359A7E1}" type="slidenum">
              <a:rPr lang="en-US" smtClean="0"/>
              <a:pPr/>
              <a:t>73</a:t>
            </a:fld>
            <a:endParaRPr lang="en-US" dirty="0"/>
          </a:p>
        </p:txBody>
      </p:sp>
      <p:pic>
        <p:nvPicPr>
          <p:cNvPr id="1028" name="Picture 4" descr="You are here. Location navigation pins collection.">
            <a:extLst>
              <a:ext uri="{FF2B5EF4-FFF2-40B4-BE49-F238E27FC236}">
                <a16:creationId xmlns:a16="http://schemas.microsoft.com/office/drawing/2014/main" id="{ED7AAE7C-D1CF-A1FA-2E78-9B69FBA6A85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8750" r="3869"/>
          <a:stretch/>
        </p:blipFill>
        <p:spPr bwMode="auto">
          <a:xfrm>
            <a:off x="242454" y="1690688"/>
            <a:ext cx="1191491" cy="1554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24385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5B45B-BB0D-42B4-96E6-6E0825AB5DE7}"/>
              </a:ext>
            </a:extLst>
          </p:cNvPr>
          <p:cNvSpPr>
            <a:spLocks noGrp="1"/>
          </p:cNvSpPr>
          <p:nvPr>
            <p:ph type="title"/>
          </p:nvPr>
        </p:nvSpPr>
        <p:spPr>
          <a:xfrm>
            <a:off x="208381" y="291090"/>
            <a:ext cx="11145417" cy="650204"/>
          </a:xfrm>
        </p:spPr>
        <p:txBody>
          <a:bodyPr vert="horz" lIns="91440" tIns="45720" rIns="91440" bIns="45720" rtlCol="0" anchor="b">
            <a:normAutofit/>
          </a:bodyPr>
          <a:lstStyle/>
          <a:p>
            <a:r>
              <a:rPr lang="en-US" sz="4000" b="1" kern="1200" dirty="0">
                <a:solidFill>
                  <a:schemeClr val="tx1"/>
                </a:solidFill>
                <a:latin typeface="Century Gothic" panose="020B0502020202020204" pitchFamily="34" charset="0"/>
              </a:rPr>
              <a:t>Example Table</a:t>
            </a:r>
          </a:p>
        </p:txBody>
      </p:sp>
      <p:graphicFrame>
        <p:nvGraphicFramePr>
          <p:cNvPr id="13" name="Table 12">
            <a:extLst>
              <a:ext uri="{FF2B5EF4-FFF2-40B4-BE49-F238E27FC236}">
                <a16:creationId xmlns:a16="http://schemas.microsoft.com/office/drawing/2014/main" id="{24086EED-1BBD-462F-BC3E-0D93716C7A6E}"/>
              </a:ext>
            </a:extLst>
          </p:cNvPr>
          <p:cNvGraphicFramePr>
            <a:graphicFrameLocks noGrp="1"/>
          </p:cNvGraphicFramePr>
          <p:nvPr/>
        </p:nvGraphicFramePr>
        <p:xfrm>
          <a:off x="134490" y="1098312"/>
          <a:ext cx="11775233" cy="4963254"/>
        </p:xfrm>
        <a:graphic>
          <a:graphicData uri="http://schemas.openxmlformats.org/drawingml/2006/table">
            <a:tbl>
              <a:tblPr firstRow="1" bandRow="1"/>
              <a:tblGrid>
                <a:gridCol w="2285893">
                  <a:extLst>
                    <a:ext uri="{9D8B030D-6E8A-4147-A177-3AD203B41FA5}">
                      <a16:colId xmlns:a16="http://schemas.microsoft.com/office/drawing/2014/main" val="3072663531"/>
                    </a:ext>
                  </a:extLst>
                </a:gridCol>
                <a:gridCol w="2697279">
                  <a:extLst>
                    <a:ext uri="{9D8B030D-6E8A-4147-A177-3AD203B41FA5}">
                      <a16:colId xmlns:a16="http://schemas.microsoft.com/office/drawing/2014/main" val="2252074588"/>
                    </a:ext>
                  </a:extLst>
                </a:gridCol>
                <a:gridCol w="3705578">
                  <a:extLst>
                    <a:ext uri="{9D8B030D-6E8A-4147-A177-3AD203B41FA5}">
                      <a16:colId xmlns:a16="http://schemas.microsoft.com/office/drawing/2014/main" val="629336271"/>
                    </a:ext>
                  </a:extLst>
                </a:gridCol>
                <a:gridCol w="3086483">
                  <a:extLst>
                    <a:ext uri="{9D8B030D-6E8A-4147-A177-3AD203B41FA5}">
                      <a16:colId xmlns:a16="http://schemas.microsoft.com/office/drawing/2014/main" val="3594690033"/>
                    </a:ext>
                  </a:extLst>
                </a:gridCol>
              </a:tblGrid>
              <a:tr h="1385705">
                <a:tc>
                  <a:txBody>
                    <a:bodyPr/>
                    <a:lstStyle/>
                    <a:p>
                      <a:pPr algn="ctr" fontAlgn="t"/>
                      <a:r>
                        <a:rPr lang="en-US" sz="1400" b="1">
                          <a:solidFill>
                            <a:srgbClr val="000000"/>
                          </a:solidFill>
                          <a:effectLst/>
                          <a:latin typeface="Century Gothic" panose="020B0502020202020204" pitchFamily="34" charset="0"/>
                        </a:rPr>
                        <a:t>Challenge or Opportunity</a:t>
                      </a:r>
                      <a:endParaRPr lang="en-US" sz="1400" b="0">
                        <a:solidFill>
                          <a:srgbClr val="000000"/>
                        </a:solidFill>
                        <a:effectLst/>
                        <a:latin typeface="Century Gothic" panose="020B0502020202020204" pitchFamily="34" charset="0"/>
                      </a:endParaRPr>
                    </a:p>
                    <a:p>
                      <a:pPr fontAlgn="t"/>
                      <a:r>
                        <a:rPr lang="en-US" sz="1400" b="0" i="1">
                          <a:solidFill>
                            <a:srgbClr val="000000"/>
                          </a:solidFill>
                          <a:effectLst/>
                          <a:latin typeface="Century Gothic" panose="020B0502020202020204" pitchFamily="34" charset="0"/>
                        </a:rPr>
                        <a:t>Identified by recipient (local government)</a:t>
                      </a:r>
                      <a:endParaRPr lang="en-US" sz="1400" b="0">
                        <a:solidFill>
                          <a:srgbClr val="000000"/>
                        </a:solidFill>
                        <a:effectLst/>
                        <a:latin typeface="Century Gothic" panose="020B0502020202020204" pitchFamily="34" charset="0"/>
                      </a:endParaRPr>
                    </a:p>
                  </a:txBody>
                  <a:tcPr marL="95250" marR="95250" marT="95250" marB="95250">
                    <a:lnL w="9525" cap="flat" cmpd="sng" algn="ctr">
                      <a:solidFill>
                        <a:srgbClr val="287062"/>
                      </a:solidFill>
                      <a:prstDash val="solid"/>
                      <a:round/>
                      <a:headEnd type="none" w="med" len="med"/>
                      <a:tailEnd type="none" w="med" len="med"/>
                    </a:lnL>
                    <a:lnR w="9525" cap="flat" cmpd="sng" algn="ctr">
                      <a:solidFill>
                        <a:srgbClr val="287062"/>
                      </a:solidFill>
                      <a:prstDash val="solid"/>
                      <a:round/>
                      <a:headEnd type="none" w="med" len="med"/>
                      <a:tailEnd type="none" w="med" len="med"/>
                    </a:lnR>
                    <a:lnT w="9525" cap="flat" cmpd="sng" algn="ctr">
                      <a:solidFill>
                        <a:srgbClr val="287062"/>
                      </a:solidFill>
                      <a:prstDash val="solid"/>
                      <a:round/>
                      <a:headEnd type="none" w="med" len="med"/>
                      <a:tailEnd type="none" w="med" len="med"/>
                    </a:lnT>
                    <a:lnB w="9525" cap="flat" cmpd="sng" algn="ctr">
                      <a:solidFill>
                        <a:srgbClr val="287062"/>
                      </a:solidFill>
                      <a:prstDash val="solid"/>
                      <a:round/>
                      <a:headEnd type="none" w="med" len="med"/>
                      <a:tailEnd type="none" w="med" len="med"/>
                    </a:lnB>
                    <a:solidFill>
                      <a:srgbClr val="D9E2F3"/>
                    </a:solidFill>
                  </a:tcPr>
                </a:tc>
                <a:tc>
                  <a:txBody>
                    <a:bodyPr/>
                    <a:lstStyle/>
                    <a:p>
                      <a:pPr algn="ctr" fontAlgn="t"/>
                      <a:r>
                        <a:rPr lang="en-US" sz="1400" b="1">
                          <a:solidFill>
                            <a:srgbClr val="000000"/>
                          </a:solidFill>
                          <a:effectLst/>
                          <a:latin typeface="Century Gothic" panose="020B0502020202020204" pitchFamily="34" charset="0"/>
                        </a:rPr>
                        <a:t>Assessment</a:t>
                      </a:r>
                      <a:endParaRPr lang="en-US" sz="1400" b="0">
                        <a:solidFill>
                          <a:srgbClr val="000000"/>
                        </a:solidFill>
                        <a:effectLst/>
                        <a:latin typeface="Century Gothic" panose="020B0502020202020204" pitchFamily="34" charset="0"/>
                      </a:endParaRPr>
                    </a:p>
                    <a:p>
                      <a:pPr fontAlgn="t"/>
                      <a:r>
                        <a:rPr lang="en-US" sz="1400" b="0">
                          <a:solidFill>
                            <a:srgbClr val="000000"/>
                          </a:solidFill>
                          <a:effectLst/>
                          <a:latin typeface="Century Gothic" panose="020B0502020202020204" pitchFamily="34" charset="0"/>
                        </a:rPr>
                        <a:t> </a:t>
                      </a:r>
                      <a:r>
                        <a:rPr lang="en-US" sz="1400" b="0" i="1">
                          <a:solidFill>
                            <a:srgbClr val="000000"/>
                          </a:solidFill>
                          <a:effectLst/>
                          <a:latin typeface="Century Gothic" panose="020B0502020202020204" pitchFamily="34" charset="0"/>
                        </a:rPr>
                        <a:t>TA Provider assesses capacity in specific areas based on the identified challenge or opportunity</a:t>
                      </a:r>
                      <a:endParaRPr lang="en-US" sz="1400" b="0">
                        <a:solidFill>
                          <a:srgbClr val="000000"/>
                        </a:solidFill>
                        <a:effectLst/>
                        <a:latin typeface="Century Gothic" panose="020B0502020202020204" pitchFamily="34" charset="0"/>
                      </a:endParaRPr>
                    </a:p>
                  </a:txBody>
                  <a:tcPr marL="95250" marR="95250" marT="95250" marB="95250">
                    <a:lnL w="9525" cap="flat" cmpd="sng" algn="ctr">
                      <a:solidFill>
                        <a:srgbClr val="287062"/>
                      </a:solidFill>
                      <a:prstDash val="solid"/>
                      <a:round/>
                      <a:headEnd type="none" w="med" len="med"/>
                      <a:tailEnd type="none" w="med" len="med"/>
                    </a:lnL>
                    <a:lnR w="9525" cap="flat" cmpd="sng" algn="ctr">
                      <a:solidFill>
                        <a:srgbClr val="687462"/>
                      </a:solidFill>
                      <a:prstDash val="solid"/>
                      <a:round/>
                      <a:headEnd type="none" w="med" len="med"/>
                      <a:tailEnd type="none" w="med" len="med"/>
                    </a:lnR>
                    <a:lnT w="9525" cap="flat" cmpd="sng" algn="ctr">
                      <a:solidFill>
                        <a:srgbClr val="687462"/>
                      </a:solidFill>
                      <a:prstDash val="solid"/>
                      <a:round/>
                      <a:headEnd type="none" w="med" len="med"/>
                      <a:tailEnd type="none" w="med" len="med"/>
                    </a:lnT>
                    <a:lnB w="9525" cap="flat" cmpd="sng" algn="ctr">
                      <a:solidFill>
                        <a:srgbClr val="687462"/>
                      </a:solidFill>
                      <a:prstDash val="solid"/>
                      <a:round/>
                      <a:headEnd type="none" w="med" len="med"/>
                      <a:tailEnd type="none" w="med" len="med"/>
                    </a:lnB>
                    <a:solidFill>
                      <a:srgbClr val="D9E2F3"/>
                    </a:solidFill>
                  </a:tcPr>
                </a:tc>
                <a:tc>
                  <a:txBody>
                    <a:bodyPr/>
                    <a:lstStyle/>
                    <a:p>
                      <a:pPr algn="ctr" fontAlgn="t"/>
                      <a:r>
                        <a:rPr lang="en-US" sz="1400" b="1">
                          <a:solidFill>
                            <a:srgbClr val="000000"/>
                          </a:solidFill>
                          <a:effectLst/>
                          <a:latin typeface="Century Gothic" panose="020B0502020202020204" pitchFamily="34" charset="0"/>
                        </a:rPr>
                        <a:t>TA Activities</a:t>
                      </a:r>
                      <a:endParaRPr lang="en-US" sz="1400" b="0">
                        <a:solidFill>
                          <a:srgbClr val="000000"/>
                        </a:solidFill>
                        <a:effectLst/>
                        <a:latin typeface="Century Gothic" panose="020B0502020202020204" pitchFamily="34" charset="0"/>
                      </a:endParaRPr>
                    </a:p>
                    <a:p>
                      <a:pPr fontAlgn="t"/>
                      <a:r>
                        <a:rPr lang="en-US" sz="1400" b="0" i="1">
                          <a:solidFill>
                            <a:srgbClr val="000000"/>
                          </a:solidFill>
                          <a:effectLst/>
                          <a:latin typeface="Century Gothic" panose="020B0502020202020204" pitchFamily="34" charset="0"/>
                        </a:rPr>
                        <a:t>Tailored capacity building support is provided to pursue the opportunity or address the challenge</a:t>
                      </a:r>
                      <a:endParaRPr lang="en-US" sz="1400" b="0">
                        <a:solidFill>
                          <a:srgbClr val="000000"/>
                        </a:solidFill>
                        <a:effectLst/>
                        <a:latin typeface="Century Gothic" panose="020B0502020202020204" pitchFamily="34" charset="0"/>
                      </a:endParaRPr>
                    </a:p>
                  </a:txBody>
                  <a:tcPr marL="95250" marR="95250" marT="95250" marB="95250">
                    <a:lnL w="9525" cap="flat" cmpd="sng" algn="ctr">
                      <a:solidFill>
                        <a:srgbClr val="687462"/>
                      </a:solidFill>
                      <a:prstDash val="solid"/>
                      <a:round/>
                      <a:headEnd type="none" w="med" len="med"/>
                      <a:tailEnd type="none" w="med" len="med"/>
                    </a:lnL>
                    <a:lnR w="9525" cap="flat" cmpd="sng" algn="ctr">
                      <a:solidFill>
                        <a:srgbClr val="286D62"/>
                      </a:solidFill>
                      <a:prstDash val="solid"/>
                      <a:round/>
                      <a:headEnd type="none" w="med" len="med"/>
                      <a:tailEnd type="none" w="med" len="med"/>
                    </a:lnR>
                    <a:lnT w="9525" cap="flat" cmpd="sng" algn="ctr">
                      <a:solidFill>
                        <a:srgbClr val="286D62"/>
                      </a:solidFill>
                      <a:prstDash val="solid"/>
                      <a:round/>
                      <a:headEnd type="none" w="med" len="med"/>
                      <a:tailEnd type="none" w="med" len="med"/>
                    </a:lnT>
                    <a:lnB w="9525" cap="flat" cmpd="sng" algn="ctr">
                      <a:solidFill>
                        <a:srgbClr val="286D62"/>
                      </a:solidFill>
                      <a:prstDash val="solid"/>
                      <a:round/>
                      <a:headEnd type="none" w="med" len="med"/>
                      <a:tailEnd type="none" w="med" len="med"/>
                    </a:lnB>
                    <a:solidFill>
                      <a:srgbClr val="D9E2F3"/>
                    </a:solidFill>
                  </a:tcPr>
                </a:tc>
                <a:tc>
                  <a:txBody>
                    <a:bodyPr/>
                    <a:lstStyle/>
                    <a:p>
                      <a:pPr algn="ctr" fontAlgn="t"/>
                      <a:r>
                        <a:rPr lang="en-US" sz="1400" b="1">
                          <a:solidFill>
                            <a:srgbClr val="000000"/>
                          </a:solidFill>
                          <a:effectLst/>
                          <a:latin typeface="Century Gothic" panose="020B0502020202020204" pitchFamily="34" charset="0"/>
                        </a:rPr>
                        <a:t>Desired Outcome</a:t>
                      </a:r>
                      <a:endParaRPr lang="en-US" sz="1400" b="0">
                        <a:solidFill>
                          <a:srgbClr val="000000"/>
                        </a:solidFill>
                        <a:effectLst/>
                        <a:latin typeface="Century Gothic" panose="020B0502020202020204" pitchFamily="34" charset="0"/>
                      </a:endParaRPr>
                    </a:p>
                    <a:p>
                      <a:pPr fontAlgn="t"/>
                      <a:r>
                        <a:rPr lang="en-US" sz="1400" b="0" i="1">
                          <a:solidFill>
                            <a:srgbClr val="000000"/>
                          </a:solidFill>
                          <a:effectLst/>
                          <a:latin typeface="Century Gothic" panose="020B0502020202020204" pitchFamily="34" charset="0"/>
                        </a:rPr>
                        <a:t>A goal the recipient is working towards with the TA</a:t>
                      </a:r>
                      <a:endParaRPr lang="en-US" sz="1400" b="0">
                        <a:solidFill>
                          <a:srgbClr val="000000"/>
                        </a:solidFill>
                        <a:effectLst/>
                        <a:latin typeface="Century Gothic" panose="020B0502020202020204" pitchFamily="34" charset="0"/>
                      </a:endParaRPr>
                    </a:p>
                  </a:txBody>
                  <a:tcPr marL="95250" marR="95250" marT="95250" marB="95250">
                    <a:lnL w="9525" cap="flat" cmpd="sng" algn="ctr">
                      <a:solidFill>
                        <a:srgbClr val="286D62"/>
                      </a:solidFill>
                      <a:prstDash val="solid"/>
                      <a:round/>
                      <a:headEnd type="none" w="med" len="med"/>
                      <a:tailEnd type="none" w="med" len="med"/>
                    </a:lnL>
                    <a:lnR w="9525" cap="flat" cmpd="sng" algn="ctr">
                      <a:solidFill>
                        <a:srgbClr val="687462"/>
                      </a:solidFill>
                      <a:prstDash val="solid"/>
                      <a:round/>
                      <a:headEnd type="none" w="med" len="med"/>
                      <a:tailEnd type="none" w="med" len="med"/>
                    </a:lnR>
                    <a:lnT w="9525" cap="flat" cmpd="sng" algn="ctr">
                      <a:solidFill>
                        <a:srgbClr val="687462"/>
                      </a:solidFill>
                      <a:prstDash val="solid"/>
                      <a:round/>
                      <a:headEnd type="none" w="med" len="med"/>
                      <a:tailEnd type="none" w="med" len="med"/>
                    </a:lnT>
                    <a:lnB w="9525" cap="flat" cmpd="sng" algn="ctr">
                      <a:solidFill>
                        <a:srgbClr val="687462"/>
                      </a:solidFill>
                      <a:prstDash val="solid"/>
                      <a:round/>
                      <a:headEnd type="none" w="med" len="med"/>
                      <a:tailEnd type="none" w="med" len="med"/>
                    </a:lnB>
                    <a:solidFill>
                      <a:srgbClr val="D9E2F3"/>
                    </a:solidFill>
                  </a:tcPr>
                </a:tc>
                <a:extLst>
                  <a:ext uri="{0D108BD9-81ED-4DB2-BD59-A6C34878D82A}">
                    <a16:rowId xmlns:a16="http://schemas.microsoft.com/office/drawing/2014/main" val="2292045455"/>
                  </a:ext>
                </a:extLst>
              </a:tr>
              <a:tr h="1768868">
                <a:tc>
                  <a:txBody>
                    <a:bodyPr/>
                    <a:lstStyle/>
                    <a:p>
                      <a:pPr fontAlgn="t"/>
                      <a:r>
                        <a:rPr lang="en-US" sz="1400" b="1" dirty="0">
                          <a:solidFill>
                            <a:srgbClr val="000000"/>
                          </a:solidFill>
                          <a:effectLst/>
                          <a:latin typeface="Century Gothic" panose="020B0502020202020204" pitchFamily="34" charset="0"/>
                        </a:rPr>
                        <a:t>Opportunity: </a:t>
                      </a:r>
                      <a:r>
                        <a:rPr lang="en-US" sz="1400" b="0" dirty="0">
                          <a:solidFill>
                            <a:srgbClr val="000000"/>
                          </a:solidFill>
                          <a:effectLst/>
                          <a:latin typeface="Century Gothic" panose="020B0502020202020204" pitchFamily="34" charset="0"/>
                        </a:rPr>
                        <a:t>state CDBG-DR funds will be made available through a competitive process</a:t>
                      </a:r>
                    </a:p>
                  </a:txBody>
                  <a:tcPr marL="95250" marR="95250" marT="95250" marB="95250">
                    <a:lnL w="9525" cap="flat" cmpd="sng" algn="ctr">
                      <a:solidFill>
                        <a:srgbClr val="687462"/>
                      </a:solidFill>
                      <a:prstDash val="solid"/>
                      <a:round/>
                      <a:headEnd type="none" w="med" len="med"/>
                      <a:tailEnd type="none" w="med" len="med"/>
                    </a:lnL>
                    <a:lnR w="9525" cap="flat" cmpd="sng" algn="ctr">
                      <a:solidFill>
                        <a:srgbClr val="687462"/>
                      </a:solidFill>
                      <a:prstDash val="solid"/>
                      <a:round/>
                      <a:headEnd type="none" w="med" len="med"/>
                      <a:tailEnd type="none" w="med" len="med"/>
                    </a:lnR>
                    <a:lnT w="9525" cap="flat" cmpd="sng" algn="ctr">
                      <a:solidFill>
                        <a:srgbClr val="287062"/>
                      </a:solidFill>
                      <a:prstDash val="solid"/>
                      <a:round/>
                      <a:headEnd type="none" w="med" len="med"/>
                      <a:tailEnd type="none" w="med" len="med"/>
                    </a:lnT>
                    <a:lnB w="9525" cap="flat" cmpd="sng" algn="ctr">
                      <a:solidFill>
                        <a:srgbClr val="687462"/>
                      </a:solidFill>
                      <a:prstDash val="solid"/>
                      <a:round/>
                      <a:headEnd type="none" w="med" len="med"/>
                      <a:tailEnd type="none" w="med" len="med"/>
                    </a:lnB>
                  </a:tcPr>
                </a:tc>
                <a:tc>
                  <a:txBody>
                    <a:bodyPr/>
                    <a:lstStyle/>
                    <a:p>
                      <a:pPr marL="285750" indent="-285750" fontAlgn="t">
                        <a:buFont typeface="Arial" panose="020B0604020202020204" pitchFamily="34" charset="0"/>
                        <a:buChar char="•"/>
                      </a:pPr>
                      <a:r>
                        <a:rPr lang="en-US" sz="1400" b="0" dirty="0">
                          <a:solidFill>
                            <a:srgbClr val="000000"/>
                          </a:solidFill>
                          <a:effectLst/>
                          <a:latin typeface="Century Gothic" panose="020B0502020202020204" pitchFamily="34" charset="0"/>
                        </a:rPr>
                        <a:t>Fiscal health</a:t>
                      </a:r>
                    </a:p>
                    <a:p>
                      <a:pPr marL="285750" indent="-285750" fontAlgn="t">
                        <a:buFont typeface="Arial" panose="020B0604020202020204" pitchFamily="34" charset="0"/>
                        <a:buChar char="•"/>
                      </a:pPr>
                      <a:r>
                        <a:rPr lang="en-US" sz="1400" b="0" dirty="0">
                          <a:solidFill>
                            <a:srgbClr val="000000"/>
                          </a:solidFill>
                          <a:effectLst/>
                          <a:latin typeface="Century Gothic" panose="020B0502020202020204" pitchFamily="34" charset="0"/>
                        </a:rPr>
                        <a:t>Financial management practices</a:t>
                      </a:r>
                    </a:p>
                    <a:p>
                      <a:pPr marL="285750" indent="-285750" fontAlgn="t">
                        <a:buFont typeface="Arial" panose="020B0604020202020204" pitchFamily="34" charset="0"/>
                        <a:buChar char="•"/>
                      </a:pPr>
                      <a:r>
                        <a:rPr lang="en-US" sz="1400" b="0" dirty="0">
                          <a:solidFill>
                            <a:srgbClr val="000000"/>
                          </a:solidFill>
                          <a:effectLst/>
                          <a:latin typeface="Century Gothic" panose="020B0502020202020204" pitchFamily="34" charset="0"/>
                        </a:rPr>
                        <a:t>Community background</a:t>
                      </a:r>
                    </a:p>
                  </a:txBody>
                  <a:tcPr marL="95250" marR="95250" marT="95250" marB="95250">
                    <a:lnL w="9525" cap="flat" cmpd="sng" algn="ctr">
                      <a:solidFill>
                        <a:srgbClr val="687462"/>
                      </a:solidFill>
                      <a:prstDash val="solid"/>
                      <a:round/>
                      <a:headEnd type="none" w="med" len="med"/>
                      <a:tailEnd type="none" w="med" len="med"/>
                    </a:lnL>
                    <a:lnR w="9525" cap="flat" cmpd="sng" algn="ctr">
                      <a:solidFill>
                        <a:srgbClr val="E87162"/>
                      </a:solidFill>
                      <a:prstDash val="solid"/>
                      <a:round/>
                      <a:headEnd type="none" w="med" len="med"/>
                      <a:tailEnd type="none" w="med" len="med"/>
                    </a:lnR>
                    <a:lnT w="9525" cap="flat" cmpd="sng" algn="ctr">
                      <a:solidFill>
                        <a:srgbClr val="687462"/>
                      </a:solidFill>
                      <a:prstDash val="solid"/>
                      <a:round/>
                      <a:headEnd type="none" w="med" len="med"/>
                      <a:tailEnd type="none" w="med" len="med"/>
                    </a:lnT>
                    <a:lnB w="9525" cap="flat" cmpd="sng" algn="ctr">
                      <a:solidFill>
                        <a:srgbClr val="E87162"/>
                      </a:solidFill>
                      <a:prstDash val="solid"/>
                      <a:round/>
                      <a:headEnd type="none" w="med" len="med"/>
                      <a:tailEnd type="none" w="med" len="med"/>
                    </a:lnB>
                  </a:tcPr>
                </a:tc>
                <a:tc>
                  <a:txBody>
                    <a:bodyPr/>
                    <a:lstStyle/>
                    <a:p>
                      <a:pPr marL="285750" indent="-285750" fontAlgn="t">
                        <a:buFont typeface="Arial" panose="020B0604020202020204" pitchFamily="34" charset="0"/>
                        <a:buChar char="•"/>
                      </a:pPr>
                      <a:r>
                        <a:rPr lang="en-US" sz="1400" b="0" dirty="0">
                          <a:solidFill>
                            <a:srgbClr val="000000"/>
                          </a:solidFill>
                          <a:effectLst/>
                          <a:latin typeface="Century Gothic" panose="020B0502020202020204" pitchFamily="34" charset="0"/>
                        </a:rPr>
                        <a:t>Support in remedying recent adverse financial audit findings.</a:t>
                      </a:r>
                    </a:p>
                    <a:p>
                      <a:pPr marL="285750" indent="-285750" fontAlgn="t">
                        <a:buFont typeface="Arial" panose="020B0604020202020204" pitchFamily="34" charset="0"/>
                        <a:buChar char="•"/>
                      </a:pPr>
                      <a:r>
                        <a:rPr lang="en-US" sz="1400" b="0" dirty="0">
                          <a:solidFill>
                            <a:srgbClr val="000000"/>
                          </a:solidFill>
                          <a:effectLst/>
                          <a:latin typeface="Century Gothic" panose="020B0502020202020204" pitchFamily="34" charset="0"/>
                        </a:rPr>
                        <a:t>Training in grant management.</a:t>
                      </a:r>
                    </a:p>
                    <a:p>
                      <a:pPr marL="285750" indent="-285750" fontAlgn="t">
                        <a:buFont typeface="Arial" panose="020B0604020202020204" pitchFamily="34" charset="0"/>
                        <a:buChar char="•"/>
                      </a:pPr>
                      <a:r>
                        <a:rPr lang="en-US" sz="1400" b="0" dirty="0">
                          <a:solidFill>
                            <a:srgbClr val="000000"/>
                          </a:solidFill>
                          <a:effectLst/>
                          <a:latin typeface="Century Gothic" panose="020B0502020202020204" pitchFamily="34" charset="0"/>
                        </a:rPr>
                        <a:t>Support in reviewing funding opportunities and drafting a competitive application.</a:t>
                      </a:r>
                    </a:p>
                  </a:txBody>
                  <a:tcPr marL="95250" marR="95250" marT="95250" marB="95250">
                    <a:lnL w="9525" cap="flat" cmpd="sng" algn="ctr">
                      <a:solidFill>
                        <a:srgbClr val="E87162"/>
                      </a:solidFill>
                      <a:prstDash val="solid"/>
                      <a:round/>
                      <a:headEnd type="none" w="med" len="med"/>
                      <a:tailEnd type="none" w="med" len="med"/>
                    </a:lnL>
                    <a:lnR w="9525" cap="flat" cmpd="sng" algn="ctr">
                      <a:solidFill>
                        <a:srgbClr val="E87162"/>
                      </a:solidFill>
                      <a:prstDash val="solid"/>
                      <a:round/>
                      <a:headEnd type="none" w="med" len="med"/>
                      <a:tailEnd type="none" w="med" len="med"/>
                    </a:lnR>
                    <a:lnT w="9525" cap="flat" cmpd="sng" algn="ctr">
                      <a:solidFill>
                        <a:srgbClr val="286D62"/>
                      </a:solidFill>
                      <a:prstDash val="solid"/>
                      <a:round/>
                      <a:headEnd type="none" w="med" len="med"/>
                      <a:tailEnd type="none" w="med" len="med"/>
                    </a:lnT>
                    <a:lnB w="9525" cap="flat" cmpd="sng" algn="ctr">
                      <a:solidFill>
                        <a:srgbClr val="E87162"/>
                      </a:solidFill>
                      <a:prstDash val="solid"/>
                      <a:round/>
                      <a:headEnd type="none" w="med" len="med"/>
                      <a:tailEnd type="none" w="med" len="med"/>
                    </a:lnB>
                  </a:tcPr>
                </a:tc>
                <a:tc>
                  <a:txBody>
                    <a:bodyPr/>
                    <a:lstStyle/>
                    <a:p>
                      <a:pPr fontAlgn="t"/>
                      <a:r>
                        <a:rPr lang="en-US" sz="1400" b="0">
                          <a:solidFill>
                            <a:srgbClr val="000000"/>
                          </a:solidFill>
                          <a:effectLst/>
                          <a:latin typeface="Century Gothic" panose="020B0502020202020204" pitchFamily="34" charset="0"/>
                        </a:rPr>
                        <a:t>Local government receives CDBG-DR funds for identified project.</a:t>
                      </a:r>
                    </a:p>
                  </a:txBody>
                  <a:tcPr marL="95250" marR="95250" marT="95250" marB="95250">
                    <a:lnL w="9525" cap="flat" cmpd="sng" algn="ctr">
                      <a:solidFill>
                        <a:srgbClr val="E87162"/>
                      </a:solidFill>
                      <a:prstDash val="solid"/>
                      <a:round/>
                      <a:headEnd type="none" w="med" len="med"/>
                      <a:tailEnd type="none" w="med" len="med"/>
                    </a:lnL>
                    <a:lnR w="9525" cap="flat" cmpd="sng" algn="ctr">
                      <a:solidFill>
                        <a:srgbClr val="E87162"/>
                      </a:solidFill>
                      <a:prstDash val="solid"/>
                      <a:round/>
                      <a:headEnd type="none" w="med" len="med"/>
                      <a:tailEnd type="none" w="med" len="med"/>
                    </a:lnR>
                    <a:lnT w="9525" cap="flat" cmpd="sng" algn="ctr">
                      <a:solidFill>
                        <a:srgbClr val="687462"/>
                      </a:solidFill>
                      <a:prstDash val="solid"/>
                      <a:round/>
                      <a:headEnd type="none" w="med" len="med"/>
                      <a:tailEnd type="none" w="med" len="med"/>
                    </a:lnT>
                    <a:lnB w="9525" cap="flat" cmpd="sng" algn="ctr">
                      <a:solidFill>
                        <a:srgbClr val="E87162"/>
                      </a:solidFill>
                      <a:prstDash val="solid"/>
                      <a:round/>
                      <a:headEnd type="none" w="med" len="med"/>
                      <a:tailEnd type="none" w="med" len="med"/>
                    </a:lnB>
                  </a:tcPr>
                </a:tc>
                <a:extLst>
                  <a:ext uri="{0D108BD9-81ED-4DB2-BD59-A6C34878D82A}">
                    <a16:rowId xmlns:a16="http://schemas.microsoft.com/office/drawing/2014/main" val="1822095058"/>
                  </a:ext>
                </a:extLst>
              </a:tr>
              <a:tr h="1808681">
                <a:tc>
                  <a:txBody>
                    <a:bodyPr/>
                    <a:lstStyle/>
                    <a:p>
                      <a:pPr fontAlgn="t"/>
                      <a:r>
                        <a:rPr lang="en-US" sz="1400" b="1" dirty="0">
                          <a:solidFill>
                            <a:srgbClr val="000000"/>
                          </a:solidFill>
                          <a:effectLst/>
                          <a:latin typeface="Century Gothic" panose="020B0502020202020204" pitchFamily="34" charset="0"/>
                        </a:rPr>
                        <a:t>Challenge: </a:t>
                      </a:r>
                      <a:r>
                        <a:rPr lang="en-US" sz="1400" b="0" dirty="0">
                          <a:solidFill>
                            <a:srgbClr val="000000"/>
                          </a:solidFill>
                          <a:effectLst/>
                          <a:latin typeface="Century Gothic" panose="020B0502020202020204" pitchFamily="34" charset="0"/>
                        </a:rPr>
                        <a:t>chronic disinvestment in downtown </a:t>
                      </a:r>
                    </a:p>
                  </a:txBody>
                  <a:tcPr marL="95250" marR="95250" marT="95250" marB="95250">
                    <a:lnL w="9525" cap="flat" cmpd="sng" algn="ctr">
                      <a:solidFill>
                        <a:srgbClr val="A87662"/>
                      </a:solidFill>
                      <a:prstDash val="solid"/>
                      <a:round/>
                      <a:headEnd type="none" w="med" len="med"/>
                      <a:tailEnd type="none" w="med" len="med"/>
                    </a:lnL>
                    <a:lnR w="9525" cap="flat" cmpd="sng" algn="ctr">
                      <a:solidFill>
                        <a:srgbClr val="A87662"/>
                      </a:solidFill>
                      <a:prstDash val="solid"/>
                      <a:round/>
                      <a:headEnd type="none" w="med" len="med"/>
                      <a:tailEnd type="none" w="med" len="med"/>
                    </a:lnR>
                    <a:lnT w="9525" cap="flat" cmpd="sng" algn="ctr">
                      <a:solidFill>
                        <a:srgbClr val="687462"/>
                      </a:solidFill>
                      <a:prstDash val="solid"/>
                      <a:round/>
                      <a:headEnd type="none" w="med" len="med"/>
                      <a:tailEnd type="none" w="med" len="med"/>
                    </a:lnT>
                    <a:lnB w="9525" cap="flat" cmpd="sng" algn="ctr">
                      <a:solidFill>
                        <a:srgbClr val="687462"/>
                      </a:solidFill>
                      <a:prstDash val="solid"/>
                      <a:round/>
                      <a:headEnd type="none" w="med" len="med"/>
                      <a:tailEnd type="none" w="med" len="med"/>
                    </a:lnB>
                  </a:tcPr>
                </a:tc>
                <a:tc>
                  <a:txBody>
                    <a:bodyPr/>
                    <a:lstStyle/>
                    <a:p>
                      <a:pPr marL="285750" indent="-285750" fontAlgn="t">
                        <a:buFont typeface="Arial" panose="020B0604020202020204" pitchFamily="34" charset="0"/>
                        <a:buChar char="•"/>
                      </a:pPr>
                      <a:r>
                        <a:rPr lang="en-US" sz="1400" b="0" dirty="0">
                          <a:solidFill>
                            <a:srgbClr val="000000"/>
                          </a:solidFill>
                          <a:effectLst/>
                          <a:latin typeface="Century Gothic" panose="020B0502020202020204" pitchFamily="34" charset="0"/>
                        </a:rPr>
                        <a:t>Existing partnerships</a:t>
                      </a:r>
                    </a:p>
                    <a:p>
                      <a:pPr marL="285750" indent="-285750" fontAlgn="t">
                        <a:buFont typeface="Arial" panose="020B0604020202020204" pitchFamily="34" charset="0"/>
                        <a:buChar char="•"/>
                      </a:pPr>
                      <a:r>
                        <a:rPr lang="en-US" sz="1400" b="0" dirty="0">
                          <a:solidFill>
                            <a:srgbClr val="000000"/>
                          </a:solidFill>
                          <a:effectLst/>
                          <a:latin typeface="Century Gothic" panose="020B0502020202020204" pitchFamily="34" charset="0"/>
                        </a:rPr>
                        <a:t>Community assets</a:t>
                      </a:r>
                    </a:p>
                    <a:p>
                      <a:pPr marL="285750" indent="-285750" fontAlgn="t">
                        <a:buFont typeface="Arial" panose="020B0604020202020204" pitchFamily="34" charset="0"/>
                        <a:buChar char="•"/>
                      </a:pPr>
                      <a:r>
                        <a:rPr lang="en-US" sz="1400" b="0" dirty="0">
                          <a:solidFill>
                            <a:srgbClr val="000000"/>
                          </a:solidFill>
                          <a:effectLst/>
                          <a:latin typeface="Century Gothic" panose="020B0502020202020204" pitchFamily="34" charset="0"/>
                        </a:rPr>
                        <a:t>Demographics</a:t>
                      </a:r>
                    </a:p>
                    <a:p>
                      <a:pPr marL="285750" indent="-285750" fontAlgn="t">
                        <a:buFont typeface="Arial" panose="020B0604020202020204" pitchFamily="34" charset="0"/>
                        <a:buChar char="•"/>
                      </a:pPr>
                      <a:r>
                        <a:rPr lang="en-US" sz="1400" b="0" dirty="0">
                          <a:solidFill>
                            <a:srgbClr val="000000"/>
                          </a:solidFill>
                          <a:effectLst/>
                          <a:latin typeface="Century Gothic" panose="020B0502020202020204" pitchFamily="34" charset="0"/>
                        </a:rPr>
                        <a:t>Planning documents</a:t>
                      </a:r>
                    </a:p>
                    <a:p>
                      <a:pPr marL="285750" indent="-285750" fontAlgn="t">
                        <a:buFont typeface="Arial" panose="020B0604020202020204" pitchFamily="34" charset="0"/>
                        <a:buChar char="•"/>
                      </a:pPr>
                      <a:r>
                        <a:rPr lang="en-US" sz="1400" b="0" dirty="0">
                          <a:solidFill>
                            <a:srgbClr val="000000"/>
                          </a:solidFill>
                          <a:effectLst/>
                          <a:latin typeface="Century Gothic" panose="020B0502020202020204" pitchFamily="34" charset="0"/>
                        </a:rPr>
                        <a:t>Economic development history</a:t>
                      </a:r>
                    </a:p>
                    <a:p>
                      <a:pPr marL="0" indent="0" fontAlgn="t">
                        <a:buFont typeface="Arial" panose="020B0604020202020204" pitchFamily="34" charset="0"/>
                        <a:buNone/>
                      </a:pPr>
                      <a:endParaRPr lang="en-US" sz="1400" b="0" dirty="0">
                        <a:solidFill>
                          <a:srgbClr val="000000"/>
                        </a:solidFill>
                        <a:effectLst/>
                        <a:latin typeface="Century Gothic" panose="020B0502020202020204" pitchFamily="34" charset="0"/>
                      </a:endParaRPr>
                    </a:p>
                  </a:txBody>
                  <a:tcPr marL="95250" marR="95250" marT="95250" marB="95250">
                    <a:lnL w="9525" cap="flat" cmpd="sng" algn="ctr">
                      <a:solidFill>
                        <a:srgbClr val="A87662"/>
                      </a:solidFill>
                      <a:prstDash val="solid"/>
                      <a:round/>
                      <a:headEnd type="none" w="med" len="med"/>
                      <a:tailEnd type="none" w="med" len="med"/>
                    </a:lnL>
                    <a:lnR w="9525" cap="flat" cmpd="sng" algn="ctr">
                      <a:solidFill>
                        <a:srgbClr val="A87862"/>
                      </a:solidFill>
                      <a:prstDash val="solid"/>
                      <a:round/>
                      <a:headEnd type="none" w="med" len="med"/>
                      <a:tailEnd type="none" w="med" len="med"/>
                    </a:lnR>
                    <a:lnT w="9525" cap="flat" cmpd="sng" algn="ctr">
                      <a:solidFill>
                        <a:srgbClr val="E87162"/>
                      </a:solidFill>
                      <a:prstDash val="solid"/>
                      <a:round/>
                      <a:headEnd type="none" w="med" len="med"/>
                      <a:tailEnd type="none" w="med" len="med"/>
                    </a:lnT>
                    <a:lnB w="9525" cap="flat" cmpd="sng" algn="ctr">
                      <a:solidFill>
                        <a:srgbClr val="E87162"/>
                      </a:solidFill>
                      <a:prstDash val="solid"/>
                      <a:round/>
                      <a:headEnd type="none" w="med" len="med"/>
                      <a:tailEnd type="none" w="med" len="med"/>
                    </a:lnB>
                  </a:tcPr>
                </a:tc>
                <a:tc>
                  <a:txBody>
                    <a:bodyPr/>
                    <a:lstStyle/>
                    <a:p>
                      <a:pPr marL="285750" indent="-285750" fontAlgn="t">
                        <a:buFont typeface="Arial" panose="020B0604020202020204" pitchFamily="34" charset="0"/>
                        <a:buChar char="•"/>
                      </a:pPr>
                      <a:r>
                        <a:rPr lang="en-US" sz="1400" b="0" dirty="0">
                          <a:solidFill>
                            <a:srgbClr val="000000"/>
                          </a:solidFill>
                          <a:effectLst/>
                          <a:latin typeface="Century Gothic" panose="020B0502020202020204" pitchFamily="34" charset="0"/>
                        </a:rPr>
                        <a:t>Assist in development of local program to support small business owners.</a:t>
                      </a:r>
                    </a:p>
                    <a:p>
                      <a:pPr marL="285750" indent="-285750" fontAlgn="t">
                        <a:buFont typeface="Arial" panose="020B0604020202020204" pitchFamily="34" charset="0"/>
                        <a:buChar char="•"/>
                      </a:pPr>
                      <a:r>
                        <a:rPr lang="en-US" sz="1400" b="0" dirty="0">
                          <a:solidFill>
                            <a:srgbClr val="000000"/>
                          </a:solidFill>
                          <a:effectLst/>
                          <a:latin typeface="Century Gothic" panose="020B0502020202020204" pitchFamily="34" charset="0"/>
                        </a:rPr>
                        <a:t>Provide guidance on strategy for attracting larger employers.</a:t>
                      </a:r>
                    </a:p>
                  </a:txBody>
                  <a:tcPr marL="95250" marR="95250" marT="95250" marB="95250">
                    <a:lnL w="9525" cap="flat" cmpd="sng" algn="ctr">
                      <a:solidFill>
                        <a:srgbClr val="A87862"/>
                      </a:solidFill>
                      <a:prstDash val="solid"/>
                      <a:round/>
                      <a:headEnd type="none" w="med" len="med"/>
                      <a:tailEnd type="none" w="med" len="med"/>
                    </a:lnL>
                    <a:lnR w="9525" cap="flat" cmpd="sng" algn="ctr">
                      <a:solidFill>
                        <a:srgbClr val="A87B62"/>
                      </a:solidFill>
                      <a:prstDash val="solid"/>
                      <a:round/>
                      <a:headEnd type="none" w="med" len="med"/>
                      <a:tailEnd type="none" w="med" len="med"/>
                    </a:lnR>
                    <a:lnT w="9525" cap="flat" cmpd="sng" algn="ctr">
                      <a:solidFill>
                        <a:srgbClr val="E87162"/>
                      </a:solidFill>
                      <a:prstDash val="solid"/>
                      <a:round/>
                      <a:headEnd type="none" w="med" len="med"/>
                      <a:tailEnd type="none" w="med" len="med"/>
                    </a:lnT>
                    <a:lnB w="9525" cap="flat" cmpd="sng" algn="ctr">
                      <a:solidFill>
                        <a:srgbClr val="E87162"/>
                      </a:solidFill>
                      <a:prstDash val="solid"/>
                      <a:round/>
                      <a:headEnd type="none" w="med" len="med"/>
                      <a:tailEnd type="none" w="med" len="med"/>
                    </a:lnB>
                  </a:tcPr>
                </a:tc>
                <a:tc>
                  <a:txBody>
                    <a:bodyPr/>
                    <a:lstStyle/>
                    <a:p>
                      <a:pPr fontAlgn="t"/>
                      <a:r>
                        <a:rPr lang="en-US" sz="1400" b="0" dirty="0">
                          <a:solidFill>
                            <a:srgbClr val="000000"/>
                          </a:solidFill>
                          <a:effectLst/>
                          <a:latin typeface="Century Gothic" panose="020B0502020202020204" pitchFamily="34" charset="0"/>
                        </a:rPr>
                        <a:t>Establish a coalition of local businesses and organizations invested in improving downtown.</a:t>
                      </a:r>
                    </a:p>
                    <a:p>
                      <a:pPr fontAlgn="t"/>
                      <a:endParaRPr lang="en-US" sz="1400" b="0" dirty="0">
                        <a:solidFill>
                          <a:srgbClr val="000000"/>
                        </a:solidFill>
                        <a:effectLst/>
                        <a:latin typeface="Century Gothic" panose="020B0502020202020204" pitchFamily="34" charset="0"/>
                      </a:endParaRPr>
                    </a:p>
                    <a:p>
                      <a:pPr fontAlgn="t"/>
                      <a:r>
                        <a:rPr lang="en-US" sz="1400" b="0" dirty="0">
                          <a:solidFill>
                            <a:srgbClr val="000000"/>
                          </a:solidFill>
                          <a:effectLst/>
                          <a:latin typeface="Century Gothic" panose="020B0502020202020204" pitchFamily="34" charset="0"/>
                        </a:rPr>
                        <a:t>Secure funding for main street store façade restoration.</a:t>
                      </a:r>
                    </a:p>
                  </a:txBody>
                  <a:tcPr marL="95250" marR="95250" marT="95250" marB="95250">
                    <a:lnL w="9525" cap="flat" cmpd="sng" algn="ctr">
                      <a:solidFill>
                        <a:srgbClr val="A87B62"/>
                      </a:solidFill>
                      <a:prstDash val="solid"/>
                      <a:round/>
                      <a:headEnd type="none" w="med" len="med"/>
                      <a:tailEnd type="none" w="med" len="med"/>
                    </a:lnL>
                    <a:lnR w="9525" cap="flat" cmpd="sng" algn="ctr">
                      <a:solidFill>
                        <a:srgbClr val="287562"/>
                      </a:solidFill>
                      <a:prstDash val="solid"/>
                      <a:round/>
                      <a:headEnd type="none" w="med" len="med"/>
                      <a:tailEnd type="none" w="med" len="med"/>
                    </a:lnR>
                    <a:lnT w="9525" cap="flat" cmpd="sng" algn="ctr">
                      <a:solidFill>
                        <a:srgbClr val="E87162"/>
                      </a:solidFill>
                      <a:prstDash val="solid"/>
                      <a:round/>
                      <a:headEnd type="none" w="med" len="med"/>
                      <a:tailEnd type="none" w="med" len="med"/>
                    </a:lnT>
                    <a:lnB w="9525" cap="flat" cmpd="sng" algn="ctr">
                      <a:solidFill>
                        <a:srgbClr val="E87162"/>
                      </a:solidFill>
                      <a:prstDash val="solid"/>
                      <a:round/>
                      <a:headEnd type="none" w="med" len="med"/>
                      <a:tailEnd type="none" w="med" len="med"/>
                    </a:lnB>
                  </a:tcPr>
                </a:tc>
                <a:extLst>
                  <a:ext uri="{0D108BD9-81ED-4DB2-BD59-A6C34878D82A}">
                    <a16:rowId xmlns:a16="http://schemas.microsoft.com/office/drawing/2014/main" val="1584087625"/>
                  </a:ext>
                </a:extLst>
              </a:tr>
            </a:tbl>
          </a:graphicData>
        </a:graphic>
      </p:graphicFrame>
      <p:sp>
        <p:nvSpPr>
          <p:cNvPr id="3" name="Slide Number Placeholder 2">
            <a:extLst>
              <a:ext uri="{FF2B5EF4-FFF2-40B4-BE49-F238E27FC236}">
                <a16:creationId xmlns:a16="http://schemas.microsoft.com/office/drawing/2014/main" id="{A0116F8D-62E1-4CB2-82AC-8B918308B46F}"/>
              </a:ext>
            </a:extLst>
          </p:cNvPr>
          <p:cNvSpPr>
            <a:spLocks noGrp="1"/>
          </p:cNvSpPr>
          <p:nvPr>
            <p:ph type="sldNum" sz="quarter" idx="10"/>
          </p:nvPr>
        </p:nvSpPr>
        <p:spPr/>
        <p:txBody>
          <a:bodyPr/>
          <a:lstStyle/>
          <a:p>
            <a:fld id="{4749BECD-3273-4FE3-BD63-F549C359A7E1}" type="slidenum">
              <a:rPr lang="en-US" smtClean="0"/>
              <a:pPr/>
              <a:t>74</a:t>
            </a:fld>
            <a:endParaRPr lang="en-US" dirty="0"/>
          </a:p>
        </p:txBody>
      </p:sp>
    </p:spTree>
    <p:extLst>
      <p:ext uri="{BB962C8B-B14F-4D97-AF65-F5344CB8AC3E}">
        <p14:creationId xmlns:p14="http://schemas.microsoft.com/office/powerpoint/2010/main" val="8982604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ABC8087-9DA1-4418-8D6A-ADAC3AB8F5F8}"/>
              </a:ext>
              <a:ext uri="{C183D7F6-B498-43B3-948B-1728B52AA6E4}">
                <adec:decorative xmlns:adec="http://schemas.microsoft.com/office/drawing/2017/decorative" val="0"/>
              </a:ext>
            </a:extLst>
          </p:cNvPr>
          <p:cNvSpPr>
            <a:spLocks noGrp="1"/>
          </p:cNvSpPr>
          <p:nvPr>
            <p:ph type="title" idx="4294967295"/>
          </p:nvPr>
        </p:nvSpPr>
        <p:spPr>
          <a:xfrm>
            <a:off x="580292" y="970297"/>
            <a:ext cx="4707465" cy="1325563"/>
          </a:xfrm>
        </p:spPr>
        <p:txBody>
          <a:bodyPr>
            <a:normAutofit/>
          </a:bodyPr>
          <a:lstStyle/>
          <a:p>
            <a:r>
              <a:rPr lang="en-US" sz="1200" dirty="0">
                <a:latin typeface="Century Gothic" panose="020B0502020202020204" pitchFamily="34" charset="0"/>
              </a:rPr>
              <a:t>Engagement Spotlights</a:t>
            </a:r>
          </a:p>
        </p:txBody>
      </p:sp>
      <p:sp>
        <p:nvSpPr>
          <p:cNvPr id="5" name="TextBox 4">
            <a:extLst>
              <a:ext uri="{FF2B5EF4-FFF2-40B4-BE49-F238E27FC236}">
                <a16:creationId xmlns:a16="http://schemas.microsoft.com/office/drawing/2014/main" id="{DD3B94DD-1C58-458E-A8C8-ECFECF9E25F1}"/>
              </a:ext>
              <a:ext uri="{C183D7F6-B498-43B3-948B-1728B52AA6E4}">
                <adec:decorative xmlns:adec="http://schemas.microsoft.com/office/drawing/2017/decorative" val="0"/>
              </a:ext>
            </a:extLst>
          </p:cNvPr>
          <p:cNvSpPr txBox="1"/>
          <p:nvPr/>
        </p:nvSpPr>
        <p:spPr>
          <a:xfrm>
            <a:off x="580292" y="6096000"/>
            <a:ext cx="6137031" cy="707886"/>
          </a:xfrm>
          <a:prstGeom prst="rect">
            <a:avLst/>
          </a:prstGeom>
          <a:noFill/>
        </p:spPr>
        <p:txBody>
          <a:bodyPr wrap="square" rtlCol="0">
            <a:spAutoFit/>
          </a:bodyPr>
          <a:lstStyle/>
          <a:p>
            <a:r>
              <a:rPr lang="en-US" sz="2000" dirty="0">
                <a:solidFill>
                  <a:srgbClr val="0B4366"/>
                </a:solidFill>
                <a:latin typeface="Century Gothic" panose="020B0502020202020204" pitchFamily="34" charset="0"/>
              </a:rPr>
              <a:t>https://www.hudexchange.info/programs/dcta/dcta-engagement-spotlight/</a:t>
            </a:r>
          </a:p>
        </p:txBody>
      </p:sp>
      <p:sp>
        <p:nvSpPr>
          <p:cNvPr id="2" name="Slide Number Placeholder 1">
            <a:extLst>
              <a:ext uri="{FF2B5EF4-FFF2-40B4-BE49-F238E27FC236}">
                <a16:creationId xmlns:a16="http://schemas.microsoft.com/office/drawing/2014/main" id="{4053E404-8C73-4A6F-BD71-4E517D8EF32E}"/>
              </a:ext>
              <a:ext uri="{C183D7F6-B498-43B3-948B-1728B52AA6E4}">
                <adec:decorative xmlns:adec="http://schemas.microsoft.com/office/drawing/2017/decorative" val="1"/>
              </a:ext>
            </a:extLst>
          </p:cNvPr>
          <p:cNvSpPr>
            <a:spLocks noGrp="1"/>
          </p:cNvSpPr>
          <p:nvPr>
            <p:ph type="sldNum" sz="quarter" idx="10"/>
          </p:nvPr>
        </p:nvSpPr>
        <p:spPr/>
        <p:txBody>
          <a:bodyPr/>
          <a:lstStyle/>
          <a:p>
            <a:fld id="{4749BECD-3273-4FE3-BD63-F549C359A7E1}" type="slidenum">
              <a:rPr lang="en-US" smtClean="0"/>
              <a:pPr/>
              <a:t>75</a:t>
            </a:fld>
            <a:endParaRPr lang="en-US" dirty="0"/>
          </a:p>
        </p:txBody>
      </p:sp>
      <p:sp>
        <p:nvSpPr>
          <p:cNvPr id="9" name="TextBox 8">
            <a:extLst>
              <a:ext uri="{FF2B5EF4-FFF2-40B4-BE49-F238E27FC236}">
                <a16:creationId xmlns:a16="http://schemas.microsoft.com/office/drawing/2014/main" id="{021F2717-1D5D-0957-3421-048B43974392}"/>
              </a:ext>
            </a:extLst>
          </p:cNvPr>
          <p:cNvSpPr txBox="1"/>
          <p:nvPr/>
        </p:nvSpPr>
        <p:spPr>
          <a:xfrm>
            <a:off x="6913032" y="616123"/>
            <a:ext cx="4493522" cy="5632311"/>
          </a:xfrm>
          <a:prstGeom prst="rect">
            <a:avLst/>
          </a:prstGeom>
          <a:noFill/>
        </p:spPr>
        <p:txBody>
          <a:bodyPr wrap="square" lIns="91440" tIns="45720" rIns="91440" bIns="45720" rtlCol="0" anchor="t">
            <a:spAutoFit/>
          </a:bodyPr>
          <a:lstStyle/>
          <a:p>
            <a:r>
              <a:rPr lang="en-US" sz="2400" b="1" dirty="0">
                <a:latin typeface="Century Gothic" panose="020B0502020202020204" pitchFamily="34" charset="0"/>
              </a:rPr>
              <a:t>States and Territories with DCTA Recipients</a:t>
            </a:r>
          </a:p>
          <a:p>
            <a:pPr marL="342900" indent="-342900">
              <a:buFont typeface="Arial" panose="020B0604020202020204" pitchFamily="34" charset="0"/>
              <a:buChar char="•"/>
            </a:pPr>
            <a:r>
              <a:rPr lang="en-US" sz="2400" dirty="0">
                <a:latin typeface="Century Gothic" panose="020B0502020202020204" pitchFamily="34" charset="0"/>
              </a:rPr>
              <a:t>Alabama</a:t>
            </a:r>
          </a:p>
          <a:p>
            <a:pPr marL="342900" indent="-342900">
              <a:buFont typeface="Arial" panose="020B0604020202020204" pitchFamily="34" charset="0"/>
              <a:buChar char="•"/>
            </a:pPr>
            <a:r>
              <a:rPr lang="en-US" sz="2400" dirty="0">
                <a:latin typeface="Century Gothic" panose="020B0502020202020204" pitchFamily="34" charset="0"/>
              </a:rPr>
              <a:t>Arizona</a:t>
            </a:r>
          </a:p>
          <a:p>
            <a:pPr marL="342900" indent="-342900">
              <a:buFont typeface="Arial" panose="020B0604020202020204" pitchFamily="34" charset="0"/>
              <a:buChar char="•"/>
            </a:pPr>
            <a:r>
              <a:rPr lang="en-US" sz="2400" dirty="0">
                <a:latin typeface="Century Gothic" panose="020B0502020202020204" pitchFamily="34" charset="0"/>
              </a:rPr>
              <a:t>Arkansas</a:t>
            </a:r>
          </a:p>
          <a:p>
            <a:pPr marL="342900" indent="-342900">
              <a:buFont typeface="Arial" panose="020B0604020202020204" pitchFamily="34" charset="0"/>
              <a:buChar char="•"/>
            </a:pPr>
            <a:r>
              <a:rPr lang="en-US" sz="2400" dirty="0">
                <a:latin typeface="Century Gothic" panose="020B0502020202020204" pitchFamily="34" charset="0"/>
              </a:rPr>
              <a:t>California</a:t>
            </a:r>
          </a:p>
          <a:p>
            <a:pPr marL="342900" indent="-342900">
              <a:buFont typeface="Arial" panose="020B0604020202020204" pitchFamily="34" charset="0"/>
              <a:buChar char="•"/>
            </a:pPr>
            <a:r>
              <a:rPr lang="en-US" sz="2400" dirty="0">
                <a:latin typeface="Century Gothic" panose="020B0502020202020204" pitchFamily="34" charset="0"/>
              </a:rPr>
              <a:t>Louisiana</a:t>
            </a:r>
          </a:p>
          <a:p>
            <a:pPr marL="342900" indent="-342900">
              <a:buFont typeface="Arial" panose="020B0604020202020204" pitchFamily="34" charset="0"/>
              <a:buChar char="•"/>
            </a:pPr>
            <a:r>
              <a:rPr lang="en-US" sz="2400" dirty="0">
                <a:latin typeface="Century Gothic" panose="020B0502020202020204" pitchFamily="34" charset="0"/>
              </a:rPr>
              <a:t>Minnesota</a:t>
            </a:r>
          </a:p>
          <a:p>
            <a:pPr marL="342900" indent="-342900">
              <a:buFont typeface="Arial" panose="020B0604020202020204" pitchFamily="34" charset="0"/>
              <a:buChar char="•"/>
            </a:pPr>
            <a:r>
              <a:rPr lang="en-US" sz="2400" dirty="0">
                <a:highlight>
                  <a:srgbClr val="00FF00"/>
                </a:highlight>
                <a:latin typeface="Century Gothic" panose="020B0502020202020204" pitchFamily="34" charset="0"/>
              </a:rPr>
              <a:t>Mississippi</a:t>
            </a:r>
          </a:p>
          <a:p>
            <a:pPr marL="342900" indent="-342900">
              <a:buFont typeface="Arial" panose="020B0604020202020204" pitchFamily="34" charset="0"/>
              <a:buChar char="•"/>
            </a:pPr>
            <a:r>
              <a:rPr lang="en-US" sz="2400" dirty="0">
                <a:latin typeface="Century Gothic" panose="020B0502020202020204" pitchFamily="34" charset="0"/>
              </a:rPr>
              <a:t>Missouri </a:t>
            </a:r>
          </a:p>
          <a:p>
            <a:pPr marL="342900" indent="-342900">
              <a:buFont typeface="Arial" panose="020B0604020202020204" pitchFamily="34" charset="0"/>
              <a:buChar char="•"/>
            </a:pPr>
            <a:r>
              <a:rPr lang="en-US" sz="2400" dirty="0">
                <a:latin typeface="Century Gothic" panose="020B0502020202020204" pitchFamily="34" charset="0"/>
              </a:rPr>
              <a:t>New Jersey</a:t>
            </a:r>
          </a:p>
          <a:p>
            <a:pPr marL="342900" indent="-342900">
              <a:buFont typeface="Arial" panose="020B0604020202020204" pitchFamily="34" charset="0"/>
              <a:buChar char="•"/>
            </a:pPr>
            <a:r>
              <a:rPr lang="en-US" sz="2400" dirty="0">
                <a:latin typeface="Century Gothic" panose="020B0502020202020204" pitchFamily="34" charset="0"/>
              </a:rPr>
              <a:t>Oklahoma</a:t>
            </a:r>
          </a:p>
          <a:p>
            <a:pPr marL="342900" indent="-342900">
              <a:buFont typeface="Arial" panose="020B0604020202020204" pitchFamily="34" charset="0"/>
              <a:buChar char="•"/>
            </a:pPr>
            <a:r>
              <a:rPr lang="en-US" sz="2400" dirty="0">
                <a:latin typeface="Century Gothic" panose="020B0502020202020204" pitchFamily="34" charset="0"/>
              </a:rPr>
              <a:t>Oregon</a:t>
            </a:r>
          </a:p>
          <a:p>
            <a:pPr marL="342900" indent="-342900">
              <a:buFont typeface="Arial" panose="020B0604020202020204" pitchFamily="34" charset="0"/>
              <a:buChar char="•"/>
            </a:pPr>
            <a:r>
              <a:rPr lang="en-US" sz="2400" dirty="0">
                <a:latin typeface="Century Gothic" panose="020B0502020202020204" pitchFamily="34" charset="0"/>
              </a:rPr>
              <a:t>Pennsylvania</a:t>
            </a:r>
          </a:p>
          <a:p>
            <a:pPr marL="342900" indent="-342900">
              <a:buFont typeface="Arial" panose="020B0604020202020204" pitchFamily="34" charset="0"/>
              <a:buChar char="•"/>
            </a:pPr>
            <a:r>
              <a:rPr lang="en-US" sz="2400" dirty="0">
                <a:latin typeface="Century Gothic" panose="020B0502020202020204" pitchFamily="34" charset="0"/>
              </a:rPr>
              <a:t>Puerto Rico </a:t>
            </a:r>
          </a:p>
        </p:txBody>
      </p:sp>
      <p:pic>
        <p:nvPicPr>
          <p:cNvPr id="4" name="Picture 3">
            <a:extLst>
              <a:ext uri="{FF2B5EF4-FFF2-40B4-BE49-F238E27FC236}">
                <a16:creationId xmlns:a16="http://schemas.microsoft.com/office/drawing/2014/main" id="{BF15B7DC-A5D4-6B75-4E00-B3B1A94C5600}"/>
              </a:ext>
            </a:extLst>
          </p:cNvPr>
          <p:cNvPicPr>
            <a:picLocks noChangeAspect="1"/>
          </p:cNvPicPr>
          <p:nvPr/>
        </p:nvPicPr>
        <p:blipFill>
          <a:blip r:embed="rId3"/>
          <a:stretch>
            <a:fillRect/>
          </a:stretch>
        </p:blipFill>
        <p:spPr>
          <a:xfrm>
            <a:off x="580292" y="423238"/>
            <a:ext cx="6006864" cy="5464465"/>
          </a:xfrm>
          <a:prstGeom prst="rect">
            <a:avLst/>
          </a:prstGeom>
        </p:spPr>
      </p:pic>
    </p:spTree>
    <p:extLst>
      <p:ext uri="{BB962C8B-B14F-4D97-AF65-F5344CB8AC3E}">
        <p14:creationId xmlns:p14="http://schemas.microsoft.com/office/powerpoint/2010/main" val="8312402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ABC8087-9DA1-4418-8D6A-ADAC3AB8F5F8}"/>
              </a:ext>
              <a:ext uri="{C183D7F6-B498-43B3-948B-1728B52AA6E4}">
                <adec:decorative xmlns:adec="http://schemas.microsoft.com/office/drawing/2017/decorative" val="0"/>
              </a:ext>
            </a:extLst>
          </p:cNvPr>
          <p:cNvSpPr>
            <a:spLocks noGrp="1"/>
          </p:cNvSpPr>
          <p:nvPr>
            <p:ph type="title" idx="4294967295"/>
          </p:nvPr>
        </p:nvSpPr>
        <p:spPr>
          <a:xfrm>
            <a:off x="234543" y="970297"/>
            <a:ext cx="4707465" cy="1325563"/>
          </a:xfrm>
        </p:spPr>
        <p:txBody>
          <a:bodyPr>
            <a:normAutofit/>
          </a:bodyPr>
          <a:lstStyle/>
          <a:p>
            <a:r>
              <a:rPr lang="en-US" sz="1200" dirty="0">
                <a:latin typeface="Century Gothic" panose="020B0502020202020204" pitchFamily="34" charset="0"/>
              </a:rPr>
              <a:t>Web Resources</a:t>
            </a:r>
          </a:p>
        </p:txBody>
      </p:sp>
      <p:sp>
        <p:nvSpPr>
          <p:cNvPr id="8" name="TextBox 7">
            <a:extLst>
              <a:ext uri="{FF2B5EF4-FFF2-40B4-BE49-F238E27FC236}">
                <a16:creationId xmlns:a16="http://schemas.microsoft.com/office/drawing/2014/main" id="{59945587-22A4-4BF7-A1C3-2F1D864D5C90}"/>
              </a:ext>
            </a:extLst>
          </p:cNvPr>
          <p:cNvSpPr txBox="1"/>
          <p:nvPr/>
        </p:nvSpPr>
        <p:spPr>
          <a:xfrm>
            <a:off x="93963" y="379815"/>
            <a:ext cx="12004074" cy="1200329"/>
          </a:xfrm>
          <a:prstGeom prst="rect">
            <a:avLst/>
          </a:prstGeom>
          <a:noFill/>
        </p:spPr>
        <p:txBody>
          <a:bodyPr wrap="square">
            <a:spAutoFit/>
          </a:bodyPr>
          <a:lstStyle/>
          <a:p>
            <a:pPr lvl="0"/>
            <a:r>
              <a:rPr lang="en-US" sz="2400" dirty="0">
                <a:latin typeface="Century Gothic" panose="020B0502020202020204" pitchFamily="34" charset="0"/>
              </a:rPr>
              <a:t>Local governments may learn more and request TA via the DCTA webpage on HUD.gov and the HUD Exchange</a:t>
            </a:r>
          </a:p>
          <a:p>
            <a:pPr lvl="0"/>
            <a:endParaRPr lang="en-US" sz="2400" dirty="0">
              <a:highlight>
                <a:srgbClr val="C0C0C0"/>
              </a:highlight>
              <a:latin typeface="Century Gothic" panose="020B0502020202020204" pitchFamily="34" charset="0"/>
            </a:endParaRPr>
          </a:p>
        </p:txBody>
      </p:sp>
      <p:sp>
        <p:nvSpPr>
          <p:cNvPr id="11" name="TextBox 10">
            <a:extLst>
              <a:ext uri="{FF2B5EF4-FFF2-40B4-BE49-F238E27FC236}">
                <a16:creationId xmlns:a16="http://schemas.microsoft.com/office/drawing/2014/main" id="{0607F9AD-566D-416B-A356-9A8061228FC5}"/>
              </a:ext>
              <a:ext uri="{C183D7F6-B498-43B3-948B-1728B52AA6E4}">
                <adec:decorative xmlns:adec="http://schemas.microsoft.com/office/drawing/2017/decorative" val="0"/>
              </a:ext>
            </a:extLst>
          </p:cNvPr>
          <p:cNvSpPr txBox="1"/>
          <p:nvPr/>
        </p:nvSpPr>
        <p:spPr>
          <a:xfrm>
            <a:off x="234543" y="5627599"/>
            <a:ext cx="4757585" cy="707886"/>
          </a:xfrm>
          <a:prstGeom prst="rect">
            <a:avLst/>
          </a:prstGeom>
          <a:noFill/>
        </p:spPr>
        <p:txBody>
          <a:bodyPr wrap="square" rtlCol="0">
            <a:spAutoFit/>
          </a:bodyPr>
          <a:lstStyle/>
          <a:p>
            <a:r>
              <a:rPr lang="en-US" sz="2000" dirty="0">
                <a:solidFill>
                  <a:srgbClr val="0B4366"/>
                </a:solidFill>
                <a:latin typeface="Century Gothic" panose="020B0502020202020204" pitchFamily="34" charset="0"/>
              </a:rPr>
              <a:t>https://www.hud.gov/program_offices/comm_planning/cpdta/dcta</a:t>
            </a:r>
          </a:p>
        </p:txBody>
      </p:sp>
      <p:sp>
        <p:nvSpPr>
          <p:cNvPr id="5" name="TextBox 4">
            <a:extLst>
              <a:ext uri="{FF2B5EF4-FFF2-40B4-BE49-F238E27FC236}">
                <a16:creationId xmlns:a16="http://schemas.microsoft.com/office/drawing/2014/main" id="{DD3B94DD-1C58-458E-A8C8-ECFECF9E25F1}"/>
              </a:ext>
              <a:ext uri="{C183D7F6-B498-43B3-948B-1728B52AA6E4}">
                <adec:decorative xmlns:adec="http://schemas.microsoft.com/office/drawing/2017/decorative" val="0"/>
              </a:ext>
            </a:extLst>
          </p:cNvPr>
          <p:cNvSpPr txBox="1"/>
          <p:nvPr/>
        </p:nvSpPr>
        <p:spPr>
          <a:xfrm>
            <a:off x="6095495" y="5662689"/>
            <a:ext cx="3332452" cy="707886"/>
          </a:xfrm>
          <a:prstGeom prst="rect">
            <a:avLst/>
          </a:prstGeom>
          <a:noFill/>
        </p:spPr>
        <p:txBody>
          <a:bodyPr wrap="square" rtlCol="0">
            <a:spAutoFit/>
          </a:bodyPr>
          <a:lstStyle/>
          <a:p>
            <a:r>
              <a:rPr lang="en-US" sz="2000" dirty="0">
                <a:solidFill>
                  <a:srgbClr val="0B4366"/>
                </a:solidFill>
                <a:latin typeface="Century Gothic" panose="020B0502020202020204" pitchFamily="34" charset="0"/>
              </a:rPr>
              <a:t>https://www.hudexchange.info/programs/dcta</a:t>
            </a:r>
          </a:p>
        </p:txBody>
      </p:sp>
      <p:sp>
        <p:nvSpPr>
          <p:cNvPr id="2" name="Slide Number Placeholder 1">
            <a:extLst>
              <a:ext uri="{FF2B5EF4-FFF2-40B4-BE49-F238E27FC236}">
                <a16:creationId xmlns:a16="http://schemas.microsoft.com/office/drawing/2014/main" id="{4053E404-8C73-4A6F-BD71-4E517D8EF32E}"/>
              </a:ext>
              <a:ext uri="{C183D7F6-B498-43B3-948B-1728B52AA6E4}">
                <adec:decorative xmlns:adec="http://schemas.microsoft.com/office/drawing/2017/decorative" val="1"/>
              </a:ext>
            </a:extLst>
          </p:cNvPr>
          <p:cNvSpPr>
            <a:spLocks noGrp="1"/>
          </p:cNvSpPr>
          <p:nvPr>
            <p:ph type="sldNum" sz="quarter" idx="10"/>
          </p:nvPr>
        </p:nvSpPr>
        <p:spPr/>
        <p:txBody>
          <a:bodyPr/>
          <a:lstStyle/>
          <a:p>
            <a:fld id="{4749BECD-3273-4FE3-BD63-F549C359A7E1}" type="slidenum">
              <a:rPr lang="en-US" smtClean="0"/>
              <a:pPr/>
              <a:t>76</a:t>
            </a:fld>
            <a:endParaRPr lang="en-US" dirty="0"/>
          </a:p>
        </p:txBody>
      </p:sp>
      <p:pic>
        <p:nvPicPr>
          <p:cNvPr id="10" name="Picture 9">
            <a:extLst>
              <a:ext uri="{FF2B5EF4-FFF2-40B4-BE49-F238E27FC236}">
                <a16:creationId xmlns:a16="http://schemas.microsoft.com/office/drawing/2014/main" id="{7B864AC2-6122-BAE6-0C8E-CE091ED93400}"/>
              </a:ext>
            </a:extLst>
          </p:cNvPr>
          <p:cNvPicPr>
            <a:picLocks noChangeAspect="1"/>
          </p:cNvPicPr>
          <p:nvPr/>
        </p:nvPicPr>
        <p:blipFill>
          <a:blip r:embed="rId3"/>
          <a:stretch>
            <a:fillRect/>
          </a:stretch>
        </p:blipFill>
        <p:spPr>
          <a:xfrm>
            <a:off x="234543" y="1435511"/>
            <a:ext cx="4757585" cy="4114800"/>
          </a:xfrm>
          <a:prstGeom prst="rect">
            <a:avLst/>
          </a:prstGeom>
        </p:spPr>
      </p:pic>
      <p:pic>
        <p:nvPicPr>
          <p:cNvPr id="14" name="Picture 13">
            <a:extLst>
              <a:ext uri="{FF2B5EF4-FFF2-40B4-BE49-F238E27FC236}">
                <a16:creationId xmlns:a16="http://schemas.microsoft.com/office/drawing/2014/main" id="{EBD69919-0F49-1C3A-7F7B-127D05B0AC34}"/>
              </a:ext>
            </a:extLst>
          </p:cNvPr>
          <p:cNvPicPr>
            <a:picLocks noChangeAspect="1"/>
          </p:cNvPicPr>
          <p:nvPr/>
        </p:nvPicPr>
        <p:blipFill>
          <a:blip r:embed="rId4"/>
          <a:stretch>
            <a:fillRect/>
          </a:stretch>
        </p:blipFill>
        <p:spPr>
          <a:xfrm>
            <a:off x="6164894" y="1435511"/>
            <a:ext cx="4572134" cy="4177984"/>
          </a:xfrm>
          <a:prstGeom prst="rect">
            <a:avLst/>
          </a:prstGeom>
        </p:spPr>
      </p:pic>
      <p:sp>
        <p:nvSpPr>
          <p:cNvPr id="15" name="Oval 14">
            <a:extLst>
              <a:ext uri="{FF2B5EF4-FFF2-40B4-BE49-F238E27FC236}">
                <a16:creationId xmlns:a16="http://schemas.microsoft.com/office/drawing/2014/main" id="{81580E27-B79C-741B-8B11-71576D7F4D47}"/>
              </a:ext>
            </a:extLst>
          </p:cNvPr>
          <p:cNvSpPr/>
          <p:nvPr/>
        </p:nvSpPr>
        <p:spPr>
          <a:xfrm>
            <a:off x="3454400" y="3572103"/>
            <a:ext cx="1071418" cy="350982"/>
          </a:xfrm>
          <a:custGeom>
            <a:avLst/>
            <a:gdLst>
              <a:gd name="connsiteX0" fmla="*/ 0 w 1071418"/>
              <a:gd name="connsiteY0" fmla="*/ 175491 h 350982"/>
              <a:gd name="connsiteX1" fmla="*/ 535709 w 1071418"/>
              <a:gd name="connsiteY1" fmla="*/ 0 h 350982"/>
              <a:gd name="connsiteX2" fmla="*/ 1071418 w 1071418"/>
              <a:gd name="connsiteY2" fmla="*/ 175491 h 350982"/>
              <a:gd name="connsiteX3" fmla="*/ 535709 w 1071418"/>
              <a:gd name="connsiteY3" fmla="*/ 350982 h 350982"/>
              <a:gd name="connsiteX4" fmla="*/ 0 w 1071418"/>
              <a:gd name="connsiteY4" fmla="*/ 175491 h 350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1418" h="350982" extrusionOk="0">
                <a:moveTo>
                  <a:pt x="0" y="175491"/>
                </a:moveTo>
                <a:cubicBezTo>
                  <a:pt x="-21788" y="65131"/>
                  <a:pt x="189699" y="18821"/>
                  <a:pt x="535709" y="0"/>
                </a:cubicBezTo>
                <a:cubicBezTo>
                  <a:pt x="838985" y="1560"/>
                  <a:pt x="1047214" y="79340"/>
                  <a:pt x="1071418" y="175491"/>
                </a:cubicBezTo>
                <a:cubicBezTo>
                  <a:pt x="1064947" y="278732"/>
                  <a:pt x="827678" y="372510"/>
                  <a:pt x="535709" y="350982"/>
                </a:cubicBezTo>
                <a:cubicBezTo>
                  <a:pt x="236997" y="349424"/>
                  <a:pt x="14902" y="279532"/>
                  <a:pt x="0" y="175491"/>
                </a:cubicBezTo>
                <a:close/>
              </a:path>
            </a:pathLst>
          </a:custGeom>
          <a:noFill/>
          <a:ln w="63500">
            <a:solidFill>
              <a:schemeClr val="accent6"/>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FB97E21F-20D5-B91A-2B64-536271212575}"/>
              </a:ext>
            </a:extLst>
          </p:cNvPr>
          <p:cNvSpPr txBox="1"/>
          <p:nvPr/>
        </p:nvSpPr>
        <p:spPr>
          <a:xfrm>
            <a:off x="4977599" y="4330090"/>
            <a:ext cx="1534424" cy="646331"/>
          </a:xfrm>
          <a:prstGeom prst="rect">
            <a:avLst/>
          </a:prstGeom>
          <a:noFill/>
        </p:spPr>
        <p:txBody>
          <a:bodyPr wrap="square" rtlCol="0">
            <a:spAutoFit/>
          </a:bodyPr>
          <a:lstStyle/>
          <a:p>
            <a:r>
              <a:rPr lang="en-US" b="1" dirty="0">
                <a:solidFill>
                  <a:schemeClr val="accent6"/>
                </a:solidFill>
                <a:latin typeface="Century Gothic" panose="020B0502020202020204" pitchFamily="34" charset="0"/>
              </a:rPr>
              <a:t>Request</a:t>
            </a:r>
          </a:p>
          <a:p>
            <a:r>
              <a:rPr lang="en-US" b="1" dirty="0">
                <a:solidFill>
                  <a:schemeClr val="accent6"/>
                </a:solidFill>
                <a:latin typeface="Century Gothic" panose="020B0502020202020204" pitchFamily="34" charset="0"/>
              </a:rPr>
              <a:t>TA Here</a:t>
            </a:r>
          </a:p>
        </p:txBody>
      </p:sp>
      <p:pic>
        <p:nvPicPr>
          <p:cNvPr id="20" name="Graphic 19" descr="Cursor with solid fill">
            <a:extLst>
              <a:ext uri="{FF2B5EF4-FFF2-40B4-BE49-F238E27FC236}">
                <a16:creationId xmlns:a16="http://schemas.microsoft.com/office/drawing/2014/main" id="{C60BD20C-74E8-C2DD-FF40-F3CE7785020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46685" y="3662691"/>
            <a:ext cx="914400" cy="914400"/>
          </a:xfrm>
          <a:prstGeom prst="rect">
            <a:avLst/>
          </a:prstGeom>
        </p:spPr>
      </p:pic>
    </p:spTree>
    <p:extLst>
      <p:ext uri="{BB962C8B-B14F-4D97-AF65-F5344CB8AC3E}">
        <p14:creationId xmlns:p14="http://schemas.microsoft.com/office/powerpoint/2010/main" val="78993185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53E404-8C73-4A6F-BD71-4E517D8EF32E}"/>
              </a:ext>
              <a:ext uri="{C183D7F6-B498-43B3-948B-1728B52AA6E4}">
                <adec:decorative xmlns:adec="http://schemas.microsoft.com/office/drawing/2017/decorative" val="1"/>
              </a:ext>
            </a:extLst>
          </p:cNvPr>
          <p:cNvSpPr>
            <a:spLocks noGrp="1"/>
          </p:cNvSpPr>
          <p:nvPr>
            <p:ph type="sldNum" sz="quarter" idx="10"/>
          </p:nvPr>
        </p:nvSpPr>
        <p:spPr/>
        <p:txBody>
          <a:bodyPr/>
          <a:lstStyle/>
          <a:p>
            <a:fld id="{4749BECD-3273-4FE3-BD63-F549C359A7E1}" type="slidenum">
              <a:rPr lang="en-US" smtClean="0"/>
              <a:pPr/>
              <a:t>77</a:t>
            </a:fld>
            <a:endParaRPr lang="en-US" dirty="0"/>
          </a:p>
        </p:txBody>
      </p:sp>
      <p:sp>
        <p:nvSpPr>
          <p:cNvPr id="3" name="Title 4">
            <a:extLst>
              <a:ext uri="{FF2B5EF4-FFF2-40B4-BE49-F238E27FC236}">
                <a16:creationId xmlns:a16="http://schemas.microsoft.com/office/drawing/2014/main" id="{AF047B1D-E5CE-C082-8777-51D30C17440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Century Gothic" panose="020B0502020202020204" pitchFamily="34" charset="0"/>
              </a:rPr>
              <a:t>Complete Self-Assessment</a:t>
            </a:r>
          </a:p>
        </p:txBody>
      </p:sp>
      <p:pic>
        <p:nvPicPr>
          <p:cNvPr id="2050" name="Picture 2">
            <a:extLst>
              <a:ext uri="{FF2B5EF4-FFF2-40B4-BE49-F238E27FC236}">
                <a16:creationId xmlns:a16="http://schemas.microsoft.com/office/drawing/2014/main" id="{82384469-015A-1CD0-D1B9-6AE987355A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354" y="1349580"/>
            <a:ext cx="8686800" cy="53625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CF38CC1-25E1-CB87-EC44-67EA018AF284}"/>
              </a:ext>
            </a:extLst>
          </p:cNvPr>
          <p:cNvSpPr txBox="1"/>
          <p:nvPr/>
        </p:nvSpPr>
        <p:spPr>
          <a:xfrm>
            <a:off x="8496681" y="4325111"/>
            <a:ext cx="3584483" cy="1169551"/>
          </a:xfrm>
          <a:prstGeom prst="rect">
            <a:avLst/>
          </a:prstGeom>
          <a:solidFill>
            <a:schemeClr val="accent6"/>
          </a:solidFill>
        </p:spPr>
        <p:txBody>
          <a:bodyPr wrap="square" lIns="91440" tIns="45720" rIns="91440" bIns="45720" rtlCol="0" anchor="t">
            <a:spAutoFit/>
          </a:bodyPr>
          <a:lstStyle/>
          <a:p>
            <a:r>
              <a:rPr lang="en-US" sz="2400" dirty="0">
                <a:solidFill>
                  <a:schemeClr val="accent1"/>
                </a:solidFill>
                <a:latin typeface="Century Gothic" panose="020B0502020202020204" pitchFamily="34" charset="0"/>
              </a:rPr>
              <a:t>Email completed self-assessment to </a:t>
            </a:r>
            <a:r>
              <a:rPr lang="en-US" sz="2200" b="1" dirty="0">
                <a:solidFill>
                  <a:schemeClr val="accent1"/>
                </a:solidFill>
                <a:latin typeface="Century Gothic" panose="020B0502020202020204" pitchFamily="34" charset="0"/>
              </a:rPr>
              <a:t>distressedcities@hud.gov</a:t>
            </a:r>
          </a:p>
        </p:txBody>
      </p:sp>
    </p:spTree>
    <p:extLst>
      <p:ext uri="{BB962C8B-B14F-4D97-AF65-F5344CB8AC3E}">
        <p14:creationId xmlns:p14="http://schemas.microsoft.com/office/powerpoint/2010/main" val="17070143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3B60B23-A389-4AE7-9832-3442207B73F6}"/>
              </a:ext>
            </a:extLst>
          </p:cNvPr>
          <p:cNvSpPr>
            <a:spLocks noGrp="1"/>
          </p:cNvSpPr>
          <p:nvPr>
            <p:ph type="title" idx="4294967295"/>
          </p:nvPr>
        </p:nvSpPr>
        <p:spPr>
          <a:xfrm>
            <a:off x="296333" y="368771"/>
            <a:ext cx="11669997" cy="1325563"/>
          </a:xfrm>
        </p:spPr>
        <p:txBody>
          <a:bodyPr>
            <a:normAutofit/>
          </a:bodyPr>
          <a:lstStyle/>
          <a:p>
            <a:pPr rtl="0" eaLnBrk="1" latinLnBrk="0" hangingPunct="1"/>
            <a:r>
              <a:rPr lang="en-US" b="1" kern="1200" dirty="0">
                <a:solidFill>
                  <a:srgbClr val="000000"/>
                </a:solidFill>
                <a:effectLst/>
                <a:latin typeface="Century Gothic" panose="020B0502020202020204" pitchFamily="34" charset="0"/>
                <a:ea typeface="+mn-ea"/>
                <a:cs typeface="+mn-cs"/>
              </a:rPr>
              <a:t>Other HUD TA Resources</a:t>
            </a:r>
            <a:endParaRPr lang="en-US" dirty="0">
              <a:effectLst/>
            </a:endParaRPr>
          </a:p>
        </p:txBody>
      </p:sp>
      <p:sp>
        <p:nvSpPr>
          <p:cNvPr id="8" name="TextBox 7"/>
          <p:cNvSpPr txBox="1"/>
          <p:nvPr/>
        </p:nvSpPr>
        <p:spPr>
          <a:xfrm>
            <a:off x="389466" y="1337253"/>
            <a:ext cx="11017088" cy="5509200"/>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200" dirty="0">
                <a:latin typeface="Century Gothic" panose="020B0502020202020204" pitchFamily="34" charset="0"/>
              </a:rPr>
              <a:t>Do you receive and manage HUD funds? If yes, HUD’s Community Compass program may be a good fit for you. </a:t>
            </a:r>
          </a:p>
          <a:p>
            <a:pPr lvl="1"/>
            <a:r>
              <a:rPr lang="en-US" sz="2200" dirty="0">
                <a:latin typeface="Century Gothic" panose="020B0502020202020204" pitchFamily="34" charset="0"/>
                <a:hlinkClick r:id="rId3"/>
              </a:rPr>
              <a:t>https://www.hudexchange.info/program-support/technical-assistance/</a:t>
            </a:r>
            <a:endParaRPr lang="en-US" sz="2200" dirty="0">
              <a:latin typeface="Century Gothic" panose="020B0502020202020204" pitchFamily="34" charset="0"/>
            </a:endParaRPr>
          </a:p>
          <a:p>
            <a:pPr lvl="1"/>
            <a:endParaRPr lang="en-US" sz="2200" dirty="0">
              <a:latin typeface="Century Gothic" panose="020B0502020202020204" pitchFamily="34" charset="0"/>
            </a:endParaRPr>
          </a:p>
          <a:p>
            <a:pPr marL="285750" indent="-285750">
              <a:buFont typeface="Arial" panose="020B0604020202020204" pitchFamily="34" charset="0"/>
              <a:buChar char="•"/>
            </a:pPr>
            <a:r>
              <a:rPr lang="en-US" sz="2200" dirty="0">
                <a:latin typeface="Century Gothic" panose="020B0502020202020204" pitchFamily="34" charset="0"/>
              </a:rPr>
              <a:t>Do you currently have federal or state transportation funding slated for a project that will have housing impacts? If yes, HUD’s Thriving Communities program may be a good fit for you.</a:t>
            </a:r>
          </a:p>
          <a:p>
            <a:pPr lvl="1"/>
            <a:r>
              <a:rPr lang="en-US" sz="2200" dirty="0">
                <a:latin typeface="Century Gothic" panose="020B0502020202020204" pitchFamily="34" charset="0"/>
                <a:hlinkClick r:id="rId4"/>
              </a:rPr>
              <a:t>https://www.hud.gov/program_offices/comm_planning/cpdta/tcta</a:t>
            </a:r>
            <a:endParaRPr lang="en-US" sz="2200" dirty="0">
              <a:latin typeface="Century Gothic" panose="020B0502020202020204" pitchFamily="34" charset="0"/>
            </a:endParaRPr>
          </a:p>
          <a:p>
            <a:pPr lvl="1"/>
            <a:endParaRPr lang="en-US" sz="2200" dirty="0">
              <a:latin typeface="Century Gothic" panose="020B0502020202020204" pitchFamily="34" charset="0"/>
            </a:endParaRPr>
          </a:p>
          <a:p>
            <a:pPr marL="285750" indent="-285750">
              <a:buFont typeface="Arial" panose="020B0604020202020204" pitchFamily="34" charset="0"/>
              <a:buChar char="•"/>
            </a:pPr>
            <a:r>
              <a:rPr lang="en-US" sz="2200" dirty="0">
                <a:latin typeface="Century Gothic" panose="020B0502020202020204" pitchFamily="34" charset="0"/>
              </a:rPr>
              <a:t>Are you looking for high quality resources related to HUD’s programs, or community development in general? Check out the HUD Exchange, a treasure trove of resources.</a:t>
            </a:r>
          </a:p>
          <a:p>
            <a:pPr lvl="1"/>
            <a:r>
              <a:rPr lang="en-US" sz="2200" dirty="0">
                <a:latin typeface="Century Gothic" panose="020B0502020202020204" pitchFamily="34" charset="0"/>
                <a:hlinkClick r:id="rId5"/>
              </a:rPr>
              <a:t>https://www.hudexchange.info/</a:t>
            </a:r>
            <a:endParaRPr lang="en-US" sz="2200" dirty="0">
              <a:latin typeface="Century Gothic" panose="020B0502020202020204" pitchFamily="34" charset="0"/>
            </a:endParaRPr>
          </a:p>
          <a:p>
            <a:pPr marL="285750" indent="-285750">
              <a:buFont typeface="Arial" panose="020B0604020202020204" pitchFamily="34" charset="0"/>
              <a:buChar char="•"/>
            </a:pPr>
            <a:endParaRPr lang="en-US" sz="2200" dirty="0">
              <a:latin typeface="Century Gothic" panose="020B0502020202020204" pitchFamily="34" charset="0"/>
            </a:endParaRPr>
          </a:p>
          <a:p>
            <a:pPr marL="285750" indent="-285750">
              <a:buFont typeface="Arial" panose="020B0604020202020204" pitchFamily="34" charset="0"/>
              <a:buChar char="•"/>
            </a:pPr>
            <a:endParaRPr lang="en-US" sz="2200" dirty="0">
              <a:latin typeface="Century Gothic" panose="020B0502020202020204" pitchFamily="34" charset="0"/>
            </a:endParaRPr>
          </a:p>
          <a:p>
            <a:pPr marL="342900" indent="-342900" algn="l" rtl="0" fontAlgn="base">
              <a:buFont typeface="Arial" panose="020B0604020202020204" pitchFamily="34" charset="0"/>
              <a:buChar char="•"/>
            </a:pPr>
            <a:endParaRPr lang="en-US" sz="2200" i="0" dirty="0">
              <a:solidFill>
                <a:srgbClr val="000000"/>
              </a:solidFill>
              <a:effectLst/>
              <a:latin typeface="Segoe UI" panose="020B0502040204020203" pitchFamily="34" charset="0"/>
            </a:endParaRPr>
          </a:p>
        </p:txBody>
      </p:sp>
      <p:pic>
        <p:nvPicPr>
          <p:cNvPr id="5" name="Picture 4">
            <a:extLst>
              <a:ext uri="{FF2B5EF4-FFF2-40B4-BE49-F238E27FC236}">
                <a16:creationId xmlns:a16="http://schemas.microsoft.com/office/drawing/2014/main" id="{A0F81C09-AD94-4333-8738-F6C3C3827651}"/>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090341" y="6098815"/>
            <a:ext cx="1316213" cy="601795"/>
          </a:xfrm>
          <a:prstGeom prst="rect">
            <a:avLst/>
          </a:prstGeom>
        </p:spPr>
      </p:pic>
      <p:sp>
        <p:nvSpPr>
          <p:cNvPr id="4" name="Slide Number Placeholder 3">
            <a:extLst>
              <a:ext uri="{FF2B5EF4-FFF2-40B4-BE49-F238E27FC236}">
                <a16:creationId xmlns:a16="http://schemas.microsoft.com/office/drawing/2014/main" id="{0EF32D68-F479-42FE-A905-5758E0F31888}"/>
              </a:ext>
              <a:ext uri="{C183D7F6-B498-43B3-948B-1728B52AA6E4}">
                <adec:decorative xmlns:adec="http://schemas.microsoft.com/office/drawing/2017/decorative" val="1"/>
              </a:ext>
            </a:extLst>
          </p:cNvPr>
          <p:cNvSpPr>
            <a:spLocks noGrp="1"/>
          </p:cNvSpPr>
          <p:nvPr>
            <p:ph type="sldNum" sz="quarter" idx="10"/>
          </p:nvPr>
        </p:nvSpPr>
        <p:spPr/>
        <p:txBody>
          <a:bodyPr/>
          <a:lstStyle/>
          <a:p>
            <a:fld id="{4749BECD-3273-4FE3-BD63-F549C359A7E1}" type="slidenum">
              <a:rPr lang="en-US" smtClean="0"/>
              <a:pPr/>
              <a:t>78</a:t>
            </a:fld>
            <a:endParaRPr lang="en-US"/>
          </a:p>
        </p:txBody>
      </p:sp>
    </p:spTree>
    <p:extLst>
      <p:ext uri="{BB962C8B-B14F-4D97-AF65-F5344CB8AC3E}">
        <p14:creationId xmlns:p14="http://schemas.microsoft.com/office/powerpoint/2010/main" val="421155801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89ECBDA-51E6-4484-8F25-E777102F7D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A2AEA56-4902-4CC1-A43B-1AC27C88CB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56749" y="720952"/>
            <a:ext cx="6959544" cy="5545704"/>
          </a:xfrm>
          <a:custGeom>
            <a:avLst/>
            <a:gdLst>
              <a:gd name="connsiteX0" fmla="*/ 839883 w 5283866"/>
              <a:gd name="connsiteY0" fmla="*/ 18 h 4210442"/>
              <a:gd name="connsiteX1" fmla="*/ 875727 w 5283866"/>
              <a:gd name="connsiteY1" fmla="*/ 6050 h 4210442"/>
              <a:gd name="connsiteX2" fmla="*/ 1624617 w 5283866"/>
              <a:gd name="connsiteY2" fmla="*/ 99799 h 4210442"/>
              <a:gd name="connsiteX3" fmla="*/ 2328012 w 5283866"/>
              <a:gd name="connsiteY3" fmla="*/ 148051 h 4210442"/>
              <a:gd name="connsiteX4" fmla="*/ 3177820 w 5283866"/>
              <a:gd name="connsiteY4" fmla="*/ 228566 h 4210442"/>
              <a:gd name="connsiteX5" fmla="*/ 3770646 w 5283866"/>
              <a:gd name="connsiteY5" fmla="*/ 252831 h 4210442"/>
              <a:gd name="connsiteX6" fmla="*/ 3800149 w 5283866"/>
              <a:gd name="connsiteY6" fmla="*/ 251727 h 4210442"/>
              <a:gd name="connsiteX7" fmla="*/ 4102076 w 5283866"/>
              <a:gd name="connsiteY7" fmla="*/ 288400 h 4210442"/>
              <a:gd name="connsiteX8" fmla="*/ 3904377 w 5283866"/>
              <a:gd name="connsiteY8" fmla="*/ 446120 h 4210442"/>
              <a:gd name="connsiteX9" fmla="*/ 4188933 w 5283866"/>
              <a:gd name="connsiteY9" fmla="*/ 520843 h 4210442"/>
              <a:gd name="connsiteX10" fmla="*/ 4465492 w 5283866"/>
              <a:gd name="connsiteY10" fmla="*/ 626449 h 4210442"/>
              <a:gd name="connsiteX11" fmla="*/ 4517606 w 5283866"/>
              <a:gd name="connsiteY11" fmla="*/ 670015 h 4210442"/>
              <a:gd name="connsiteX12" fmla="*/ 4948576 w 5283866"/>
              <a:gd name="connsiteY12" fmla="*/ 954847 h 4210442"/>
              <a:gd name="connsiteX13" fmla="*/ 4866132 w 5283866"/>
              <a:gd name="connsiteY13" fmla="*/ 1015233 h 4210442"/>
              <a:gd name="connsiteX14" fmla="*/ 5019164 w 5283866"/>
              <a:gd name="connsiteY14" fmla="*/ 1087474 h 4210442"/>
              <a:gd name="connsiteX15" fmla="*/ 5053630 w 5283866"/>
              <a:gd name="connsiteY15" fmla="*/ 1117806 h 4210442"/>
              <a:gd name="connsiteX16" fmla="*/ 5024404 w 5283866"/>
              <a:gd name="connsiteY16" fmla="*/ 1154202 h 4210442"/>
              <a:gd name="connsiteX17" fmla="*/ 4960984 w 5283866"/>
              <a:gd name="connsiteY17" fmla="*/ 1179569 h 4210442"/>
              <a:gd name="connsiteX18" fmla="*/ 4876887 w 5283866"/>
              <a:gd name="connsiteY18" fmla="*/ 1243814 h 4210442"/>
              <a:gd name="connsiteX19" fmla="*/ 4880195 w 5283866"/>
              <a:gd name="connsiteY19" fmla="*/ 1293998 h 4210442"/>
              <a:gd name="connsiteX20" fmla="*/ 4930104 w 5283866"/>
              <a:gd name="connsiteY20" fmla="*/ 1384991 h 4210442"/>
              <a:gd name="connsiteX21" fmla="*/ 4855103 w 5283866"/>
              <a:gd name="connsiteY21" fmla="*/ 1480119 h 4210442"/>
              <a:gd name="connsiteX22" fmla="*/ 4816500 w 5283866"/>
              <a:gd name="connsiteY22" fmla="*/ 1508242 h 4210442"/>
              <a:gd name="connsiteX23" fmla="*/ 4890949 w 5283866"/>
              <a:gd name="connsiteY23" fmla="*/ 1517893 h 4210442"/>
              <a:gd name="connsiteX24" fmla="*/ 4916868 w 5283866"/>
              <a:gd name="connsiteY24" fmla="*/ 1557599 h 4210442"/>
              <a:gd name="connsiteX25" fmla="*/ 4928448 w 5283866"/>
              <a:gd name="connsiteY25" fmla="*/ 1577453 h 4210442"/>
              <a:gd name="connsiteX26" fmla="*/ 4998760 w 5283866"/>
              <a:gd name="connsiteY26" fmla="*/ 1701809 h 4210442"/>
              <a:gd name="connsiteX27" fmla="*/ 4986903 w 5283866"/>
              <a:gd name="connsiteY27" fmla="*/ 1736550 h 4210442"/>
              <a:gd name="connsiteX28" fmla="*/ 4869716 w 5283866"/>
              <a:gd name="connsiteY28" fmla="*/ 1904472 h 4210442"/>
              <a:gd name="connsiteX29" fmla="*/ 4994348 w 5283866"/>
              <a:gd name="connsiteY29" fmla="*/ 1951346 h 4210442"/>
              <a:gd name="connsiteX30" fmla="*/ 5001792 w 5283866"/>
              <a:gd name="connsiteY30" fmla="*/ 2030756 h 4210442"/>
              <a:gd name="connsiteX31" fmla="*/ 5065212 w 5283866"/>
              <a:gd name="connsiteY31" fmla="*/ 2119543 h 4210442"/>
              <a:gd name="connsiteX32" fmla="*/ 5204732 w 5283866"/>
              <a:gd name="connsiteY32" fmla="*/ 2244450 h 4210442"/>
              <a:gd name="connsiteX33" fmla="*/ 5283866 w 5283866"/>
              <a:gd name="connsiteY33" fmla="*/ 2328272 h 4210442"/>
              <a:gd name="connsiteX34" fmla="*/ 5147380 w 5283866"/>
              <a:gd name="connsiteY34" fmla="*/ 2350606 h 4210442"/>
              <a:gd name="connsiteX35" fmla="*/ 5126148 w 5283866"/>
              <a:gd name="connsiteY35" fmla="*/ 2363566 h 4210442"/>
              <a:gd name="connsiteX36" fmla="*/ 5142417 w 5283866"/>
              <a:gd name="connsiteY36" fmla="*/ 2407682 h 4210442"/>
              <a:gd name="connsiteX37" fmla="*/ 5164200 w 5283866"/>
              <a:gd name="connsiteY37" fmla="*/ 2451526 h 4210442"/>
              <a:gd name="connsiteX38" fmla="*/ 5149034 w 5283866"/>
              <a:gd name="connsiteY38" fmla="*/ 2485992 h 4210442"/>
              <a:gd name="connsiteX39" fmla="*/ 5042601 w 5283866"/>
              <a:gd name="connsiteY39" fmla="*/ 2635164 h 4210442"/>
              <a:gd name="connsiteX40" fmla="*/ 4955194 w 5283866"/>
              <a:gd name="connsiteY40" fmla="*/ 2694445 h 4210442"/>
              <a:gd name="connsiteX41" fmla="*/ 4756116 w 5283866"/>
              <a:gd name="connsiteY41" fmla="*/ 2963836 h 4210442"/>
              <a:gd name="connsiteX42" fmla="*/ 4693523 w 5283866"/>
              <a:gd name="connsiteY42" fmla="*/ 3051244 h 4210442"/>
              <a:gd name="connsiteX43" fmla="*/ 4739848 w 5283866"/>
              <a:gd name="connsiteY43" fmla="*/ 3082125 h 4210442"/>
              <a:gd name="connsiteX44" fmla="*/ 4651060 w 5283866"/>
              <a:gd name="connsiteY44" fmla="*/ 3173670 h 4210442"/>
              <a:gd name="connsiteX45" fmla="*/ 4546556 w 5283866"/>
              <a:gd name="connsiteY45" fmla="*/ 3275413 h 4210442"/>
              <a:gd name="connsiteX46" fmla="*/ 4519261 w 5283866"/>
              <a:gd name="connsiteY46" fmla="*/ 3302437 h 4210442"/>
              <a:gd name="connsiteX47" fmla="*/ 2364961 w 5283866"/>
              <a:gd name="connsiteY47" fmla="*/ 4209597 h 4210442"/>
              <a:gd name="connsiteX48" fmla="*/ 1796951 w 5283866"/>
              <a:gd name="connsiteY48" fmla="*/ 4075867 h 4210442"/>
              <a:gd name="connsiteX49" fmla="*/ 1572227 w 5283866"/>
              <a:gd name="connsiteY49" fmla="*/ 3971917 h 4210442"/>
              <a:gd name="connsiteX50" fmla="*/ 1284364 w 5283866"/>
              <a:gd name="connsiteY50" fmla="*/ 3805097 h 4210442"/>
              <a:gd name="connsiteX51" fmla="*/ 976645 w 5283866"/>
              <a:gd name="connsiteY51" fmla="*/ 3670815 h 4210442"/>
              <a:gd name="connsiteX52" fmla="*/ 871866 w 5283866"/>
              <a:gd name="connsiteY52" fmla="*/ 3547839 h 4210442"/>
              <a:gd name="connsiteX53" fmla="*/ 835195 w 5283866"/>
              <a:gd name="connsiteY53" fmla="*/ 3513373 h 4210442"/>
              <a:gd name="connsiteX54" fmla="*/ 743375 w 5283866"/>
              <a:gd name="connsiteY54" fmla="*/ 3468427 h 4210442"/>
              <a:gd name="connsiteX55" fmla="*/ 583175 w 5283866"/>
              <a:gd name="connsiteY55" fmla="*/ 3371370 h 4210442"/>
              <a:gd name="connsiteX56" fmla="*/ 641906 w 5283866"/>
              <a:gd name="connsiteY56" fmla="*/ 3349311 h 4210442"/>
              <a:gd name="connsiteX57" fmla="*/ 810930 w 5283866"/>
              <a:gd name="connsiteY57" fmla="*/ 3408042 h 4210442"/>
              <a:gd name="connsiteX58" fmla="*/ 933908 w 5283866"/>
              <a:gd name="connsiteY58" fmla="*/ 3423758 h 4210442"/>
              <a:gd name="connsiteX59" fmla="*/ 760747 w 5283866"/>
              <a:gd name="connsiteY59" fmla="*/ 3321187 h 4210442"/>
              <a:gd name="connsiteX60" fmla="*/ 593101 w 5283866"/>
              <a:gd name="connsiteY60" fmla="*/ 3187731 h 4210442"/>
              <a:gd name="connsiteX61" fmla="*/ 722419 w 5283866"/>
              <a:gd name="connsiteY61" fmla="*/ 3213374 h 4210442"/>
              <a:gd name="connsiteX62" fmla="*/ 727934 w 5283866"/>
              <a:gd name="connsiteY62" fmla="*/ 3195451 h 4210442"/>
              <a:gd name="connsiteX63" fmla="*/ 615987 w 5283866"/>
              <a:gd name="connsiteY63" fmla="*/ 3036630 h 4210442"/>
              <a:gd name="connsiteX64" fmla="*/ 560564 w 5283866"/>
              <a:gd name="connsiteY64" fmla="*/ 2972660 h 4210442"/>
              <a:gd name="connsiteX65" fmla="*/ 311302 w 5283866"/>
              <a:gd name="connsiteY65" fmla="*/ 2779924 h 4210442"/>
              <a:gd name="connsiteX66" fmla="*/ 547882 w 5283866"/>
              <a:gd name="connsiteY66" fmla="*/ 2865952 h 4210442"/>
              <a:gd name="connsiteX67" fmla="*/ 303582 w 5283866"/>
              <a:gd name="connsiteY67" fmla="*/ 2678453 h 4210442"/>
              <a:gd name="connsiteX68" fmla="*/ 185016 w 5283866"/>
              <a:gd name="connsiteY68" fmla="*/ 2609244 h 4210442"/>
              <a:gd name="connsiteX69" fmla="*/ 154963 w 5283866"/>
              <a:gd name="connsiteY69" fmla="*/ 2568435 h 4210442"/>
              <a:gd name="connsiteX70" fmla="*/ 207627 w 5283866"/>
              <a:gd name="connsiteY70" fmla="*/ 2559612 h 4210442"/>
              <a:gd name="connsiteX71" fmla="*/ 369207 w 5283866"/>
              <a:gd name="connsiteY71" fmla="*/ 2575330 h 4210442"/>
              <a:gd name="connsiteX72" fmla="*/ 169852 w 5283866"/>
              <a:gd name="connsiteY72" fmla="*/ 2449319 h 4210442"/>
              <a:gd name="connsiteX73" fmla="*/ 319299 w 5283866"/>
              <a:gd name="connsiteY73" fmla="*/ 2468619 h 4210442"/>
              <a:gd name="connsiteX74" fmla="*/ 362313 w 5283866"/>
              <a:gd name="connsiteY74" fmla="*/ 2418988 h 4210442"/>
              <a:gd name="connsiteX75" fmla="*/ 431798 w 5283866"/>
              <a:gd name="connsiteY75" fmla="*/ 2338750 h 4210442"/>
              <a:gd name="connsiteX76" fmla="*/ 479775 w 5283866"/>
              <a:gd name="connsiteY76" fmla="*/ 2294082 h 4210442"/>
              <a:gd name="connsiteX77" fmla="*/ 499903 w 5283866"/>
              <a:gd name="connsiteY77" fmla="*/ 2153458 h 4210442"/>
              <a:gd name="connsiteX78" fmla="*/ 458544 w 5283866"/>
              <a:gd name="connsiteY78" fmla="*/ 1999599 h 4210442"/>
              <a:gd name="connsiteX79" fmla="*/ 346596 w 5283866"/>
              <a:gd name="connsiteY79" fmla="*/ 1921843 h 4210442"/>
              <a:gd name="connsiteX80" fmla="*/ 378857 w 5283866"/>
              <a:gd name="connsiteY80" fmla="*/ 1834435 h 4210442"/>
              <a:gd name="connsiteX81" fmla="*/ 617091 w 5283866"/>
              <a:gd name="connsiteY81" fmla="*/ 1887376 h 4210442"/>
              <a:gd name="connsiteX82" fmla="*/ 260568 w 5283866"/>
              <a:gd name="connsiteY82" fmla="*/ 1679198 h 4210442"/>
              <a:gd name="connsiteX83" fmla="*/ 320402 w 5283866"/>
              <a:gd name="connsiteY83" fmla="*/ 1668720 h 4210442"/>
              <a:gd name="connsiteX84" fmla="*/ 317920 w 5283866"/>
              <a:gd name="connsiteY84" fmla="*/ 1652452 h 4210442"/>
              <a:gd name="connsiteX85" fmla="*/ 321779 w 5283866"/>
              <a:gd name="connsiteY85" fmla="*/ 1552359 h 4210442"/>
              <a:gd name="connsiteX86" fmla="*/ 331707 w 5283866"/>
              <a:gd name="connsiteY86" fmla="*/ 1506313 h 4210442"/>
              <a:gd name="connsiteX87" fmla="*/ 315990 w 5283866"/>
              <a:gd name="connsiteY87" fmla="*/ 1453371 h 4210442"/>
              <a:gd name="connsiteX88" fmla="*/ 583450 w 5283866"/>
              <a:gd name="connsiteY88" fmla="*/ 1474052 h 4210442"/>
              <a:gd name="connsiteX89" fmla="*/ 699809 w 5283866"/>
              <a:gd name="connsiteY89" fmla="*/ 1461919 h 4210442"/>
              <a:gd name="connsiteX90" fmla="*/ 902750 w 5283866"/>
              <a:gd name="connsiteY90" fmla="*/ 1458612 h 4210442"/>
              <a:gd name="connsiteX91" fmla="*/ 996774 w 5283866"/>
              <a:gd name="connsiteY91" fmla="*/ 1468814 h 4210442"/>
              <a:gd name="connsiteX92" fmla="*/ 1077012 w 5283866"/>
              <a:gd name="connsiteY92" fmla="*/ 1455578 h 4210442"/>
              <a:gd name="connsiteX93" fmla="*/ 1000083 w 5283866"/>
              <a:gd name="connsiteY93" fmla="*/ 1393262 h 4210442"/>
              <a:gd name="connsiteX94" fmla="*/ 891720 w 5283866"/>
              <a:gd name="connsiteY94" fmla="*/ 1394089 h 4210442"/>
              <a:gd name="connsiteX95" fmla="*/ 814515 w 5283866"/>
              <a:gd name="connsiteY95" fmla="*/ 1353557 h 4210442"/>
              <a:gd name="connsiteX96" fmla="*/ 740895 w 5283866"/>
              <a:gd name="connsiteY96" fmla="*/ 1280211 h 4210442"/>
              <a:gd name="connsiteX97" fmla="*/ 481154 w 5283866"/>
              <a:gd name="connsiteY97" fmla="*/ 1163301 h 4210442"/>
              <a:gd name="connsiteX98" fmla="*/ 433728 w 5283866"/>
              <a:gd name="connsiteY98" fmla="*/ 1118909 h 4210442"/>
              <a:gd name="connsiteX99" fmla="*/ 1176276 w 5283866"/>
              <a:gd name="connsiteY99" fmla="*/ 1288484 h 4210442"/>
              <a:gd name="connsiteX100" fmla="*/ 946867 w 5283866"/>
              <a:gd name="connsiteY100" fmla="*/ 1217344 h 4210442"/>
              <a:gd name="connsiteX101" fmla="*/ 1102104 w 5283866"/>
              <a:gd name="connsiteY101" fmla="*/ 1230304 h 4210442"/>
              <a:gd name="connsiteX102" fmla="*/ 1188133 w 5283866"/>
              <a:gd name="connsiteY102" fmla="*/ 1182603 h 4210442"/>
              <a:gd name="connsiteX103" fmla="*/ 1187030 w 5283866"/>
              <a:gd name="connsiteY103" fmla="*/ 1169092 h 4210442"/>
              <a:gd name="connsiteX104" fmla="*/ 1123887 w 5283866"/>
              <a:gd name="connsiteY104" fmla="*/ 1124698 h 4210442"/>
              <a:gd name="connsiteX105" fmla="*/ 1086938 w 5283866"/>
              <a:gd name="connsiteY105" fmla="*/ 1096023 h 4210442"/>
              <a:gd name="connsiteX106" fmla="*/ 985744 w 5283866"/>
              <a:gd name="connsiteY106" fmla="*/ 992622 h 4210442"/>
              <a:gd name="connsiteX107" fmla="*/ 1057987 w 5283866"/>
              <a:gd name="connsiteY107" fmla="*/ 981594 h 4210442"/>
              <a:gd name="connsiteX108" fmla="*/ 1084733 w 5283866"/>
              <a:gd name="connsiteY108" fmla="*/ 960086 h 4210442"/>
              <a:gd name="connsiteX109" fmla="*/ 1064605 w 5283866"/>
              <a:gd name="connsiteY109" fmla="*/ 929756 h 4210442"/>
              <a:gd name="connsiteX110" fmla="*/ 840985 w 5283866"/>
              <a:gd name="connsiteY110" fmla="*/ 836558 h 4210442"/>
              <a:gd name="connsiteX111" fmla="*/ 823615 w 5283866"/>
              <a:gd name="connsiteY111" fmla="*/ 764315 h 4210442"/>
              <a:gd name="connsiteX112" fmla="*/ 865526 w 5283866"/>
              <a:gd name="connsiteY112" fmla="*/ 753562 h 4210442"/>
              <a:gd name="connsiteX113" fmla="*/ 914331 w 5283866"/>
              <a:gd name="connsiteY113" fmla="*/ 758525 h 4210442"/>
              <a:gd name="connsiteX114" fmla="*/ 875452 w 5283866"/>
              <a:gd name="connsiteY114" fmla="*/ 701724 h 4210442"/>
              <a:gd name="connsiteX115" fmla="*/ 717181 w 5283866"/>
              <a:gd name="connsiteY115" fmla="*/ 644371 h 4210442"/>
              <a:gd name="connsiteX116" fmla="*/ 755783 w 5283866"/>
              <a:gd name="connsiteY116" fmla="*/ 591707 h 4210442"/>
              <a:gd name="connsiteX117" fmla="*/ 0 w 5283866"/>
              <a:gd name="connsiteY117" fmla="*/ 352370 h 4210442"/>
              <a:gd name="connsiteX118" fmla="*/ 135937 w 5283866"/>
              <a:gd name="connsiteY118" fmla="*/ 349889 h 4210442"/>
              <a:gd name="connsiteX119" fmla="*/ 421595 w 5283866"/>
              <a:gd name="connsiteY119" fmla="*/ 385458 h 4210442"/>
              <a:gd name="connsiteX120" fmla="*/ 564424 w 5283866"/>
              <a:gd name="connsiteY120" fmla="*/ 379393 h 4210442"/>
              <a:gd name="connsiteX121" fmla="*/ 698432 w 5283866"/>
              <a:gd name="connsiteY121" fmla="*/ 398694 h 4210442"/>
              <a:gd name="connsiteX122" fmla="*/ 815067 w 5283866"/>
              <a:gd name="connsiteY122" fmla="*/ 398694 h 4210442"/>
              <a:gd name="connsiteX123" fmla="*/ 705876 w 5283866"/>
              <a:gd name="connsiteY123" fmla="*/ 370568 h 4210442"/>
              <a:gd name="connsiteX124" fmla="*/ 775360 w 5283866"/>
              <a:gd name="connsiteY124" fmla="*/ 345477 h 4210442"/>
              <a:gd name="connsiteX125" fmla="*/ 787493 w 5283866"/>
              <a:gd name="connsiteY125" fmla="*/ 315146 h 4210442"/>
              <a:gd name="connsiteX126" fmla="*/ 819202 w 5283866"/>
              <a:gd name="connsiteY126" fmla="*/ 291709 h 4210442"/>
              <a:gd name="connsiteX127" fmla="*/ 998705 w 5283866"/>
              <a:gd name="connsiteY127" fmla="*/ 303291 h 4210442"/>
              <a:gd name="connsiteX128" fmla="*/ 880139 w 5283866"/>
              <a:gd name="connsiteY128" fmla="*/ 206783 h 4210442"/>
              <a:gd name="connsiteX129" fmla="*/ 804037 w 5283866"/>
              <a:gd name="connsiteY129" fmla="*/ 190790 h 4210442"/>
              <a:gd name="connsiteX130" fmla="*/ 786666 w 5283866"/>
              <a:gd name="connsiteY130" fmla="*/ 149707 h 4210442"/>
              <a:gd name="connsiteX131" fmla="*/ 821960 w 5283866"/>
              <a:gd name="connsiteY131" fmla="*/ 140884 h 4210442"/>
              <a:gd name="connsiteX132" fmla="*/ 997325 w 5283866"/>
              <a:gd name="connsiteY132" fmla="*/ 174800 h 4210442"/>
              <a:gd name="connsiteX133" fmla="*/ 1026829 w 5283866"/>
              <a:gd name="connsiteY133" fmla="*/ 161287 h 4210442"/>
              <a:gd name="connsiteX134" fmla="*/ 696777 w 5283866"/>
              <a:gd name="connsiteY134" fmla="*/ 73604 h 4210442"/>
              <a:gd name="connsiteX135" fmla="*/ 701741 w 5283866"/>
              <a:gd name="connsiteY135" fmla="*/ 50444 h 4210442"/>
              <a:gd name="connsiteX136" fmla="*/ 992362 w 5283866"/>
              <a:gd name="connsiteY136" fmla="*/ 86289 h 4210442"/>
              <a:gd name="connsiteX137" fmla="*/ 806519 w 5283866"/>
              <a:gd name="connsiteY137" fmla="*/ 18183 h 4210442"/>
              <a:gd name="connsiteX138" fmla="*/ 839883 w 5283866"/>
              <a:gd name="connsiteY138" fmla="*/ 18 h 421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65905B5E-A7C9-44E9-9E8D-EF7E062C25F7}"/>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p:blipFill>
        <p:spPr>
          <a:xfrm>
            <a:off x="723384" y="643467"/>
            <a:ext cx="3845861" cy="5573711"/>
          </a:xfrm>
          <a:prstGeom prst="rect">
            <a:avLst/>
          </a:prstGeom>
        </p:spPr>
      </p:pic>
      <p:sp>
        <p:nvSpPr>
          <p:cNvPr id="3" name="Content Placeholder 2">
            <a:extLst>
              <a:ext uri="{FF2B5EF4-FFF2-40B4-BE49-F238E27FC236}">
                <a16:creationId xmlns:a16="http://schemas.microsoft.com/office/drawing/2014/main" id="{F3A653CC-ADC8-45E8-AFA6-89A8B039B73C}"/>
              </a:ext>
            </a:extLst>
          </p:cNvPr>
          <p:cNvSpPr>
            <a:spLocks noGrp="1"/>
          </p:cNvSpPr>
          <p:nvPr>
            <p:ph idx="1"/>
          </p:nvPr>
        </p:nvSpPr>
        <p:spPr>
          <a:xfrm>
            <a:off x="4824458" y="3124200"/>
            <a:ext cx="6644158" cy="2419711"/>
          </a:xfrm>
        </p:spPr>
        <p:txBody>
          <a:bodyPr>
            <a:normAutofit/>
          </a:bodyPr>
          <a:lstStyle/>
          <a:p>
            <a:pPr marL="0" indent="0" algn="ctr">
              <a:buNone/>
            </a:pPr>
            <a:r>
              <a:rPr lang="en-US" sz="6600" dirty="0">
                <a:effectLst>
                  <a:outerShdw blurRad="38100" dist="38100" dir="2700000" algn="tl">
                    <a:srgbClr val="000000">
                      <a:alpha val="43137"/>
                    </a:srgbClr>
                  </a:outerShdw>
                </a:effectLst>
                <a:latin typeface="Narkisim" panose="020E0502050101010101" pitchFamily="34" charset="-79"/>
                <a:cs typeface="Narkisim" panose="020E0502050101010101" pitchFamily="34" charset="-79"/>
              </a:rPr>
              <a:t>QUESTIONS????</a:t>
            </a:r>
          </a:p>
        </p:txBody>
      </p:sp>
    </p:spTree>
    <p:extLst>
      <p:ext uri="{BB962C8B-B14F-4D97-AF65-F5344CB8AC3E}">
        <p14:creationId xmlns:p14="http://schemas.microsoft.com/office/powerpoint/2010/main" val="3386300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69"/>
            <a:ext cx="1827639"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7"/>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7" y="6115505"/>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301" y="6453146"/>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82EDFF-26F4-4CD8-A1EA-7872D3552BC4}"/>
              </a:ext>
            </a:extLst>
          </p:cNvPr>
          <p:cNvSpPr>
            <a:spLocks noGrp="1"/>
          </p:cNvSpPr>
          <p:nvPr>
            <p:ph type="title"/>
          </p:nvPr>
        </p:nvSpPr>
        <p:spPr>
          <a:xfrm>
            <a:off x="838200" y="556999"/>
            <a:ext cx="10515600" cy="1133693"/>
          </a:xfrm>
        </p:spPr>
        <p:txBody>
          <a:bodyPr>
            <a:normAutofit/>
          </a:bodyPr>
          <a:lstStyle/>
          <a:p>
            <a:pPr algn="ctr"/>
            <a:r>
              <a:rPr lang="en-US" sz="3600" dirty="0">
                <a:solidFill>
                  <a:srgbClr val="0B5395"/>
                </a:solidFill>
                <a:effectLst>
                  <a:outerShdw blurRad="38100" dist="38100" dir="2700000" algn="tl">
                    <a:srgbClr val="000000">
                      <a:alpha val="43137"/>
                    </a:srgbClr>
                  </a:outerShdw>
                </a:effectLst>
                <a:latin typeface="Narkisim" panose="020E0502050101010101" pitchFamily="34" charset="-79"/>
                <a:cs typeface="Narkisim" panose="020E0502050101010101" pitchFamily="34" charset="-79"/>
              </a:rPr>
              <a:t>Low Income Public Housing: How It Works</a:t>
            </a:r>
          </a:p>
        </p:txBody>
      </p:sp>
      <p:graphicFrame>
        <p:nvGraphicFramePr>
          <p:cNvPr id="4" name="Content Placeholder 3">
            <a:extLst>
              <a:ext uri="{FF2B5EF4-FFF2-40B4-BE49-F238E27FC236}">
                <a16:creationId xmlns:a16="http://schemas.microsoft.com/office/drawing/2014/main" id="{87AD7D3B-2CC5-4409-A3C5-FA25CB5C57CC}"/>
              </a:ext>
            </a:extLst>
          </p:cNvPr>
          <p:cNvGraphicFramePr>
            <a:graphicFrameLocks noGrp="1"/>
          </p:cNvGraphicFramePr>
          <p:nvPr>
            <p:ph idx="1"/>
            <p:extLst>
              <p:ext uri="{D42A27DB-BD31-4B8C-83A1-F6EECF244321}">
                <p14:modId xmlns:p14="http://schemas.microsoft.com/office/powerpoint/2010/main" val="3168436112"/>
              </p:ext>
            </p:extLst>
          </p:nvPr>
        </p:nvGraphicFramePr>
        <p:xfrm>
          <a:off x="838200" y="1825626"/>
          <a:ext cx="10515600" cy="43513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176867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04B5E742-1095-4019-A298-8420B36F4807}"/>
              </a:ext>
            </a:extLst>
          </p:cNvPr>
          <p:cNvGraphicFramePr>
            <a:graphicFrameLocks noGrp="1"/>
          </p:cNvGraphicFramePr>
          <p:nvPr>
            <p:ph idx="1"/>
          </p:nvPr>
        </p:nvGraphicFramePr>
        <p:xfrm>
          <a:off x="838200" y="1825626"/>
          <a:ext cx="10515600" cy="43513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4985D5E3-CF98-4AB6-9DD0-1657D0598270}"/>
              </a:ext>
            </a:extLst>
          </p:cNvPr>
          <p:cNvSpPr txBox="1"/>
          <p:nvPr/>
        </p:nvSpPr>
        <p:spPr>
          <a:xfrm>
            <a:off x="1981200" y="381006"/>
            <a:ext cx="8153400" cy="646331"/>
          </a:xfrm>
          <a:prstGeom prst="rect">
            <a:avLst/>
          </a:prstGeom>
          <a:noFill/>
        </p:spPr>
        <p:txBody>
          <a:bodyPr wrap="square" rtlCol="0">
            <a:spAutoFit/>
          </a:bodyPr>
          <a:lstStyle/>
          <a:p>
            <a:pPr algn="ctr">
              <a:spcAft>
                <a:spcPts val="600"/>
              </a:spcAft>
            </a:pPr>
            <a:r>
              <a:rPr lang="en-US" sz="3600">
                <a:solidFill>
                  <a:srgbClr val="0B5395"/>
                </a:solidFill>
                <a:effectLst>
                  <a:outerShdw blurRad="38100" dist="38100" dir="2700000" algn="tl">
                    <a:srgbClr val="000000">
                      <a:alpha val="43137"/>
                    </a:srgbClr>
                  </a:outerShdw>
                </a:effectLst>
                <a:latin typeface="Narkisim" panose="020E0502050101010101" pitchFamily="34" charset="-79"/>
                <a:cs typeface="Narkisim" panose="020E0502050101010101" pitchFamily="34" charset="-79"/>
              </a:rPr>
              <a:t>Contact Information</a:t>
            </a:r>
            <a:endParaRPr lang="en-US" sz="3600" dirty="0">
              <a:solidFill>
                <a:srgbClr val="0B5395"/>
              </a:solidFill>
              <a:effectLst>
                <a:outerShdw blurRad="38100" dist="38100" dir="2700000" algn="tl">
                  <a:srgbClr val="000000">
                    <a:alpha val="43137"/>
                  </a:srgbClr>
                </a:outerShdw>
              </a:effectLst>
              <a:latin typeface="Narkisim" panose="020E0502050101010101" pitchFamily="34" charset="-79"/>
              <a:cs typeface="Narkisim" panose="020E0502050101010101" pitchFamily="34" charset="-79"/>
            </a:endParaRPr>
          </a:p>
        </p:txBody>
      </p:sp>
    </p:spTree>
    <p:extLst>
      <p:ext uri="{BB962C8B-B14F-4D97-AF65-F5344CB8AC3E}">
        <p14:creationId xmlns:p14="http://schemas.microsoft.com/office/powerpoint/2010/main" val="41327645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04B5E742-1095-4019-A298-8420B36F4807}"/>
              </a:ext>
            </a:extLst>
          </p:cNvPr>
          <p:cNvGraphicFramePr>
            <a:graphicFrameLocks noGrp="1"/>
          </p:cNvGraphicFramePr>
          <p:nvPr>
            <p:ph idx="1"/>
          </p:nvPr>
        </p:nvGraphicFramePr>
        <p:xfrm>
          <a:off x="838200" y="1825626"/>
          <a:ext cx="10515600" cy="43513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4985D5E3-CF98-4AB6-9DD0-1657D0598270}"/>
              </a:ext>
            </a:extLst>
          </p:cNvPr>
          <p:cNvSpPr txBox="1"/>
          <p:nvPr/>
        </p:nvSpPr>
        <p:spPr>
          <a:xfrm>
            <a:off x="1981200" y="381006"/>
            <a:ext cx="8153400" cy="646331"/>
          </a:xfrm>
          <a:prstGeom prst="rect">
            <a:avLst/>
          </a:prstGeom>
          <a:noFill/>
        </p:spPr>
        <p:txBody>
          <a:bodyPr wrap="square" rtlCol="0">
            <a:spAutoFit/>
          </a:bodyPr>
          <a:lstStyle/>
          <a:p>
            <a:pPr algn="ctr">
              <a:spcAft>
                <a:spcPts val="600"/>
              </a:spcAft>
            </a:pPr>
            <a:r>
              <a:rPr lang="en-US" sz="3600">
                <a:solidFill>
                  <a:srgbClr val="0B5395"/>
                </a:solidFill>
                <a:effectLst>
                  <a:outerShdw blurRad="38100" dist="38100" dir="2700000" algn="tl">
                    <a:srgbClr val="000000">
                      <a:alpha val="43137"/>
                    </a:srgbClr>
                  </a:outerShdw>
                </a:effectLst>
                <a:latin typeface="Narkisim" panose="020E0502050101010101" pitchFamily="34" charset="-79"/>
                <a:cs typeface="Narkisim" panose="020E0502050101010101" pitchFamily="34" charset="-79"/>
              </a:rPr>
              <a:t>Contact Information</a:t>
            </a:r>
            <a:endParaRPr lang="en-US" sz="3600" dirty="0">
              <a:solidFill>
                <a:srgbClr val="0B5395"/>
              </a:solidFill>
              <a:effectLst>
                <a:outerShdw blurRad="38100" dist="38100" dir="2700000" algn="tl">
                  <a:srgbClr val="000000">
                    <a:alpha val="43137"/>
                  </a:srgbClr>
                </a:outerShdw>
              </a:effectLst>
              <a:latin typeface="Narkisim" panose="020E0502050101010101" pitchFamily="34" charset="-79"/>
              <a:cs typeface="Narkisim" panose="020E0502050101010101" pitchFamily="34" charset="-79"/>
            </a:endParaRPr>
          </a:p>
        </p:txBody>
      </p:sp>
    </p:spTree>
    <p:extLst>
      <p:ext uri="{BB962C8B-B14F-4D97-AF65-F5344CB8AC3E}">
        <p14:creationId xmlns:p14="http://schemas.microsoft.com/office/powerpoint/2010/main" val="83701436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04B5E742-1095-4019-A298-8420B36F4807}"/>
              </a:ext>
            </a:extLst>
          </p:cNvPr>
          <p:cNvGraphicFramePr>
            <a:graphicFrameLocks noGrp="1"/>
          </p:cNvGraphicFramePr>
          <p:nvPr>
            <p:ph idx="1"/>
          </p:nvPr>
        </p:nvGraphicFramePr>
        <p:xfrm>
          <a:off x="838200" y="1825626"/>
          <a:ext cx="10515600" cy="43513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4985D5E3-CF98-4AB6-9DD0-1657D0598270}"/>
              </a:ext>
            </a:extLst>
          </p:cNvPr>
          <p:cNvSpPr txBox="1"/>
          <p:nvPr/>
        </p:nvSpPr>
        <p:spPr>
          <a:xfrm>
            <a:off x="1981200" y="381006"/>
            <a:ext cx="8153400" cy="646331"/>
          </a:xfrm>
          <a:prstGeom prst="rect">
            <a:avLst/>
          </a:prstGeom>
          <a:noFill/>
        </p:spPr>
        <p:txBody>
          <a:bodyPr wrap="square" rtlCol="0">
            <a:spAutoFit/>
          </a:bodyPr>
          <a:lstStyle/>
          <a:p>
            <a:pPr algn="ctr">
              <a:spcAft>
                <a:spcPts val="600"/>
              </a:spcAft>
            </a:pPr>
            <a:r>
              <a:rPr lang="en-US" sz="3600">
                <a:solidFill>
                  <a:srgbClr val="0B5395"/>
                </a:solidFill>
                <a:effectLst>
                  <a:outerShdw blurRad="38100" dist="38100" dir="2700000" algn="tl">
                    <a:srgbClr val="000000">
                      <a:alpha val="43137"/>
                    </a:srgbClr>
                  </a:outerShdw>
                </a:effectLst>
                <a:latin typeface="Narkisim" panose="020E0502050101010101" pitchFamily="34" charset="-79"/>
                <a:cs typeface="Narkisim" panose="020E0502050101010101" pitchFamily="34" charset="-79"/>
              </a:rPr>
              <a:t>Contact Information</a:t>
            </a:r>
            <a:endParaRPr lang="en-US" sz="3600" dirty="0">
              <a:solidFill>
                <a:srgbClr val="0B5395"/>
              </a:solidFill>
              <a:effectLst>
                <a:outerShdw blurRad="38100" dist="38100" dir="2700000" algn="tl">
                  <a:srgbClr val="000000">
                    <a:alpha val="43137"/>
                  </a:srgbClr>
                </a:outerShdw>
              </a:effectLst>
              <a:latin typeface="Narkisim" panose="020E0502050101010101" pitchFamily="34" charset="-79"/>
              <a:cs typeface="Narkisim" panose="020E0502050101010101" pitchFamily="34" charset="-79"/>
            </a:endParaRPr>
          </a:p>
        </p:txBody>
      </p:sp>
    </p:spTree>
    <p:extLst>
      <p:ext uri="{BB962C8B-B14F-4D97-AF65-F5344CB8AC3E}">
        <p14:creationId xmlns:p14="http://schemas.microsoft.com/office/powerpoint/2010/main" val="356181440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04B5E742-1095-4019-A298-8420B36F4807}"/>
              </a:ext>
            </a:extLst>
          </p:cNvPr>
          <p:cNvGraphicFramePr>
            <a:graphicFrameLocks noGrp="1"/>
          </p:cNvGraphicFramePr>
          <p:nvPr>
            <p:ph idx="1"/>
          </p:nvPr>
        </p:nvGraphicFramePr>
        <p:xfrm>
          <a:off x="838200" y="1825626"/>
          <a:ext cx="10515600" cy="43513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4985D5E3-CF98-4AB6-9DD0-1657D0598270}"/>
              </a:ext>
            </a:extLst>
          </p:cNvPr>
          <p:cNvSpPr txBox="1"/>
          <p:nvPr/>
        </p:nvSpPr>
        <p:spPr>
          <a:xfrm>
            <a:off x="1981200" y="381006"/>
            <a:ext cx="8153400" cy="646331"/>
          </a:xfrm>
          <a:prstGeom prst="rect">
            <a:avLst/>
          </a:prstGeom>
          <a:noFill/>
        </p:spPr>
        <p:txBody>
          <a:bodyPr wrap="square" rtlCol="0">
            <a:spAutoFit/>
          </a:bodyPr>
          <a:lstStyle/>
          <a:p>
            <a:pPr algn="ctr">
              <a:spcAft>
                <a:spcPts val="600"/>
              </a:spcAft>
            </a:pPr>
            <a:r>
              <a:rPr lang="en-US" sz="3600">
                <a:solidFill>
                  <a:srgbClr val="0B5395"/>
                </a:solidFill>
                <a:effectLst>
                  <a:outerShdw blurRad="38100" dist="38100" dir="2700000" algn="tl">
                    <a:srgbClr val="000000">
                      <a:alpha val="43137"/>
                    </a:srgbClr>
                  </a:outerShdw>
                </a:effectLst>
                <a:latin typeface="Narkisim" panose="020E0502050101010101" pitchFamily="34" charset="-79"/>
                <a:cs typeface="Narkisim" panose="020E0502050101010101" pitchFamily="34" charset="-79"/>
              </a:rPr>
              <a:t>Contact Information</a:t>
            </a:r>
            <a:endParaRPr lang="en-US" sz="3600" dirty="0">
              <a:solidFill>
                <a:srgbClr val="0B5395"/>
              </a:solidFill>
              <a:effectLst>
                <a:outerShdw blurRad="38100" dist="38100" dir="2700000" algn="tl">
                  <a:srgbClr val="000000">
                    <a:alpha val="43137"/>
                  </a:srgbClr>
                </a:outerShdw>
              </a:effectLst>
              <a:latin typeface="Narkisim" panose="020E0502050101010101" pitchFamily="34" charset="-79"/>
              <a:cs typeface="Narkisim" panose="020E0502050101010101" pitchFamily="34" charset="-79"/>
            </a:endParaRPr>
          </a:p>
        </p:txBody>
      </p:sp>
    </p:spTree>
    <p:extLst>
      <p:ext uri="{BB962C8B-B14F-4D97-AF65-F5344CB8AC3E}">
        <p14:creationId xmlns:p14="http://schemas.microsoft.com/office/powerpoint/2010/main" val="16368794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04B5E742-1095-4019-A298-8420B36F4807}"/>
              </a:ext>
            </a:extLst>
          </p:cNvPr>
          <p:cNvGraphicFramePr>
            <a:graphicFrameLocks noGrp="1"/>
          </p:cNvGraphicFramePr>
          <p:nvPr>
            <p:ph idx="1"/>
            <p:extLst>
              <p:ext uri="{D42A27DB-BD31-4B8C-83A1-F6EECF244321}">
                <p14:modId xmlns:p14="http://schemas.microsoft.com/office/powerpoint/2010/main" val="1707810517"/>
              </p:ext>
            </p:extLst>
          </p:nvPr>
        </p:nvGraphicFramePr>
        <p:xfrm>
          <a:off x="838200" y="1825626"/>
          <a:ext cx="11277600" cy="43513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4985D5E3-CF98-4AB6-9DD0-1657D0598270}"/>
              </a:ext>
            </a:extLst>
          </p:cNvPr>
          <p:cNvSpPr txBox="1"/>
          <p:nvPr/>
        </p:nvSpPr>
        <p:spPr>
          <a:xfrm>
            <a:off x="1981200" y="381006"/>
            <a:ext cx="8153400" cy="646331"/>
          </a:xfrm>
          <a:prstGeom prst="rect">
            <a:avLst/>
          </a:prstGeom>
          <a:noFill/>
        </p:spPr>
        <p:txBody>
          <a:bodyPr wrap="square" rtlCol="0">
            <a:spAutoFit/>
          </a:bodyPr>
          <a:lstStyle/>
          <a:p>
            <a:pPr algn="ctr">
              <a:spcAft>
                <a:spcPts val="600"/>
              </a:spcAft>
            </a:pPr>
            <a:r>
              <a:rPr lang="en-US" sz="3600">
                <a:solidFill>
                  <a:srgbClr val="0B5395"/>
                </a:solidFill>
                <a:effectLst>
                  <a:outerShdw blurRad="38100" dist="38100" dir="2700000" algn="tl">
                    <a:srgbClr val="000000">
                      <a:alpha val="43137"/>
                    </a:srgbClr>
                  </a:outerShdw>
                </a:effectLst>
                <a:latin typeface="Narkisim" panose="020E0502050101010101" pitchFamily="34" charset="-79"/>
                <a:cs typeface="Narkisim" panose="020E0502050101010101" pitchFamily="34" charset="-79"/>
              </a:rPr>
              <a:t>Contact Information</a:t>
            </a:r>
            <a:endParaRPr lang="en-US" sz="3600" dirty="0">
              <a:solidFill>
                <a:srgbClr val="0B5395"/>
              </a:solidFill>
              <a:effectLst>
                <a:outerShdw blurRad="38100" dist="38100" dir="2700000" algn="tl">
                  <a:srgbClr val="000000">
                    <a:alpha val="43137"/>
                  </a:srgbClr>
                </a:outerShdw>
              </a:effectLst>
              <a:latin typeface="Narkisim" panose="020E0502050101010101" pitchFamily="34" charset="-79"/>
              <a:cs typeface="Narkisim" panose="020E0502050101010101" pitchFamily="34" charset="-79"/>
            </a:endParaRPr>
          </a:p>
        </p:txBody>
      </p:sp>
    </p:spTree>
    <p:extLst>
      <p:ext uri="{BB962C8B-B14F-4D97-AF65-F5344CB8AC3E}">
        <p14:creationId xmlns:p14="http://schemas.microsoft.com/office/powerpoint/2010/main" val="41073948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04B5E742-1095-4019-A298-8420B36F4807}"/>
              </a:ext>
            </a:extLst>
          </p:cNvPr>
          <p:cNvGraphicFramePr>
            <a:graphicFrameLocks noGrp="1"/>
          </p:cNvGraphicFramePr>
          <p:nvPr>
            <p:ph idx="1"/>
          </p:nvPr>
        </p:nvGraphicFramePr>
        <p:xfrm>
          <a:off x="838200" y="1825626"/>
          <a:ext cx="10515600" cy="43513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4985D5E3-CF98-4AB6-9DD0-1657D0598270}"/>
              </a:ext>
            </a:extLst>
          </p:cNvPr>
          <p:cNvSpPr txBox="1"/>
          <p:nvPr/>
        </p:nvSpPr>
        <p:spPr>
          <a:xfrm>
            <a:off x="1981200" y="381006"/>
            <a:ext cx="8153400" cy="646331"/>
          </a:xfrm>
          <a:prstGeom prst="rect">
            <a:avLst/>
          </a:prstGeom>
          <a:noFill/>
        </p:spPr>
        <p:txBody>
          <a:bodyPr wrap="square" rtlCol="0">
            <a:spAutoFit/>
          </a:bodyPr>
          <a:lstStyle/>
          <a:p>
            <a:pPr algn="ctr">
              <a:spcAft>
                <a:spcPts val="600"/>
              </a:spcAft>
            </a:pPr>
            <a:r>
              <a:rPr lang="en-US" sz="3600">
                <a:solidFill>
                  <a:srgbClr val="0B5395"/>
                </a:solidFill>
                <a:effectLst>
                  <a:outerShdw blurRad="38100" dist="38100" dir="2700000" algn="tl">
                    <a:srgbClr val="000000">
                      <a:alpha val="43137"/>
                    </a:srgbClr>
                  </a:outerShdw>
                </a:effectLst>
                <a:latin typeface="Narkisim" panose="020E0502050101010101" pitchFamily="34" charset="-79"/>
                <a:cs typeface="Narkisim" panose="020E0502050101010101" pitchFamily="34" charset="-79"/>
              </a:rPr>
              <a:t>Contact Information</a:t>
            </a:r>
            <a:endParaRPr lang="en-US" sz="3600" dirty="0">
              <a:solidFill>
                <a:srgbClr val="0B5395"/>
              </a:solidFill>
              <a:effectLst>
                <a:outerShdw blurRad="38100" dist="38100" dir="2700000" algn="tl">
                  <a:srgbClr val="000000">
                    <a:alpha val="43137"/>
                  </a:srgbClr>
                </a:outerShdw>
              </a:effectLst>
              <a:latin typeface="Narkisim" panose="020E0502050101010101" pitchFamily="34" charset="-79"/>
              <a:cs typeface="Narkisim" panose="020E0502050101010101" pitchFamily="34" charset="-79"/>
            </a:endParaRPr>
          </a:p>
        </p:txBody>
      </p:sp>
    </p:spTree>
    <p:extLst>
      <p:ext uri="{BB962C8B-B14F-4D97-AF65-F5344CB8AC3E}">
        <p14:creationId xmlns:p14="http://schemas.microsoft.com/office/powerpoint/2010/main" val="3754309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3">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7"/>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5">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65905B5E-A7C9-44E9-9E8D-EF7E062C25F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29350" y="2065914"/>
            <a:ext cx="3661831" cy="2746373"/>
          </a:xfrm>
          <a:prstGeom prst="rect">
            <a:avLst/>
          </a:prstGeom>
        </p:spPr>
      </p:pic>
      <p:sp>
        <p:nvSpPr>
          <p:cNvPr id="3" name="Content Placeholder 2">
            <a:extLst>
              <a:ext uri="{FF2B5EF4-FFF2-40B4-BE49-F238E27FC236}">
                <a16:creationId xmlns:a16="http://schemas.microsoft.com/office/drawing/2014/main" id="{F3A653CC-ADC8-45E8-AFA6-89A8B039B73C}"/>
              </a:ext>
            </a:extLst>
          </p:cNvPr>
          <p:cNvSpPr>
            <a:spLocks noGrp="1"/>
          </p:cNvSpPr>
          <p:nvPr>
            <p:ph idx="1"/>
          </p:nvPr>
        </p:nvSpPr>
        <p:spPr>
          <a:xfrm>
            <a:off x="6096001" y="1619461"/>
            <a:ext cx="4977579" cy="3639289"/>
          </a:xfrm>
        </p:spPr>
        <p:txBody>
          <a:bodyPr anchor="ctr">
            <a:normAutofit/>
          </a:bodyPr>
          <a:lstStyle/>
          <a:p>
            <a:pPr marL="0" indent="0">
              <a:buNone/>
            </a:pPr>
            <a:r>
              <a:rPr lang="en-US" sz="4000" dirty="0">
                <a:solidFill>
                  <a:srgbClr val="0B5395"/>
                </a:solidFill>
                <a:effectLst>
                  <a:outerShdw blurRad="38100" dist="38100" dir="2700000" algn="tl">
                    <a:srgbClr val="000000">
                      <a:alpha val="43137"/>
                    </a:srgbClr>
                  </a:outerShdw>
                </a:effectLst>
                <a:latin typeface="Narkisim" panose="020E0502050101010101" pitchFamily="34" charset="-79"/>
                <a:cs typeface="Narkisim" panose="020E0502050101010101" pitchFamily="34" charset="-79"/>
              </a:rPr>
              <a:t>Follow us at:</a:t>
            </a:r>
          </a:p>
          <a:p>
            <a:pPr marL="0" indent="0">
              <a:buNone/>
            </a:pPr>
            <a:r>
              <a:rPr lang="en-US" sz="4000" dirty="0">
                <a:solidFill>
                  <a:srgbClr val="0B5395"/>
                </a:solidFill>
                <a:effectLst>
                  <a:outerShdw blurRad="38100" dist="38100" dir="2700000" algn="tl">
                    <a:srgbClr val="000000">
                      <a:alpha val="43137"/>
                    </a:srgbClr>
                  </a:outerShdw>
                </a:effectLst>
                <a:latin typeface="Narkisim" panose="020E0502050101010101" pitchFamily="34" charset="-79"/>
                <a:cs typeface="Narkisim" panose="020E0502050101010101" pitchFamily="34" charset="-79"/>
              </a:rPr>
              <a:t>@HUDSoutheast</a:t>
            </a:r>
          </a:p>
          <a:p>
            <a:pPr marL="0" indent="0">
              <a:buNone/>
            </a:pPr>
            <a:r>
              <a:rPr lang="en-US" sz="4000" dirty="0">
                <a:solidFill>
                  <a:srgbClr val="0B5395"/>
                </a:solidFill>
                <a:effectLst>
                  <a:outerShdw blurRad="38100" dist="38100" dir="2700000" algn="tl">
                    <a:srgbClr val="000000">
                      <a:alpha val="43137"/>
                    </a:srgbClr>
                  </a:outerShdw>
                </a:effectLst>
                <a:latin typeface="Narkisim" panose="020E0502050101010101" pitchFamily="34" charset="-79"/>
                <a:cs typeface="Narkisim" panose="020E0502050101010101" pitchFamily="34" charset="-79"/>
              </a:rPr>
              <a:t>@HUDgov</a:t>
            </a:r>
          </a:p>
        </p:txBody>
      </p:sp>
    </p:spTree>
    <p:extLst>
      <p:ext uri="{BB962C8B-B14F-4D97-AF65-F5344CB8AC3E}">
        <p14:creationId xmlns:p14="http://schemas.microsoft.com/office/powerpoint/2010/main" val="337091628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3">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7"/>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5">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65905B5E-A7C9-44E9-9E8D-EF7E062C25F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29350" y="2065914"/>
            <a:ext cx="3661831" cy="2746373"/>
          </a:xfrm>
          <a:prstGeom prst="rect">
            <a:avLst/>
          </a:prstGeom>
        </p:spPr>
      </p:pic>
      <p:sp>
        <p:nvSpPr>
          <p:cNvPr id="3" name="Content Placeholder 2">
            <a:extLst>
              <a:ext uri="{FF2B5EF4-FFF2-40B4-BE49-F238E27FC236}">
                <a16:creationId xmlns:a16="http://schemas.microsoft.com/office/drawing/2014/main" id="{F3A653CC-ADC8-45E8-AFA6-89A8B039B73C}"/>
              </a:ext>
            </a:extLst>
          </p:cNvPr>
          <p:cNvSpPr>
            <a:spLocks noGrp="1"/>
          </p:cNvSpPr>
          <p:nvPr>
            <p:ph idx="1"/>
          </p:nvPr>
        </p:nvSpPr>
        <p:spPr>
          <a:xfrm>
            <a:off x="6096001" y="1619461"/>
            <a:ext cx="4977579" cy="3639289"/>
          </a:xfrm>
        </p:spPr>
        <p:txBody>
          <a:bodyPr anchor="ctr">
            <a:normAutofit/>
          </a:bodyPr>
          <a:lstStyle/>
          <a:p>
            <a:pPr marL="0" indent="0" algn="ctr">
              <a:buNone/>
            </a:pPr>
            <a:r>
              <a:rPr lang="en-US" sz="6000" dirty="0">
                <a:solidFill>
                  <a:srgbClr val="0B5395"/>
                </a:solidFill>
                <a:effectLst>
                  <a:outerShdw blurRad="38100" dist="38100" dir="2700000" algn="tl">
                    <a:srgbClr val="000000">
                      <a:alpha val="43137"/>
                    </a:srgbClr>
                  </a:outerShdw>
                </a:effectLst>
                <a:latin typeface="Narkisim" panose="020E0502050101010101" pitchFamily="34" charset="-79"/>
                <a:cs typeface="Narkisim" panose="020E0502050101010101" pitchFamily="34" charset="-79"/>
              </a:rPr>
              <a:t>Thank You!!</a:t>
            </a:r>
          </a:p>
        </p:txBody>
      </p:sp>
    </p:spTree>
    <p:extLst>
      <p:ext uri="{BB962C8B-B14F-4D97-AF65-F5344CB8AC3E}">
        <p14:creationId xmlns:p14="http://schemas.microsoft.com/office/powerpoint/2010/main" val="2336618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BF25F-CDCC-414B-88E4-4C9B3E914CFE}"/>
              </a:ext>
            </a:extLst>
          </p:cNvPr>
          <p:cNvSpPr>
            <a:spLocks noGrp="1"/>
          </p:cNvSpPr>
          <p:nvPr>
            <p:ph type="title"/>
          </p:nvPr>
        </p:nvSpPr>
        <p:spPr>
          <a:xfrm>
            <a:off x="838200" y="365130"/>
            <a:ext cx="10515600" cy="1325563"/>
          </a:xfrm>
        </p:spPr>
        <p:txBody>
          <a:bodyPr>
            <a:normAutofit/>
          </a:bodyPr>
          <a:lstStyle/>
          <a:p>
            <a:r>
              <a:rPr lang="en-US" sz="3600" dirty="0">
                <a:solidFill>
                  <a:srgbClr val="0B5395"/>
                </a:solidFill>
                <a:effectLst>
                  <a:outerShdw blurRad="38100" dist="38100" dir="2700000" algn="tl">
                    <a:srgbClr val="000000">
                      <a:alpha val="43137"/>
                    </a:srgbClr>
                  </a:outerShdw>
                </a:effectLst>
                <a:latin typeface="Narkisim" panose="020E0502050101010101" pitchFamily="34" charset="-79"/>
                <a:cs typeface="Narkisim" panose="020E0502050101010101" pitchFamily="34" charset="-79"/>
              </a:rPr>
              <a:t>Housing Choice Vouchers</a:t>
            </a:r>
          </a:p>
        </p:txBody>
      </p:sp>
      <p:graphicFrame>
        <p:nvGraphicFramePr>
          <p:cNvPr id="5" name="Content Placeholder 2">
            <a:extLst>
              <a:ext uri="{FF2B5EF4-FFF2-40B4-BE49-F238E27FC236}">
                <a16:creationId xmlns:a16="http://schemas.microsoft.com/office/drawing/2014/main" id="{E416B2A3-0397-43FC-B7BE-845FFA3127E6}"/>
              </a:ext>
            </a:extLst>
          </p:cNvPr>
          <p:cNvGraphicFramePr>
            <a:graphicFrameLocks noGrp="1"/>
          </p:cNvGraphicFramePr>
          <p:nvPr>
            <p:ph idx="1"/>
            <p:extLst>
              <p:ext uri="{D42A27DB-BD31-4B8C-83A1-F6EECF244321}">
                <p14:modId xmlns:p14="http://schemas.microsoft.com/office/powerpoint/2010/main" val="23344291"/>
              </p:ext>
            </p:extLst>
          </p:nvPr>
        </p:nvGraphicFramePr>
        <p:xfrm>
          <a:off x="838200" y="1825626"/>
          <a:ext cx="10515600" cy="43513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93244814"/>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HUD Internal">
      <a:dk1>
        <a:sysClr val="windowText" lastClr="000000"/>
      </a:dk1>
      <a:lt1>
        <a:sysClr val="window" lastClr="FFFFFF"/>
      </a:lt1>
      <a:dk2>
        <a:srgbClr val="00007D"/>
      </a:dk2>
      <a:lt2>
        <a:srgbClr val="D6DAE1"/>
      </a:lt2>
      <a:accent1>
        <a:srgbClr val="1F497D"/>
      </a:accent1>
      <a:accent2>
        <a:srgbClr val="7298C4"/>
      </a:accent2>
      <a:accent3>
        <a:srgbClr val="3B9343"/>
      </a:accent3>
      <a:accent4>
        <a:srgbClr val="80B451"/>
      </a:accent4>
      <a:accent5>
        <a:srgbClr val="696969"/>
      </a:accent5>
      <a:accent6>
        <a:srgbClr val="D81E0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F External Presentation Template_Updated 01222020.potx" id="{AE63E33F-F184-4555-947C-71B85F05BD60}" vid="{053D06E5-5846-474A-8240-8DF32FE66A5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C93C134F06C2743926F5240676BD7EC" ma:contentTypeVersion="13" ma:contentTypeDescription="Create a new document." ma:contentTypeScope="" ma:versionID="7100f1f2b2cc3fadd4e6875079772611">
  <xsd:schema xmlns:xsd="http://www.w3.org/2001/XMLSchema" xmlns:xs="http://www.w3.org/2001/XMLSchema" xmlns:p="http://schemas.microsoft.com/office/2006/metadata/properties" xmlns:ns3="af304a3b-753e-4e9f-98ec-9c122c99bcb6" xmlns:ns4="ca609576-451f-4933-b58e-524048cca2c0" targetNamespace="http://schemas.microsoft.com/office/2006/metadata/properties" ma:root="true" ma:fieldsID="e3f0fd2d0d041acde82f1921b4127ff9" ns3:_="" ns4:_="">
    <xsd:import namespace="af304a3b-753e-4e9f-98ec-9c122c99bcb6"/>
    <xsd:import namespace="ca609576-451f-4933-b58e-524048cca2c0"/>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EventHashCode" minOccurs="0"/>
                <xsd:element ref="ns3:MediaServiceGenerationTime" minOccurs="0"/>
                <xsd:element ref="ns3:MediaServiceOCR"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304a3b-753e-4e9f-98ec-9c122c99bc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a609576-451f-4933-b58e-524048cca2c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6BEE109-923A-49EF-9613-69C01DA60BA3}">
  <ds:schemaRefs>
    <ds:schemaRef ds:uri="ca609576-451f-4933-b58e-524048cca2c0"/>
    <ds:schemaRef ds:uri="http://purl.org/dc/elements/1.1/"/>
    <ds:schemaRef ds:uri="http://purl.org/dc/terms/"/>
    <ds:schemaRef ds:uri="http://schemas.openxmlformats.org/package/2006/metadata/core-properties"/>
    <ds:schemaRef ds:uri="http://schemas.microsoft.com/office/infopath/2007/PartnerControls"/>
    <ds:schemaRef ds:uri="http://purl.org/dc/dcmitype/"/>
    <ds:schemaRef ds:uri="http://schemas.microsoft.com/office/2006/documentManagement/types"/>
    <ds:schemaRef ds:uri="af304a3b-753e-4e9f-98ec-9c122c99bcb6"/>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27DF9C9C-3696-40C1-8C79-FCFA97BAC9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f304a3b-753e-4e9f-98ec-9c122c99bcb6"/>
    <ds:schemaRef ds:uri="ca609576-451f-4933-b58e-524048cca2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91116D0-A28D-41D1-BBE5-1269A2EB6E6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283</TotalTime>
  <Words>5567</Words>
  <Application>Microsoft Office PowerPoint</Application>
  <PresentationFormat>Widescreen</PresentationFormat>
  <Paragraphs>578</Paragraphs>
  <Slides>87</Slides>
  <Notes>38</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87</vt:i4>
      </vt:variant>
    </vt:vector>
  </HeadingPairs>
  <TitlesOfParts>
    <vt:vector size="105" baseType="lpstr">
      <vt:lpstr>Aptos</vt:lpstr>
      <vt:lpstr>Arial</vt:lpstr>
      <vt:lpstr>Arial Narrow</vt:lpstr>
      <vt:lpstr>Calibri</vt:lpstr>
      <vt:lpstr>Calibri Light</vt:lpstr>
      <vt:lpstr>Century Gothic</vt:lpstr>
      <vt:lpstr>Estrangelo Edessa</vt:lpstr>
      <vt:lpstr>Franklin Gothic Medium</vt:lpstr>
      <vt:lpstr>Gotham Book</vt:lpstr>
      <vt:lpstr>Narkisim</vt:lpstr>
      <vt:lpstr>Poppins</vt:lpstr>
      <vt:lpstr>Segoe UI</vt:lpstr>
      <vt:lpstr>Symbol</vt:lpstr>
      <vt:lpstr>Times New Roman</vt:lpstr>
      <vt:lpstr>Wingdings</vt:lpstr>
      <vt:lpstr>1_Office Theme</vt:lpstr>
      <vt:lpstr>2_Office Theme</vt:lpstr>
      <vt:lpstr>3_Office Theme</vt:lpstr>
      <vt:lpstr>U.S. Department of Housing and Urban Development  Jackson Field Office</vt:lpstr>
      <vt:lpstr>HUD Mission</vt:lpstr>
      <vt:lpstr>Jackson Office Overview </vt:lpstr>
      <vt:lpstr>Major HUD Programs in Mississippi</vt:lpstr>
      <vt:lpstr>Agency Initiatives</vt:lpstr>
      <vt:lpstr>Programs Available to Assist Constituents in Need </vt:lpstr>
      <vt:lpstr>Public Housing</vt:lpstr>
      <vt:lpstr>Low Income Public Housing: How It Works</vt:lpstr>
      <vt:lpstr>Housing Choice Vouchers</vt:lpstr>
      <vt:lpstr>Housing Choice Vouchers: How It Works</vt:lpstr>
      <vt:lpstr>Subsidized Multifamily Housing Developments</vt:lpstr>
      <vt:lpstr>Programs to Address Homeless</vt:lpstr>
      <vt:lpstr>Housing Counseling</vt:lpstr>
      <vt:lpstr>Fair Housing</vt:lpstr>
      <vt:lpstr>PowerPoint Presentation</vt:lpstr>
      <vt:lpstr>PowerPoint Presentation</vt:lpstr>
      <vt:lpstr>PowerPoint Presentation</vt:lpstr>
      <vt:lpstr>Atlanta Homeownership Center (AHOC)</vt:lpstr>
      <vt:lpstr>PowerPoint Presentation</vt:lpstr>
      <vt:lpstr>PowerPoint Presentation</vt:lpstr>
      <vt:lpstr>PowerPoint Presentation</vt:lpstr>
      <vt:lpstr>PowerPoint Presentation</vt:lpstr>
      <vt:lpstr>FHA’s Disaster Mortgage (203H) Loan</vt:lpstr>
      <vt:lpstr>FHA’s Rehabilitation(202K) Loan</vt:lpstr>
      <vt:lpstr>Home Equity Conversion Mortgage (HECM)</vt:lpstr>
      <vt:lpstr>FHA and Student Loans</vt:lpstr>
      <vt:lpstr>Accessory Dwelling Units (ADUs)</vt:lpstr>
      <vt:lpstr>FHA’s Single-Family Nonprofit Program - MS</vt:lpstr>
      <vt:lpstr>HUD Homes/Discount Sales Program</vt:lpstr>
      <vt:lpstr>Secondary Financing</vt:lpstr>
      <vt:lpstr>FY23 FHA Homebuyer Assistance Provided in MS</vt:lpstr>
      <vt:lpstr>FHA Mortgagor</vt:lpstr>
      <vt:lpstr>PowerPoint Presentation</vt:lpstr>
      <vt:lpstr>PowerPoint Presentation</vt:lpstr>
      <vt:lpstr>PowerPoint Presentation</vt:lpstr>
      <vt:lpstr>PowerPoint Presentation</vt:lpstr>
      <vt:lpstr>PowerPoint Presentation</vt:lpstr>
      <vt:lpstr>PowerPoint Presentation</vt:lpstr>
      <vt:lpstr>U.S. Department of Housing and Urban Development  Jackson Field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Distressed Cities and Persistent Poverty Technical Assistance(DCTA) Program</vt:lpstr>
      <vt:lpstr>DCTA Program Overview</vt:lpstr>
      <vt:lpstr>What is technical assistance?</vt:lpstr>
      <vt:lpstr>DCTA Team</vt:lpstr>
      <vt:lpstr>DCTA Process</vt:lpstr>
      <vt:lpstr>Example Table</vt:lpstr>
      <vt:lpstr>Engagement Spotlights</vt:lpstr>
      <vt:lpstr>Web Resources</vt:lpstr>
      <vt:lpstr>PowerPoint Presentation</vt:lpstr>
      <vt:lpstr>Other HUD TA Resources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Department of Housing and Urban Development  Columbia Field Office</dc:title>
  <dc:creator>Michalovic, Kathryn A</dc:creator>
  <cp:lastModifiedBy>Williams, Adrenace V</cp:lastModifiedBy>
  <cp:revision>4</cp:revision>
  <dcterms:created xsi:type="dcterms:W3CDTF">2021-02-05T18:18:38Z</dcterms:created>
  <dcterms:modified xsi:type="dcterms:W3CDTF">2024-04-18T05:54:09Z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0x0101004C93C134F06C2743926F5240676BD7EC</vt:lpwstr>
  </property>
</Properties>
</file>